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0"/>
  </p:notesMasterIdLst>
  <p:handoutMasterIdLst>
    <p:handoutMasterId r:id="rId21"/>
  </p:handoutMasterIdLst>
  <p:sldIdLst>
    <p:sldId id="908" r:id="rId2"/>
    <p:sldId id="912" r:id="rId3"/>
    <p:sldId id="913" r:id="rId4"/>
    <p:sldId id="914" r:id="rId5"/>
    <p:sldId id="915" r:id="rId6"/>
    <p:sldId id="916" r:id="rId7"/>
    <p:sldId id="917" r:id="rId8"/>
    <p:sldId id="918" r:id="rId9"/>
    <p:sldId id="919" r:id="rId10"/>
    <p:sldId id="921" r:id="rId11"/>
    <p:sldId id="922" r:id="rId12"/>
    <p:sldId id="923" r:id="rId13"/>
    <p:sldId id="925" r:id="rId14"/>
    <p:sldId id="926" r:id="rId15"/>
    <p:sldId id="927" r:id="rId16"/>
    <p:sldId id="928" r:id="rId17"/>
    <p:sldId id="929" r:id="rId18"/>
    <p:sldId id="578" r:id="rId19"/>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5033" autoAdjust="0"/>
  </p:normalViewPr>
  <p:slideViewPr>
    <p:cSldViewPr showGuides="1">
      <p:cViewPr varScale="1">
        <p:scale>
          <a:sx n="78" d="100"/>
          <a:sy n="78" d="100"/>
        </p:scale>
        <p:origin x="1013" y="4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202"/>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57435"/>
            <a:ext cx="7315200" cy="227897"/>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a:t>Introduction to IA – Class Notes</a:t>
            </a:r>
            <a:endParaRPr lang="en-US" dirty="0"/>
          </a:p>
        </p:txBody>
      </p:sp>
      <p:sp>
        <p:nvSpPr>
          <p:cNvPr id="503812" name="Rectangle 4"/>
          <p:cNvSpPr>
            <a:spLocks noGrp="1" noChangeArrowheads="1"/>
          </p:cNvSpPr>
          <p:nvPr>
            <p:ph type="ftr" sz="quarter" idx="2"/>
          </p:nvPr>
        </p:nvSpPr>
        <p:spPr bwMode="auto">
          <a:xfrm>
            <a:off x="0" y="8915869"/>
            <a:ext cx="7315200" cy="45743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dirty="0"/>
              <a:t>Copyright </a:t>
            </a:r>
            <a:r>
              <a:rPr lang="en-US"/>
              <a:t>© 2020 M. E. </a:t>
            </a:r>
            <a:r>
              <a:rPr lang="en-US" dirty="0"/>
              <a:t>Kabay                             </a:t>
            </a:r>
            <a:fld id="{737F65E9-A772-4A14-AEBC-B0D97BFED8B8}" type="slidenum">
              <a:rPr lang="en-US"/>
              <a:pPr>
                <a:defRPr/>
              </a:pPr>
              <a:t>‹#›</a:t>
            </a:fld>
            <a:r>
              <a:rPr lang="en-US" dirty="0"/>
              <a:t>                                              All rights reserved.</a:t>
            </a:r>
          </a:p>
        </p:txBody>
      </p:sp>
    </p:spTree>
    <p:extLst>
      <p:ext uri="{BB962C8B-B14F-4D97-AF65-F5344CB8AC3E}">
        <p14:creationId xmlns:p14="http://schemas.microsoft.com/office/powerpoint/2010/main" val="178889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19200" y="239375"/>
            <a:ext cx="4876800" cy="239374"/>
          </a:xfrm>
          <a:prstGeom prst="rect">
            <a:avLst/>
          </a:prstGeom>
          <a:noFill/>
          <a:ln w="12700">
            <a:no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lvl1pPr algn="ctr" defTabSz="966621" eaLnBrk="0" hangingPunct="0">
              <a:defRPr sz="1300" b="0" i="1" dirty="0">
                <a:latin typeface="Garamond" pitchFamily="18" charset="0"/>
              </a:defRPr>
            </a:lvl1pPr>
          </a:lstStyle>
          <a:p>
            <a:pPr>
              <a:defRPr/>
            </a:pPr>
            <a:r>
              <a:rPr lang="en-US"/>
              <a:t>IS340 Class Notes</a:t>
            </a:r>
            <a:endParaRPr lang="en-US" dirty="0"/>
          </a:p>
        </p:txBody>
      </p:sp>
      <p:sp>
        <p:nvSpPr>
          <p:cNvPr id="5123"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38032" y="4561226"/>
            <a:ext cx="5039139" cy="4318573"/>
          </a:xfrm>
          <a:prstGeom prst="rect">
            <a:avLst/>
          </a:prstGeom>
          <a:noFill/>
          <a:ln w="12700">
            <a:solidFill>
              <a:schemeClr val="bg1"/>
            </a:solid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138032" y="9122452"/>
            <a:ext cx="5039139"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i="1" dirty="0">
                <a:latin typeface="Garamond" pitchFamily="18" charset="0"/>
              </a:defRPr>
            </a:lvl1pPr>
          </a:lstStyle>
          <a:p>
            <a:pPr>
              <a:defRPr/>
            </a:pPr>
            <a:r>
              <a:rPr lang="en-US" dirty="0"/>
              <a:t>Copyright © 2003 M. E. Kabay.                                                            All rights reserved.</a:t>
            </a:r>
          </a:p>
        </p:txBody>
      </p:sp>
      <p:sp>
        <p:nvSpPr>
          <p:cNvPr id="5127" name="Rectangle 7"/>
          <p:cNvSpPr>
            <a:spLocks noGrp="1" noChangeArrowheads="1"/>
          </p:cNvSpPr>
          <p:nvPr>
            <p:ph type="sldNum" sz="quarter" idx="5"/>
          </p:nvPr>
        </p:nvSpPr>
        <p:spPr bwMode="auto">
          <a:xfrm>
            <a:off x="3251753" y="9122452"/>
            <a:ext cx="1056861"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dirty="0">
                <a:latin typeface="Garamond" pitchFamily="18" charset="0"/>
              </a:defRPr>
            </a:lvl1pPr>
          </a:lstStyle>
          <a:p>
            <a:pPr>
              <a:defRPr/>
            </a:pPr>
            <a:r>
              <a:rPr lang="en-US" dirty="0"/>
              <a:t>1-</a:t>
            </a:r>
            <a:fld id="{ED725276-BEAB-4EA9-A13C-79F565D41D7F}" type="slidenum">
              <a:rPr lang="en-US"/>
              <a:pPr>
                <a:defRPr/>
              </a:pPr>
              <a:t>‹#›</a:t>
            </a:fld>
            <a:endParaRPr lang="en-US" sz="1300" dirty="0">
              <a:latin typeface="Times New Roman" charset="0"/>
            </a:endParaRPr>
          </a:p>
        </p:txBody>
      </p:sp>
    </p:spTree>
    <p:extLst>
      <p:ext uri="{BB962C8B-B14F-4D97-AF65-F5344CB8AC3E}">
        <p14:creationId xmlns:p14="http://schemas.microsoft.com/office/powerpoint/2010/main" val="3787066429"/>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dirty="0"/>
          </a:p>
        </p:txBody>
      </p:sp>
      <p:sp>
        <p:nvSpPr>
          <p:cNvPr id="6148" name="Footer Placeholder 3"/>
          <p:cNvSpPr>
            <a:spLocks noGrp="1"/>
          </p:cNvSpPr>
          <p:nvPr>
            <p:ph type="ftr" sz="quarter" idx="4"/>
          </p:nvPr>
        </p:nvSpPr>
        <p:spPr>
          <a:noFill/>
        </p:spPr>
        <p:txBody>
          <a:bodyPr/>
          <a:lstStyle/>
          <a:p>
            <a:r>
              <a:rPr lang="en-US" dirty="0"/>
              <a:t>Copyright © 2003 M. E. Kabay.                                                            All rights reserved.</a:t>
            </a:r>
          </a:p>
        </p:txBody>
      </p:sp>
      <p:sp>
        <p:nvSpPr>
          <p:cNvPr id="6149" name="Slide Number Placeholder 4"/>
          <p:cNvSpPr>
            <a:spLocks noGrp="1"/>
          </p:cNvSpPr>
          <p:nvPr>
            <p:ph type="sldNum" sz="quarter" idx="5"/>
          </p:nvPr>
        </p:nvSpPr>
        <p:spPr>
          <a:noFill/>
        </p:spPr>
        <p:txBody>
          <a:bodyPr/>
          <a:lstStyle/>
          <a:p>
            <a:r>
              <a:rPr lang="en-US" dirty="0"/>
              <a:t>1-</a:t>
            </a:r>
            <a:fld id="{B801C775-E9A2-4685-A6A4-9F4F15C88AEE}" type="slidenum">
              <a:rPr lang="en-US" smtClean="0"/>
              <a:pPr/>
              <a:t>1</a:t>
            </a:fld>
            <a:endParaRPr lang="en-US" sz="1300" dirty="0">
              <a:latin typeface="Times New Roman" pitchFamily="18" charset="0"/>
            </a:endParaRPr>
          </a:p>
        </p:txBody>
      </p:sp>
    </p:spTree>
    <p:extLst>
      <p:ext uri="{BB962C8B-B14F-4D97-AF65-F5344CB8AC3E}">
        <p14:creationId xmlns:p14="http://schemas.microsoft.com/office/powerpoint/2010/main" val="244876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90846025-E738-47BA-9FB4-6CFFAEBF389F}" type="slidenum">
              <a:rPr lang="en-US"/>
              <a:pPr/>
              <a:t>10</a:t>
            </a:fld>
            <a:endParaRPr lang="en-US" dirty="0"/>
          </a:p>
        </p:txBody>
      </p:sp>
      <p:sp>
        <p:nvSpPr>
          <p:cNvPr id="977922" name="Rectangle 2"/>
          <p:cNvSpPr>
            <a:spLocks noGrp="1" noRot="1" noChangeAspect="1" noChangeArrowheads="1" noTextEdit="1"/>
          </p:cNvSpPr>
          <p:nvPr>
            <p:ph type="sldImg"/>
          </p:nvPr>
        </p:nvSpPr>
        <p:spPr>
          <a:xfrm>
            <a:off x="1266825" y="730250"/>
            <a:ext cx="4781550" cy="3586163"/>
          </a:xfrm>
          <a:ln w="12700" cap="flat">
            <a:solidFill>
              <a:schemeClr val="tx1"/>
            </a:solidFill>
          </a:ln>
        </p:spPr>
      </p:sp>
      <p:sp>
        <p:nvSpPr>
          <p:cNvPr id="977923" name="Rectangle 3"/>
          <p:cNvSpPr>
            <a:spLocks noGrp="1" noChangeArrowheads="1"/>
          </p:cNvSpPr>
          <p:nvPr>
            <p:ph type="body" idx="1"/>
          </p:nvPr>
        </p:nvSpPr>
        <p:spPr>
          <a:xfrm>
            <a:off x="1138239" y="4573589"/>
            <a:ext cx="5038725" cy="4316412"/>
          </a:xfrm>
          <a:solidFill>
            <a:schemeClr val="bg1"/>
          </a:solidFill>
          <a:ln>
            <a:noFill/>
          </a:ln>
        </p:spPr>
        <p:txBody>
          <a:bodyPr lIns="96758" tIns="48380" rIns="96758" bIns="48380"/>
          <a:lstStyle/>
          <a:p>
            <a:r>
              <a:rPr lang="en-US" dirty="0"/>
              <a:t>1.	According to the British National Criminal Intelligence Service, the explosion in credit-card counterfeiting and other credit fraud is largely due to increased activity by Asian Triads.  Losses grew by 500% between 1991 and 1998, with total theft estimated at £25M in the UK in 1998.</a:t>
            </a:r>
          </a:p>
          <a:p>
            <a:r>
              <a:rPr lang="en-US" dirty="0"/>
              <a:t>2.	In Newmarket, Ontario (near Toronto), thieves in cahoots with a gas-station employee installed a miniature camera focused on the debit-card PIN pad.  Videos of customers punching in their PINs, coupled with account information provided by the criminal employee sufficed to let the gang create fake debit cards to pillage accounts.  The criminals got into the habit of visiting ATMs at midnight so they could steal two days' worth of maximum withdrawals.  Police reported total thefts in the hundreds of thousands of dollars.  The criminals were arrested just before a planned expansion to five more gas stations.</a:t>
            </a:r>
          </a:p>
          <a:p>
            <a:r>
              <a:rPr lang="en-US" dirty="0"/>
              <a:t>3.	The Transportation Federal Credit Union was robbed of over $1M by Asian crime groups which developed algorithms for generating valid debit-card numbers (with a success rate of about 50%).  The fake cards were then used to extract money from the victimized accounts.  Unfortunately, a software error at the Union precluded verification of the encrypted checksums on the cards' magnetic strips.</a:t>
            </a:r>
          </a:p>
          <a:p>
            <a:r>
              <a:rPr lang="en-US" dirty="0"/>
              <a:t>4.	In Finland, high-tech thieves installed a ""small black card reader"" on top of the regular slot for inserting debit and credit cards in an ATM.  With the codes from their extra card reader plus some standard shoulder-surfing to garner PINs, the thieves were able to create 60 counterfeit cards and stole the equivalent of U$36,600.</a:t>
            </a:r>
          </a:p>
          <a:p>
            <a:r>
              <a:rPr lang="en-US" dirty="0"/>
              <a:t>5.	A father and his teenaged daughter were arrested in Michigan in mid-December after allegedly using a scanner, computer, and color printer to create counterfeit U$20 bills and spending $2,800 of the fake money on Christmas presents.  Donald Gill of Fairgrove, MI was held in jail pending Federal felony charges.  His 17-year-old girl was released on bail and charged under state laws (minors are not subject to federal felony laws).</a:t>
            </a:r>
          </a:p>
        </p:txBody>
      </p:sp>
    </p:spTree>
    <p:extLst>
      <p:ext uri="{BB962C8B-B14F-4D97-AF65-F5344CB8AC3E}">
        <p14:creationId xmlns:p14="http://schemas.microsoft.com/office/powerpoint/2010/main" val="103748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35693818-CA88-41D8-AC2E-655A1434B166}" type="slidenum">
              <a:rPr lang="en-US"/>
              <a:pPr/>
              <a:t>11</a:t>
            </a:fld>
            <a:endParaRPr lang="en-US" dirty="0"/>
          </a:p>
        </p:txBody>
      </p:sp>
      <p:sp>
        <p:nvSpPr>
          <p:cNvPr id="1010690" name="Rectangle 2"/>
          <p:cNvSpPr>
            <a:spLocks noGrp="1" noRot="1" noChangeAspect="1" noChangeArrowheads="1" noTextEdit="1"/>
          </p:cNvSpPr>
          <p:nvPr>
            <p:ph type="sldImg"/>
          </p:nvPr>
        </p:nvSpPr>
        <p:spPr>
          <a:ln/>
        </p:spPr>
      </p:sp>
      <p:sp>
        <p:nvSpPr>
          <p:cNvPr id="101069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86462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CCD89F6D-ABF0-4E00-8E29-D2E35D312270}" type="slidenum">
              <a:rPr lang="en-US"/>
              <a:pPr/>
              <a:t>12</a:t>
            </a:fld>
            <a:endParaRPr lang="en-US" dirty="0"/>
          </a:p>
        </p:txBody>
      </p:sp>
      <p:sp>
        <p:nvSpPr>
          <p:cNvPr id="979970" name="Rectangle 2"/>
          <p:cNvSpPr>
            <a:spLocks noGrp="1" noRot="1" noChangeAspect="1" noChangeArrowheads="1" noTextEdit="1"/>
          </p:cNvSpPr>
          <p:nvPr>
            <p:ph type="sldImg"/>
          </p:nvPr>
        </p:nvSpPr>
        <p:spPr>
          <a:xfrm>
            <a:off x="1266825" y="730250"/>
            <a:ext cx="4781550" cy="3586163"/>
          </a:xfrm>
          <a:ln w="12700" cap="flat">
            <a:solidFill>
              <a:schemeClr val="tx1"/>
            </a:solidFill>
          </a:ln>
        </p:spPr>
      </p:sp>
      <p:sp>
        <p:nvSpPr>
          <p:cNvPr id="979971" name="Rectangle 3"/>
          <p:cNvSpPr>
            <a:spLocks noGrp="1" noChangeArrowheads="1"/>
          </p:cNvSpPr>
          <p:nvPr>
            <p:ph type="body" idx="1"/>
          </p:nvPr>
        </p:nvSpPr>
        <p:spPr>
          <a:xfrm>
            <a:off x="1138238" y="4562475"/>
            <a:ext cx="5446712" cy="4316413"/>
          </a:xfrm>
          <a:solidFill>
            <a:schemeClr val="bg1"/>
          </a:solidFill>
          <a:ln>
            <a:noFill/>
          </a:ln>
        </p:spPr>
        <p:txBody>
          <a:bodyPr lIns="96758" tIns="48380" rIns="96758" bIns="48380"/>
          <a:lstStyle/>
          <a:p>
            <a:r>
              <a:rPr lang="en-US" dirty="0">
                <a:solidFill>
                  <a:srgbClr val="000000"/>
                </a:solidFill>
              </a:rPr>
              <a:t>1.	Installation of some new software on the ETrade Web-based stock brokerage caused intermittent, serious failures that interrupted electronic trading for several hours on Wednesday 3 February.  Some customers interviewed by R. Scott Raynovich, writing for Wired, stated that they would pull their brokerage business out of Etrade for failing to provide consistent service.  An anonymous investor reportedly said, "I'm trusting these guys with thousands of dollars of my money, and they can't provide me consistent access to it," said one ETrade customer, who asked to remain unnamed because he feared retribution from ETrade officials as he attempted to transfer money to another service. Hours, sometimes days, go by with me unable to put money into a suddenly hot stock, pull out of one that's tanking, or try to get in on an IPO. I'm disgusted with this company."	</a:t>
            </a:r>
            <a:endParaRPr lang="en-US" dirty="0"/>
          </a:p>
          <a:p>
            <a:r>
              <a:rPr lang="en-US" dirty="0">
                <a:solidFill>
                  <a:srgbClr val="000000"/>
                </a:solidFill>
              </a:rPr>
              <a:t>2.	E-Trade, the online stock trading firm, was severely embarrassed when its computers crashed on the 3rd, 4th and 5th of February because of software quality problems.  Clients were up in arms over the difficulties they experienced in buying and selling stocks quickly -- the much-touted advantages of electronic trading via the Internet.	</a:t>
            </a:r>
            <a:endParaRPr lang="en-US" dirty="0"/>
          </a:p>
          <a:p>
            <a:r>
              <a:rPr lang="en-US" dirty="0">
                <a:solidFill>
                  <a:srgbClr val="000000"/>
                </a:solidFill>
              </a:rPr>
              <a:t>3.	The Charles Schwab online stock brokerage computers went down at 09:37 on 1999-02-24 for about 90 minutes, causing disruption for its clients, who were normally placing an average of 153,000 trades a day online — 28% of the market for online securities trading.</a:t>
            </a:r>
            <a:endParaRPr lang="en-US" dirty="0"/>
          </a:p>
          <a:p>
            <a:r>
              <a:rPr lang="en-US" dirty="0">
                <a:solidFill>
                  <a:srgbClr val="000000"/>
                </a:solidFill>
              </a:rPr>
              <a:t>4.	On 21 Feb 1999, there was a 15 hour period when many ISPs in the UK were down due to (1) a problem on a transatlantic link maintained by Teleglobe and (2) the simultaneous upgrade of a mail server on the Cable Internet ISP.  Malcolm Park noted in RISKS that many users of the affected ISPs complained about interference with their Net-dependent business.  He pointed out that businesses should know that the Internet has no guarantee of service; at the very least, it would be appropriate for anyone dependent on the Net to have a contract with a backup ISP.  [MK comments:  here in Vermont, I have two ISPs -- and have often had to resort to the secondary one when the first one's local node is saturated or malfunctioning.  Unfortunately, I still have only one set of wires between our home out in the boondocks and the central switch -- but at least the set includes three different phone numbers.]</a:t>
            </a:r>
            <a:endParaRPr lang="en-US" dirty="0"/>
          </a:p>
        </p:txBody>
      </p:sp>
    </p:spTree>
    <p:extLst>
      <p:ext uri="{BB962C8B-B14F-4D97-AF65-F5344CB8AC3E}">
        <p14:creationId xmlns:p14="http://schemas.microsoft.com/office/powerpoint/2010/main" val="270050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4D5856EC-2DDB-4637-AD46-D194F65265B2}" type="slidenum">
              <a:rPr lang="en-US"/>
              <a:pPr/>
              <a:t>13</a:t>
            </a:fld>
            <a:endParaRPr lang="en-US" dirty="0"/>
          </a:p>
        </p:txBody>
      </p:sp>
      <p:sp>
        <p:nvSpPr>
          <p:cNvPr id="982018" name="Rectangle 2"/>
          <p:cNvSpPr>
            <a:spLocks noGrp="1" noRot="1" noChangeAspect="1" noChangeArrowheads="1" noTextEdit="1"/>
          </p:cNvSpPr>
          <p:nvPr>
            <p:ph type="sldImg"/>
          </p:nvPr>
        </p:nvSpPr>
        <p:spPr>
          <a:xfrm>
            <a:off x="1266825" y="730250"/>
            <a:ext cx="4781550" cy="3586163"/>
          </a:xfrm>
          <a:ln w="12700" cap="flat">
            <a:solidFill>
              <a:schemeClr val="tx1"/>
            </a:solidFill>
          </a:ln>
        </p:spPr>
      </p:sp>
      <p:sp>
        <p:nvSpPr>
          <p:cNvPr id="982019" name="Rectangle 3"/>
          <p:cNvSpPr>
            <a:spLocks noGrp="1" noChangeArrowheads="1"/>
          </p:cNvSpPr>
          <p:nvPr>
            <p:ph type="body" idx="1"/>
          </p:nvPr>
        </p:nvSpPr>
        <p:spPr>
          <a:xfrm>
            <a:off x="1138239" y="4605338"/>
            <a:ext cx="5038725" cy="555625"/>
          </a:xfrm>
          <a:solidFill>
            <a:schemeClr val="bg1"/>
          </a:solidFill>
          <a:ln>
            <a:noFill/>
          </a:ln>
        </p:spPr>
        <p:txBody>
          <a:bodyPr lIns="96758" tIns="48380" rIns="96758" bIns="48380"/>
          <a:lstStyle/>
          <a:p>
            <a:r>
              <a:rPr lang="en-US" dirty="0"/>
              <a:t>1.	The entire Y2K debacle is a case of a change in the environment’s rendering a data storage format less </a:t>
            </a:r>
            <a:r>
              <a:rPr lang="en-US" i="1" dirty="0"/>
              <a:t>useful</a:t>
            </a:r>
            <a:r>
              <a:rPr lang="en-US" dirty="0"/>
              <a:t> than it was previously.</a:t>
            </a:r>
          </a:p>
        </p:txBody>
      </p:sp>
    </p:spTree>
    <p:extLst>
      <p:ext uri="{BB962C8B-B14F-4D97-AF65-F5344CB8AC3E}">
        <p14:creationId xmlns:p14="http://schemas.microsoft.com/office/powerpoint/2010/main" val="357047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78C82DFE-6CF1-4F3A-8AC1-E2BC4CBF07CC}" type="slidenum">
              <a:rPr lang="en-US"/>
              <a:pPr/>
              <a:t>14</a:t>
            </a:fld>
            <a:endParaRPr lang="en-US" dirty="0"/>
          </a:p>
        </p:txBody>
      </p:sp>
      <p:sp>
        <p:nvSpPr>
          <p:cNvPr id="1011714" name="Rectangle 2"/>
          <p:cNvSpPr>
            <a:spLocks noGrp="1" noRot="1" noChangeAspect="1" noChangeArrowheads="1" noTextEdit="1"/>
          </p:cNvSpPr>
          <p:nvPr>
            <p:ph type="sldImg"/>
          </p:nvPr>
        </p:nvSpPr>
        <p:spPr>
          <a:ln/>
        </p:spPr>
      </p:sp>
      <p:sp>
        <p:nvSpPr>
          <p:cNvPr id="101171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42314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004469AE-37B6-4971-8415-66A2338A3218}" type="slidenum">
              <a:rPr lang="en-US"/>
              <a:pPr/>
              <a:t>15</a:t>
            </a:fld>
            <a:endParaRPr lang="en-US" dirty="0"/>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55294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3E72658A-B811-4977-BE65-7E5EE99D0B70}" type="slidenum">
              <a:rPr lang="en-US"/>
              <a:pPr/>
              <a:t>16</a:t>
            </a:fld>
            <a:endParaRPr lang="en-US" dirty="0"/>
          </a:p>
        </p:txBody>
      </p:sp>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62660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FA3B6835-31C7-41F7-96EB-950081E1F945}" type="slidenum">
              <a:rPr lang="en-US"/>
              <a:pPr/>
              <a:t>17</a:t>
            </a:fld>
            <a:endParaRPr lang="en-US" dirty="0"/>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09859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p:spPr>
        <p:txBody>
          <a:bodyPr/>
          <a:lstStyle/>
          <a:p>
            <a:r>
              <a:rPr lang="en-US" dirty="0"/>
              <a:t>Copyright © 2003 M. E. Kabay.                                                            All rights reserved.</a:t>
            </a:r>
          </a:p>
        </p:txBody>
      </p:sp>
      <p:sp>
        <p:nvSpPr>
          <p:cNvPr id="8195" name="Rectangle 7"/>
          <p:cNvSpPr>
            <a:spLocks noGrp="1" noChangeArrowheads="1"/>
          </p:cNvSpPr>
          <p:nvPr>
            <p:ph type="sldNum" sz="quarter" idx="5"/>
          </p:nvPr>
        </p:nvSpPr>
        <p:spPr>
          <a:noFill/>
        </p:spPr>
        <p:txBody>
          <a:bodyPr/>
          <a:lstStyle/>
          <a:p>
            <a:r>
              <a:rPr lang="en-US" dirty="0"/>
              <a:t>1-</a:t>
            </a:r>
            <a:fld id="{03FF91CD-32CD-43BA-AAFF-F595D6CB5954}" type="slidenum">
              <a:rPr lang="en-US" smtClean="0"/>
              <a:pPr/>
              <a:t>18</a:t>
            </a:fld>
            <a:endParaRPr lang="en-US" sz="1300" dirty="0">
              <a:latin typeface="Times New Roman"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7358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F645ADE5-61A0-4929-B9D4-5C85318C40DB}" type="slidenum">
              <a:rPr lang="en-US"/>
              <a:pPr/>
              <a:t>2</a:t>
            </a:fld>
            <a:endParaRPr lang="en-US" dirty="0"/>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45463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A349E788-79E2-47DA-B93C-78AA3D1687E5}" type="slidenum">
              <a:rPr lang="en-US"/>
              <a:pPr/>
              <a:t>3</a:t>
            </a:fld>
            <a:endParaRPr lang="en-US" dirty="0"/>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a:ln>
            <a:headEnd/>
            <a:tailEnd/>
          </a:ln>
        </p:spPr>
        <p:txBody>
          <a:bodyPr/>
          <a:lstStyle/>
          <a:p>
            <a:r>
              <a:rPr lang="en-US" dirty="0"/>
              <a:t>Explain what these letters stand for.</a:t>
            </a:r>
          </a:p>
          <a:p>
            <a:r>
              <a:rPr lang="en-US" dirty="0"/>
              <a:t>Can you think of other shorthand summaries of what information security involves?</a:t>
            </a:r>
          </a:p>
        </p:txBody>
      </p:sp>
    </p:spTree>
    <p:extLst>
      <p:ext uri="{BB962C8B-B14F-4D97-AF65-F5344CB8AC3E}">
        <p14:creationId xmlns:p14="http://schemas.microsoft.com/office/powerpoint/2010/main" val="172082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A008FBAD-F179-4D9F-8482-96208991999F}" type="slidenum">
              <a:rPr lang="en-US"/>
              <a:pPr/>
              <a:t>4</a:t>
            </a:fld>
            <a:endParaRPr lang="en-US" dirty="0"/>
          </a:p>
        </p:txBody>
      </p:sp>
      <p:sp>
        <p:nvSpPr>
          <p:cNvPr id="969730" name="Rectangle 2"/>
          <p:cNvSpPr>
            <a:spLocks noGrp="1" noRot="1" noChangeAspect="1" noChangeArrowheads="1" noTextEdit="1"/>
          </p:cNvSpPr>
          <p:nvPr>
            <p:ph type="sldImg"/>
          </p:nvPr>
        </p:nvSpPr>
        <p:spPr>
          <a:xfrm>
            <a:off x="1266825" y="730250"/>
            <a:ext cx="4781550" cy="3586163"/>
          </a:xfrm>
          <a:ln w="12700" cap="flat">
            <a:solidFill>
              <a:schemeClr val="tx1"/>
            </a:solidFill>
          </a:ln>
        </p:spPr>
      </p:sp>
      <p:sp>
        <p:nvSpPr>
          <p:cNvPr id="969731" name="Rectangle 3"/>
          <p:cNvSpPr>
            <a:spLocks noGrp="1" noChangeArrowheads="1"/>
          </p:cNvSpPr>
          <p:nvPr>
            <p:ph type="body" idx="1"/>
          </p:nvPr>
        </p:nvSpPr>
        <p:spPr>
          <a:xfrm>
            <a:off x="1138239" y="4573589"/>
            <a:ext cx="5038725" cy="2600325"/>
          </a:xfrm>
          <a:solidFill>
            <a:schemeClr val="bg1"/>
          </a:solidFill>
          <a:ln>
            <a:noFill/>
          </a:ln>
        </p:spPr>
        <p:txBody>
          <a:bodyPr lIns="96758" tIns="48380" rIns="96758" bIns="48380"/>
          <a:lstStyle/>
          <a:p>
            <a:r>
              <a:rPr lang="en-US" dirty="0"/>
              <a:t>See </a:t>
            </a:r>
          </a:p>
          <a:p>
            <a:r>
              <a:rPr lang="en-US" dirty="0"/>
              <a:t>Kabay, M. E. (1996).  </a:t>
            </a:r>
            <a:r>
              <a:rPr lang="en-US" i="1" dirty="0"/>
              <a:t>The NCSA Guide to Enterprise Security:  Protecting Information Assets</a:t>
            </a:r>
            <a:r>
              <a:rPr lang="en-US" dirty="0"/>
              <a:t>.  McGraw-Hill (New York).  ISBN 0-07-033147-2.  xii + 388 pp.  Index.</a:t>
            </a:r>
          </a:p>
          <a:p>
            <a:r>
              <a:rPr lang="en-US" dirty="0"/>
              <a:t>for extensive discussion of these issues.</a:t>
            </a:r>
          </a:p>
          <a:p>
            <a:endParaRPr lang="en-US" dirty="0"/>
          </a:p>
          <a:p>
            <a:endParaRPr lang="en-US" dirty="0"/>
          </a:p>
        </p:txBody>
      </p:sp>
    </p:spTree>
    <p:extLst>
      <p:ext uri="{BB962C8B-B14F-4D97-AF65-F5344CB8AC3E}">
        <p14:creationId xmlns:p14="http://schemas.microsoft.com/office/powerpoint/2010/main" val="138683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0AA3C1AA-6495-46C8-9012-70A052FAF439}" type="slidenum">
              <a:rPr lang="en-US"/>
              <a:pPr/>
              <a:t>5</a:t>
            </a:fld>
            <a:endParaRPr lang="en-US" dirty="0"/>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a:ln>
            <a:headEnd/>
            <a:tailEnd/>
          </a:ln>
        </p:spPr>
        <p:txBody>
          <a:bodyPr/>
          <a:lstStyle/>
          <a:p>
            <a:r>
              <a:rPr lang="en-US" b="1" u="sng" dirty="0"/>
              <a:t>http://technetcast.ddj.com/tnc_program.html?program_id=79</a:t>
            </a:r>
          </a:p>
          <a:p>
            <a:r>
              <a:rPr lang="en-US" b="1" dirty="0"/>
              <a:t>Donn Parker</a:t>
            </a:r>
          </a:p>
          <a:p>
            <a:r>
              <a:rPr lang="en-US" dirty="0"/>
              <a:t>Donn B. Parker is a retired (1997) senior management consultant at SRI International in Menlo Park, California who has specialized in Information security and computer crime research for 30 of his 47 years in the computer field. He has written numerous books, papers, articles, and reports in his specialty based on interviews of over 200 computer criminals and reviews of the security of many large corporations. </a:t>
            </a:r>
          </a:p>
          <a:p>
            <a:r>
              <a:rPr lang="en-US" dirty="0"/>
              <a:t>He received the 1992 Award for Outstanding Individual Achievement from the Information Systems Security Association and the 1994 National Computer System Security Award from U.S. NIST/NCSC, The Aerospace Computer Security Associates 1994 Distinguished Lecturer award, and The MIS Training Institute Infosecurity News 1996 Lifetime Achievement Award. </a:t>
            </a:r>
          </a:p>
          <a:p>
            <a:r>
              <a:rPr lang="en-US" dirty="0"/>
              <a:t>The Information Security Magazine identified him as one of the five top Infosecurity Pioneers (1998). He formed the International Information Integrity Institute (I-4) at SRI that has been serving over 75 corporate members for 9 years to keep them aware of the most advanced information security concepts and controls. </a:t>
            </a:r>
          </a:p>
          <a:p>
            <a:endParaRPr lang="en-US" dirty="0"/>
          </a:p>
          <a:p>
            <a:r>
              <a:rPr lang="en-US" dirty="0"/>
              <a:t>* * *</a:t>
            </a:r>
          </a:p>
          <a:p>
            <a:r>
              <a:rPr lang="en-US" dirty="0"/>
              <a:t>Listen to (or watch) a 1 hour 49 minute audio conference on </a:t>
            </a:r>
            <a:r>
              <a:rPr lang="en-US" i="1" dirty="0"/>
              <a:t>Early Computer Crime</a:t>
            </a:r>
            <a:r>
              <a:rPr lang="en-US" dirty="0"/>
              <a:t> moderated by Donn Parker with pioneer researchers Whitfield Diffie (Sun Microsystems), John Markoff (The New York Times), Peter Neumann (Computer Science Lab at SRI) and Cliff Stoll (author of </a:t>
            </a:r>
            <a:r>
              <a:rPr lang="en-US" i="1" dirty="0"/>
              <a:t>The Cuckoo’s Egg)</a:t>
            </a:r>
            <a:r>
              <a:rPr lang="en-US" dirty="0"/>
              <a:t> recorded on 2000-03-27.  See page  </a:t>
            </a:r>
          </a:p>
          <a:p>
            <a:r>
              <a:rPr lang="en-US" u="sng" dirty="0"/>
              <a:t>http://technetcast.ddj.com/ tnc_program.html?program_id=79</a:t>
            </a:r>
          </a:p>
          <a:p>
            <a:r>
              <a:rPr lang="en-US" dirty="0"/>
              <a:t>for various audio and video streaming formats.</a:t>
            </a:r>
          </a:p>
          <a:p>
            <a:endParaRPr lang="en-US" dirty="0"/>
          </a:p>
          <a:p>
            <a:endParaRPr lang="en-US" dirty="0"/>
          </a:p>
        </p:txBody>
      </p:sp>
    </p:spTree>
    <p:extLst>
      <p:ext uri="{BB962C8B-B14F-4D97-AF65-F5344CB8AC3E}">
        <p14:creationId xmlns:p14="http://schemas.microsoft.com/office/powerpoint/2010/main" val="291394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B4781823-9254-44E8-81F0-7A1CE008D0FA}" type="slidenum">
              <a:rPr lang="en-US"/>
              <a:pPr/>
              <a:t>6</a:t>
            </a:fld>
            <a:endParaRPr lang="en-US" dirty="0"/>
          </a:p>
        </p:txBody>
      </p:sp>
      <p:sp>
        <p:nvSpPr>
          <p:cNvPr id="971778" name="Rectangle 2"/>
          <p:cNvSpPr>
            <a:spLocks noGrp="1" noRot="1" noChangeAspect="1" noChangeArrowheads="1" noTextEdit="1"/>
          </p:cNvSpPr>
          <p:nvPr>
            <p:ph type="sldImg"/>
          </p:nvPr>
        </p:nvSpPr>
        <p:spPr>
          <a:xfrm>
            <a:off x="1266825" y="730250"/>
            <a:ext cx="4781550" cy="3586163"/>
          </a:xfrm>
          <a:ln w="12700" cap="flat">
            <a:solidFill>
              <a:schemeClr val="tx1"/>
            </a:solidFill>
          </a:ln>
        </p:spPr>
      </p:sp>
      <p:sp>
        <p:nvSpPr>
          <p:cNvPr id="971779" name="Rectangle 3"/>
          <p:cNvSpPr>
            <a:spLocks noGrp="1" noChangeArrowheads="1"/>
          </p:cNvSpPr>
          <p:nvPr>
            <p:ph type="body" idx="1"/>
          </p:nvPr>
        </p:nvSpPr>
        <p:spPr>
          <a:xfrm>
            <a:off x="1138239" y="4573588"/>
            <a:ext cx="5038725" cy="3041650"/>
          </a:xfrm>
          <a:solidFill>
            <a:schemeClr val="bg1"/>
          </a:solidFill>
          <a:ln>
            <a:noFill/>
          </a:ln>
        </p:spPr>
        <p:txBody>
          <a:bodyPr lIns="96758" tIns="48380" rIns="96758" bIns="48380"/>
          <a:lstStyle/>
          <a:p>
            <a:r>
              <a:rPr lang="en-US" dirty="0"/>
              <a:t>1.	The Canadian consumer-tracking service Air Miles inadvertently left 50,000 records of applicants for its loyalty program publicly accessible on their Web site for an undetermined length of time.  The Web site was offline as of 21 January until the problem was fixed.</a:t>
            </a:r>
          </a:p>
          <a:p>
            <a:r>
              <a:rPr lang="en-US" dirty="0"/>
              <a:t>2.	An error in the configuration or programming of the F. A. O. Schwarz Web site resulted paradoxically in weakening the security of transactions deliberately completed by FAX instead of through SSL.  Customers who declined to send their credit-card numbers via SSL ended up having their personal details — address and so forth — stored in a Web page that could be accessed by anyone entering a URL with an appropriate (even if randomly chosen) numerical component.</a:t>
            </a:r>
          </a:p>
          <a:p>
            <a:r>
              <a:rPr lang="en-US" dirty="0"/>
              <a:t>3.	Prof. Ross Anderson of Cambridge University analyzed requirements on the AMAZON.COM online bookstore for credit card number, password, and personal details such as phone number.  He identified several risks:  (1) merchant retention of credit card numbers poses a far higher risk of capture than of capture in transit; (2) adding a password increases the likelihood of compromise because so many naïve users choose bad passwords and then write them down; (3) even the British site for Amazon contravenes European rules on protecting consumer privacy; (3) such practices make it easier for banks to reject their clients' claims of fraudulent use of their credit-card numbers.</a:t>
            </a:r>
          </a:p>
        </p:txBody>
      </p:sp>
    </p:spTree>
    <p:extLst>
      <p:ext uri="{BB962C8B-B14F-4D97-AF65-F5344CB8AC3E}">
        <p14:creationId xmlns:p14="http://schemas.microsoft.com/office/powerpoint/2010/main" val="272621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61DB239C-C042-4991-8F1C-F87DEE612D48}" type="slidenum">
              <a:rPr lang="en-US"/>
              <a:pPr/>
              <a:t>7</a:t>
            </a:fld>
            <a:endParaRPr lang="en-US" dirty="0"/>
          </a:p>
        </p:txBody>
      </p:sp>
      <p:sp>
        <p:nvSpPr>
          <p:cNvPr id="973826" name="Rectangle 2"/>
          <p:cNvSpPr>
            <a:spLocks noGrp="1" noRot="1" noChangeAspect="1" noChangeArrowheads="1" noTextEdit="1"/>
          </p:cNvSpPr>
          <p:nvPr>
            <p:ph type="sldImg"/>
          </p:nvPr>
        </p:nvSpPr>
        <p:spPr>
          <a:xfrm>
            <a:off x="1266825" y="730250"/>
            <a:ext cx="4781550" cy="3586163"/>
          </a:xfrm>
          <a:ln w="12700" cap="flat">
            <a:solidFill>
              <a:schemeClr val="tx1"/>
            </a:solidFill>
          </a:ln>
        </p:spPr>
      </p:sp>
      <p:sp>
        <p:nvSpPr>
          <p:cNvPr id="973827" name="Rectangle 3"/>
          <p:cNvSpPr>
            <a:spLocks noGrp="1" noChangeArrowheads="1"/>
          </p:cNvSpPr>
          <p:nvPr>
            <p:ph type="body" idx="1"/>
          </p:nvPr>
        </p:nvSpPr>
        <p:spPr>
          <a:xfrm>
            <a:off x="1138239" y="4605338"/>
            <a:ext cx="5038725" cy="2771775"/>
          </a:xfrm>
          <a:solidFill>
            <a:schemeClr val="bg1"/>
          </a:solidFill>
          <a:ln>
            <a:noFill/>
          </a:ln>
        </p:spPr>
        <p:txBody>
          <a:bodyPr lIns="96758" tIns="48380" rIns="96758" bIns="48380"/>
          <a:lstStyle/>
          <a:p>
            <a:r>
              <a:rPr lang="en-US" dirty="0"/>
              <a:t>1.	In Beijing, a court ordered two software pirates to compensate Microsoft for stealing their software and making illegal copies.  This was the first case in which the Chinese justice system condemned miscreants for violations of intellectual property rights.</a:t>
            </a:r>
          </a:p>
          <a:p>
            <a:r>
              <a:rPr lang="en-US" dirty="0"/>
              <a:t>2.	Hitachi, IBM, NEC, Pioneer and Sony (the ""Galaxy Group"") announced their agreement on a new digital watermark standard that would embed a cryptographic code in every frame of a digital multimedia work.  New digital equipment would not allow copies of such works."</a:t>
            </a:r>
          </a:p>
          <a:p>
            <a:r>
              <a:rPr lang="en-US" dirty="0"/>
              <a:t>3.	The Norwegian company FAST makes software that can download MP3 files.  The International Federation of the Phonographic Industry (IFPI) lodged a complaint that resulted in criminal prosecution of FAST for facilitating the theft of illegally posted copyrighted music from the Web.  The IFPI was also contemplating a complaint against Lycos, whose search engine catalogs these illegal snippets of intellectual property.</a:t>
            </a:r>
          </a:p>
        </p:txBody>
      </p:sp>
    </p:spTree>
    <p:extLst>
      <p:ext uri="{BB962C8B-B14F-4D97-AF65-F5344CB8AC3E}">
        <p14:creationId xmlns:p14="http://schemas.microsoft.com/office/powerpoint/2010/main" val="183515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B16954FF-BAD3-4869-9923-9DA7F0E1BAD0}" type="slidenum">
              <a:rPr lang="en-US"/>
              <a:pPr/>
              <a:t>8</a:t>
            </a:fld>
            <a:endParaRPr lang="en-US" dirty="0"/>
          </a:p>
        </p:txBody>
      </p:sp>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50233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2009 M. E. Kabay. All rights reserved.                                                                  Page </a:t>
            </a:r>
            <a:fld id="{EDAA9342-F55C-45D5-883C-C71C8C7FE1CF}" type="slidenum">
              <a:rPr lang="en-US"/>
              <a:pPr/>
              <a:t>9</a:t>
            </a:fld>
            <a:endParaRPr lang="en-US" dirty="0"/>
          </a:p>
        </p:txBody>
      </p:sp>
      <p:sp>
        <p:nvSpPr>
          <p:cNvPr id="975874" name="Rectangle 2"/>
          <p:cNvSpPr>
            <a:spLocks noGrp="1" noRot="1" noChangeAspect="1" noChangeArrowheads="1" noTextEdit="1"/>
          </p:cNvSpPr>
          <p:nvPr>
            <p:ph type="sldImg"/>
          </p:nvPr>
        </p:nvSpPr>
        <p:spPr>
          <a:xfrm>
            <a:off x="1266825" y="730250"/>
            <a:ext cx="4781550" cy="3586163"/>
          </a:xfrm>
          <a:ln w="12700" cap="flat">
            <a:solidFill>
              <a:schemeClr val="tx1"/>
            </a:solidFill>
          </a:ln>
        </p:spPr>
      </p:sp>
      <p:sp>
        <p:nvSpPr>
          <p:cNvPr id="975875" name="Rectangle 3"/>
          <p:cNvSpPr>
            <a:spLocks noGrp="1" noChangeArrowheads="1"/>
          </p:cNvSpPr>
          <p:nvPr>
            <p:ph type="body" idx="1"/>
          </p:nvPr>
        </p:nvSpPr>
        <p:spPr>
          <a:xfrm>
            <a:off x="1138239" y="4573589"/>
            <a:ext cx="5038725" cy="4316412"/>
          </a:xfrm>
          <a:solidFill>
            <a:schemeClr val="bg1"/>
          </a:solidFill>
          <a:ln>
            <a:noFill/>
          </a:ln>
        </p:spPr>
        <p:txBody>
          <a:bodyPr lIns="96758" tIns="48380" rIns="96758" bIns="48380"/>
          <a:lstStyle/>
          <a:p>
            <a:r>
              <a:rPr lang="en-US" dirty="0"/>
              <a:t>1.	Sun Valley, ID uses a computer-based identification and authorization system using a computer-generated pass with a bar code, radio-linked scanners and computers, and so on.  The system works very well.  Unfortunately, after a hard disk crash in mid-December 1997, the operators found that — surprise — they had no backups for the data they lost.  Thousands of users were asked to re-register with the area.</a:t>
            </a:r>
          </a:p>
          <a:p>
            <a:r>
              <a:rPr lang="en-US" dirty="0"/>
              <a:t>2.	At the Stanford University Graduate School of Business, system administrators installed additional disk capacity to their servers.  They then reloaded files from a corrupt backup tape on 7 Mar.  The faculty and student files were destroyed, leaving many faculty members and graduate students without their research files.  [This incident again demonstrates the importance of VERIFYING THE READABILITY of backups.  It also strengthens my belief in the wisdom of making TWO backups before attempting to reload a system.]</a:t>
            </a:r>
          </a:p>
          <a:p>
            <a:r>
              <a:rPr lang="en-US" dirty="0"/>
              <a:t>3.	The RAND Corporation reported that CD-ROMs can deteriorate within 5-10 years -- much faster than the 50 years usually quoted.  This instability is quite apart from the even more serious problem of incompatibility of medium, where a perfectly good storage device becomes unreadable because of changes in technology.  Ever try to read an 8-inch floppy disk from the 1970s on your DVD player?</a:t>
            </a:r>
          </a:p>
          <a:p>
            <a:r>
              <a:rPr lang="en-US" dirty="0"/>
              <a:t>4.	Pity Mr Cody Johnston, a commercial trucker in Bozeman, MT.  He admittedly broke speeding laws and paid a fine, but the local newspaper reported his misdemeanor as a sexual deviation charge, which potentially includes homosexuality and bestiality.  Apparently the court computer system printed out a list of convictions using erroneous labels for the internal codes.  Mr Johnston sued the court and the newspaper for libel.</a:t>
            </a:r>
          </a:p>
          <a:p>
            <a:r>
              <a:rPr lang="en-US" dirty="0"/>
              <a:t>5.	A Social Security Administration employee who become angry with a woman with whom he argued in an Internet chat room used a fellow-employee's terminal to fill in a death date for the woman in her SSA records.  She applied for a loan at her bank and discovered that she was ""cyberdead.""  Jorge Yong admitted culpability, resigned and paid $800 in fines and damages.</a:t>
            </a:r>
          </a:p>
        </p:txBody>
      </p:sp>
    </p:spTree>
    <p:extLst>
      <p:ext uri="{BB962C8B-B14F-4D97-AF65-F5344CB8AC3E}">
        <p14:creationId xmlns:p14="http://schemas.microsoft.com/office/powerpoint/2010/main" val="273378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143000"/>
          </a:xfrm>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76400"/>
            <a:ext cx="3505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76700"/>
            <a:ext cx="3505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90600" y="1371600"/>
            <a:ext cx="7162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pPr eaLnBrk="0" hangingPunct="0">
              <a:defRPr/>
            </a:pPr>
            <a:fld id="{1876368F-CCB9-4D53-B26B-53ADE0C8FEAD}" type="slidenum">
              <a:rPr lang="en-US" sz="1800"/>
              <a:pPr eaLnBrk="0" hangingPunct="0">
                <a:defRPr/>
              </a:pPr>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dirty="0">
              <a:latin typeface="Times New Roman" charset="0"/>
            </a:endParaRPr>
          </a:p>
        </p:txBody>
      </p:sp>
      <p:sp>
        <p:nvSpPr>
          <p:cNvPr id="889863" name="Text Box 7"/>
          <p:cNvSpPr txBox="1">
            <a:spLocks noChangeArrowheads="1"/>
          </p:cNvSpPr>
          <p:nvPr/>
        </p:nvSpPr>
        <p:spPr bwMode="auto">
          <a:xfrm>
            <a:off x="3322638" y="6643688"/>
            <a:ext cx="2497137" cy="2143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2020 M. E. </a:t>
            </a:r>
            <a:r>
              <a:rPr lang="en-US" sz="800" b="0" i="1" dirty="0"/>
              <a:t>Kabay.  All rights reserved.</a:t>
            </a:r>
          </a:p>
        </p:txBody>
      </p:sp>
      <p:pic>
        <p:nvPicPr>
          <p:cNvPr id="1031" name="Picture 7" descr="NWU_2c_stacked_logo_1-inch.jpg"/>
          <p:cNvPicPr>
            <a:picLocks noChangeAspect="1"/>
          </p:cNvPicPr>
          <p:nvPr/>
        </p:nvPicPr>
        <p:blipFill>
          <a:blip r:embed="rId14" cstate="print"/>
          <a:srcRect/>
          <a:stretch>
            <a:fillRect/>
          </a:stretch>
        </p:blipFill>
        <p:spPr bwMode="auto">
          <a:xfrm>
            <a:off x="8235950" y="0"/>
            <a:ext cx="908050" cy="792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7575" rtl="0" eaLnBrk="1" fontAlgn="base" hangingPunct="1">
        <a:lnSpc>
          <a:spcPct val="90000"/>
        </a:lnSpc>
        <a:spcBef>
          <a:spcPct val="0"/>
        </a:spcBef>
        <a:spcAft>
          <a:spcPct val="0"/>
        </a:spcAft>
        <a:defRPr sz="3600" b="1">
          <a:solidFill>
            <a:srgbClr val="800000"/>
          </a:solidFill>
          <a:latin typeface="+mj-lt"/>
          <a:ea typeface="+mj-ea"/>
          <a:cs typeface="+mj-cs"/>
        </a:defRPr>
      </a:lvl1pPr>
      <a:lvl2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2pPr>
      <a:lvl3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3pPr>
      <a:lvl4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4pPr>
      <a:lvl5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5pPr>
      <a:lvl6pPr marL="4572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6pPr>
      <a:lvl7pPr marL="9144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7pPr>
      <a:lvl8pPr marL="13716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8pPr>
      <a:lvl9pPr marL="18288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1" fontAlgn="base" hangingPunct="1">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1" fontAlgn="base" hangingPunct="1">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1" fontAlgn="base" hangingPunct="1">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1" fontAlgn="base" hangingPunct="1">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bs.twimg.com/media/CTp2uFKUwAA2My8.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bs.twimg.com/media/CTp2uFKUwAA2My8.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990600" y="152400"/>
            <a:ext cx="7162800" cy="3276600"/>
          </a:xfrm>
        </p:spPr>
        <p:txBody>
          <a:bodyPr/>
          <a:lstStyle/>
          <a:p>
            <a:pPr algn="ctr"/>
            <a:r>
              <a:rPr lang="en-US" sz="6000" dirty="0"/>
              <a:t>The Parkerian Hexad</a:t>
            </a:r>
          </a:p>
        </p:txBody>
      </p:sp>
      <p:sp>
        <p:nvSpPr>
          <p:cNvPr id="2051" name="Content Placeholder 2"/>
          <p:cNvSpPr>
            <a:spLocks noGrp="1"/>
          </p:cNvSpPr>
          <p:nvPr>
            <p:ph idx="1"/>
          </p:nvPr>
        </p:nvSpPr>
        <p:spPr>
          <a:xfrm>
            <a:off x="990600" y="3429000"/>
            <a:ext cx="7162800" cy="3124200"/>
          </a:xfrm>
        </p:spPr>
        <p:txBody>
          <a:bodyPr/>
          <a:lstStyle/>
          <a:p>
            <a:pPr algn="ctr">
              <a:buFont typeface="Wingdings" pitchFamily="2" charset="2"/>
              <a:buNone/>
            </a:pPr>
            <a:r>
              <a:rPr lang="en-US" sz="3600" dirty="0"/>
              <a:t>CSH6 Chapter 3</a:t>
            </a:r>
          </a:p>
          <a:p>
            <a:pPr algn="ctr">
              <a:buFont typeface="Wingdings" pitchFamily="2" charset="2"/>
              <a:buNone/>
            </a:pPr>
            <a:r>
              <a:rPr lang="en-US" sz="3600" dirty="0"/>
              <a:t>“Toward a New Framework for Information Security”</a:t>
            </a:r>
          </a:p>
          <a:p>
            <a:pPr algn="ctr">
              <a:buFont typeface="Wingdings" pitchFamily="2" charset="2"/>
              <a:buNone/>
            </a:pPr>
            <a:r>
              <a:rPr lang="en-US" sz="3600" dirty="0"/>
              <a:t>Donn B. Parker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228600" y="152400"/>
            <a:ext cx="7924800" cy="533400"/>
          </a:xfrm>
          <a:noFill/>
          <a:ln/>
        </p:spPr>
        <p:txBody>
          <a:bodyPr lIns="92075" tIns="46038" rIns="92075" bIns="46038"/>
          <a:lstStyle/>
          <a:p>
            <a:r>
              <a:rPr lang="en-US" dirty="0"/>
              <a:t>Authenticity</a:t>
            </a:r>
          </a:p>
        </p:txBody>
      </p:sp>
      <p:sp>
        <p:nvSpPr>
          <p:cNvPr id="976899" name="Rectangle 3"/>
          <p:cNvSpPr>
            <a:spLocks noGrp="1" noChangeArrowheads="1"/>
          </p:cNvSpPr>
          <p:nvPr>
            <p:ph type="body" idx="1"/>
          </p:nvPr>
        </p:nvSpPr>
        <p:spPr>
          <a:xfrm>
            <a:off x="228600" y="838200"/>
            <a:ext cx="7924800" cy="5486400"/>
          </a:xfrm>
          <a:noFill/>
          <a:ln/>
        </p:spPr>
        <p:txBody>
          <a:bodyPr lIns="92075" tIns="46038" rIns="92075" bIns="46038"/>
          <a:lstStyle/>
          <a:p>
            <a:pPr>
              <a:buFont typeface="Wingdings" pitchFamily="2" charset="2"/>
              <a:buNone/>
            </a:pPr>
            <a:r>
              <a:rPr lang="en-US" dirty="0"/>
              <a:t>Correspondence to intended meaning</a:t>
            </a:r>
          </a:p>
          <a:p>
            <a:r>
              <a:rPr lang="en-US" dirty="0"/>
              <a:t>Avoiding nonsense</a:t>
            </a:r>
          </a:p>
          <a:p>
            <a:pPr lvl="1"/>
            <a:r>
              <a:rPr lang="en-US" dirty="0"/>
              <a:t>E.g., part number field </a:t>
            </a:r>
            <a:br>
              <a:rPr lang="en-US" dirty="0"/>
            </a:br>
            <a:r>
              <a:rPr lang="en-US" dirty="0"/>
              <a:t>actually contains cost</a:t>
            </a:r>
          </a:p>
          <a:p>
            <a:r>
              <a:rPr lang="en-US" dirty="0"/>
              <a:t>Avoiding fraud</a:t>
            </a:r>
          </a:p>
          <a:p>
            <a:pPr lvl="1"/>
            <a:r>
              <a:rPr lang="en-US" dirty="0"/>
              <a:t>E.g., sender’s name on </a:t>
            </a:r>
            <a:br>
              <a:rPr lang="en-US" dirty="0"/>
            </a:br>
            <a:r>
              <a:rPr lang="en-US" dirty="0"/>
              <a:t>e-mail is changed to </a:t>
            </a:r>
            <a:br>
              <a:rPr lang="en-US" dirty="0"/>
            </a:br>
            <a:r>
              <a:rPr lang="en-US" dirty="0"/>
              <a:t>someone else’s</a:t>
            </a:r>
          </a:p>
        </p:txBody>
      </p:sp>
      <p:grpSp>
        <p:nvGrpSpPr>
          <p:cNvPr id="2" name="Group 1"/>
          <p:cNvGrpSpPr/>
          <p:nvPr/>
        </p:nvGrpSpPr>
        <p:grpSpPr>
          <a:xfrm>
            <a:off x="762000" y="5797550"/>
            <a:ext cx="2273300" cy="825500"/>
            <a:chOff x="5568950" y="5797550"/>
            <a:chExt cx="2273300" cy="825500"/>
          </a:xfrm>
        </p:grpSpPr>
        <p:sp>
          <p:nvSpPr>
            <p:cNvPr id="976900" name="AutoShape 4"/>
            <p:cNvSpPr>
              <a:spLocks noChangeArrowheads="1"/>
            </p:cNvSpPr>
            <p:nvPr/>
          </p:nvSpPr>
          <p:spPr bwMode="auto">
            <a:xfrm>
              <a:off x="5568950" y="5797550"/>
              <a:ext cx="901700" cy="825500"/>
            </a:xfrm>
            <a:prstGeom prst="cube">
              <a:avLst>
                <a:gd name="adj" fmla="val 24995"/>
              </a:avLst>
            </a:prstGeom>
            <a:solidFill>
              <a:srgbClr val="66FF33"/>
            </a:solidFill>
            <a:ln w="12700">
              <a:solidFill>
                <a:schemeClr val="tx1"/>
              </a:solidFill>
              <a:miter lim="800000"/>
              <a:headEnd/>
              <a:tailEnd/>
            </a:ln>
            <a:effectLst/>
          </p:spPr>
          <p:txBody>
            <a:bodyPr wrap="none" anchor="ctr"/>
            <a:lstStyle/>
            <a:p>
              <a:endParaRPr lang="en-US" dirty="0"/>
            </a:p>
          </p:txBody>
        </p:sp>
        <p:sp>
          <p:nvSpPr>
            <p:cNvPr id="976901" name="AutoShape 5"/>
            <p:cNvSpPr>
              <a:spLocks noChangeArrowheads="1"/>
            </p:cNvSpPr>
            <p:nvPr/>
          </p:nvSpPr>
          <p:spPr bwMode="auto">
            <a:xfrm>
              <a:off x="6254750" y="5797550"/>
              <a:ext cx="901700" cy="825500"/>
            </a:xfrm>
            <a:prstGeom prst="cube">
              <a:avLst>
                <a:gd name="adj" fmla="val 24995"/>
              </a:avLst>
            </a:prstGeom>
            <a:solidFill>
              <a:schemeClr val="accent2"/>
            </a:solidFill>
            <a:ln w="12700">
              <a:solidFill>
                <a:schemeClr val="tx1"/>
              </a:solidFill>
              <a:miter lim="800000"/>
              <a:headEnd/>
              <a:tailEnd/>
            </a:ln>
            <a:effectLst/>
          </p:spPr>
          <p:txBody>
            <a:bodyPr wrap="none" anchor="ctr"/>
            <a:lstStyle/>
            <a:p>
              <a:endParaRPr lang="en-US" dirty="0"/>
            </a:p>
          </p:txBody>
        </p:sp>
        <p:sp>
          <p:nvSpPr>
            <p:cNvPr id="976902" name="AutoShape 6"/>
            <p:cNvSpPr>
              <a:spLocks noChangeArrowheads="1"/>
            </p:cNvSpPr>
            <p:nvPr/>
          </p:nvSpPr>
          <p:spPr bwMode="auto">
            <a:xfrm>
              <a:off x="6940550" y="5797550"/>
              <a:ext cx="901700" cy="825500"/>
            </a:xfrm>
            <a:prstGeom prst="cube">
              <a:avLst>
                <a:gd name="adj" fmla="val 24995"/>
              </a:avLst>
            </a:prstGeom>
            <a:solidFill>
              <a:srgbClr val="CC0099"/>
            </a:solidFill>
            <a:ln w="12700">
              <a:solidFill>
                <a:schemeClr val="tx1"/>
              </a:solidFill>
              <a:miter lim="800000"/>
              <a:headEnd/>
              <a:tailEnd/>
            </a:ln>
            <a:effectLst/>
          </p:spPr>
          <p:txBody>
            <a:bodyPr wrap="none" anchor="ctr"/>
            <a:lstStyle/>
            <a:p>
              <a:endParaRPr lang="en-US" dirty="0"/>
            </a:p>
          </p:txBody>
        </p:sp>
      </p:grpSp>
      <p:sp>
        <p:nvSpPr>
          <p:cNvPr id="976903" name="AutoShape 7"/>
          <p:cNvSpPr>
            <a:spLocks noChangeArrowheads="1"/>
          </p:cNvSpPr>
          <p:nvPr/>
        </p:nvSpPr>
        <p:spPr bwMode="auto">
          <a:xfrm>
            <a:off x="6635750" y="5187950"/>
            <a:ext cx="901700" cy="825500"/>
          </a:xfrm>
          <a:prstGeom prst="cube">
            <a:avLst>
              <a:gd name="adj" fmla="val 24995"/>
            </a:avLst>
          </a:prstGeom>
          <a:solidFill>
            <a:srgbClr val="FFFF00"/>
          </a:solidFill>
          <a:ln w="12700">
            <a:solidFill>
              <a:schemeClr val="tx1"/>
            </a:solidFill>
            <a:miter lim="800000"/>
            <a:headEnd/>
            <a:tailEnd/>
          </a:ln>
          <a:effectLst/>
        </p:spPr>
        <p:txBody>
          <a:bodyPr wrap="none" anchor="ctr"/>
          <a:lstStyle/>
          <a:p>
            <a:endParaRPr lang="en-US" dirty="0"/>
          </a:p>
        </p:txBody>
      </p:sp>
      <p:pic>
        <p:nvPicPr>
          <p:cNvPr id="5122" name="Picture 2" descr="https://wired2succeed.com/wp-content/uploads/2015/08/authenti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1798981"/>
            <a:ext cx="4213225" cy="4725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a:off x="228600" y="152400"/>
            <a:ext cx="7924800" cy="1143000"/>
          </a:xfrm>
        </p:spPr>
        <p:txBody>
          <a:bodyPr/>
          <a:lstStyle/>
          <a:p>
            <a:r>
              <a:rPr lang="en-US" dirty="0"/>
              <a:t>Integrity &amp; Authenticity Losses</a:t>
            </a:r>
          </a:p>
        </p:txBody>
      </p:sp>
      <p:sp>
        <p:nvSpPr>
          <p:cNvPr id="985091" name="Rectangle 3"/>
          <p:cNvSpPr>
            <a:spLocks noGrp="1" noChangeArrowheads="1"/>
          </p:cNvSpPr>
          <p:nvPr>
            <p:ph type="body" idx="1"/>
          </p:nvPr>
        </p:nvSpPr>
        <p:spPr>
          <a:xfrm>
            <a:off x="228600" y="1371600"/>
            <a:ext cx="7924800" cy="4953000"/>
          </a:xfrm>
        </p:spPr>
        <p:txBody>
          <a:bodyPr/>
          <a:lstStyle/>
          <a:p>
            <a:r>
              <a:rPr lang="en-US" dirty="0"/>
              <a:t>Insertion, use, or production of false </a:t>
            </a:r>
            <a:br>
              <a:rPr lang="en-US" dirty="0"/>
            </a:br>
            <a:r>
              <a:rPr lang="en-US" dirty="0"/>
              <a:t>or unacceptable data</a:t>
            </a:r>
          </a:p>
          <a:p>
            <a:r>
              <a:rPr lang="en-US" dirty="0"/>
              <a:t>Modification, replacement, removal, </a:t>
            </a:r>
            <a:br>
              <a:rPr lang="en-US" dirty="0"/>
            </a:br>
            <a:r>
              <a:rPr lang="en-US" dirty="0"/>
              <a:t>appending, aggregating, separating, </a:t>
            </a:r>
            <a:br>
              <a:rPr lang="en-US" dirty="0"/>
            </a:br>
            <a:r>
              <a:rPr lang="en-US" dirty="0"/>
              <a:t>or reordering</a:t>
            </a:r>
          </a:p>
          <a:p>
            <a:r>
              <a:rPr lang="en-US" dirty="0"/>
              <a:t>Misrepresentation</a:t>
            </a:r>
          </a:p>
          <a:p>
            <a:r>
              <a:rPr lang="en-US" dirty="0"/>
              <a:t>Repudiation (rejecting as untrue)</a:t>
            </a:r>
          </a:p>
          <a:p>
            <a:r>
              <a:rPr lang="en-US" dirty="0"/>
              <a:t>Misuse or failure to use as required</a:t>
            </a:r>
          </a:p>
        </p:txBody>
      </p:sp>
      <p:pic>
        <p:nvPicPr>
          <p:cNvPr id="6146" name="Picture 2" descr="Keep it real 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47800"/>
            <a:ext cx="2857500"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a:xfrm>
            <a:off x="228600" y="152400"/>
            <a:ext cx="7924800" cy="1143000"/>
          </a:xfrm>
          <a:noFill/>
          <a:ln/>
        </p:spPr>
        <p:txBody>
          <a:bodyPr lIns="92075" tIns="46038" rIns="92075" bIns="46038"/>
          <a:lstStyle/>
          <a:p>
            <a:r>
              <a:rPr lang="en-US" dirty="0"/>
              <a:t>Availability</a:t>
            </a:r>
          </a:p>
        </p:txBody>
      </p:sp>
      <p:sp>
        <p:nvSpPr>
          <p:cNvPr id="978947" name="Rectangle 3"/>
          <p:cNvSpPr>
            <a:spLocks noGrp="1" noChangeArrowheads="1"/>
          </p:cNvSpPr>
          <p:nvPr>
            <p:ph type="body" idx="1"/>
          </p:nvPr>
        </p:nvSpPr>
        <p:spPr>
          <a:xfrm>
            <a:off x="228600" y="1371600"/>
            <a:ext cx="7924800" cy="4953000"/>
          </a:xfrm>
          <a:noFill/>
          <a:ln/>
        </p:spPr>
        <p:txBody>
          <a:bodyPr lIns="92075" tIns="46038" rIns="92075" bIns="46038"/>
          <a:lstStyle/>
          <a:p>
            <a:r>
              <a:rPr lang="en-US" dirty="0"/>
              <a:t>Timely access to data</a:t>
            </a:r>
          </a:p>
          <a:p>
            <a:pPr lvl="1"/>
            <a:r>
              <a:rPr lang="en-US" dirty="0"/>
              <a:t>Contextual</a:t>
            </a:r>
          </a:p>
          <a:p>
            <a:pPr lvl="1"/>
            <a:r>
              <a:rPr lang="en-US" dirty="0"/>
              <a:t>No absolutes</a:t>
            </a:r>
          </a:p>
          <a:p>
            <a:pPr lvl="1"/>
            <a:r>
              <a:rPr lang="en-US" dirty="0"/>
              <a:t>Depends on needs &amp; </a:t>
            </a:r>
            <a:br>
              <a:rPr lang="en-US" dirty="0"/>
            </a:br>
            <a:r>
              <a:rPr lang="en-US" dirty="0"/>
              <a:t>expectations</a:t>
            </a:r>
          </a:p>
          <a:p>
            <a:r>
              <a:rPr lang="en-US" dirty="0"/>
              <a:t>Delays can cause problems</a:t>
            </a:r>
          </a:p>
          <a:p>
            <a:pPr lvl="1"/>
            <a:r>
              <a:rPr lang="en-US" dirty="0"/>
              <a:t>Losses due to decreasing value of </a:t>
            </a:r>
            <a:br>
              <a:rPr lang="en-US" dirty="0"/>
            </a:br>
            <a:r>
              <a:rPr lang="en-US" dirty="0"/>
              <a:t>information (e.g., stock trading)</a:t>
            </a:r>
          </a:p>
          <a:p>
            <a:pPr lvl="1"/>
            <a:r>
              <a:rPr lang="en-US" dirty="0"/>
              <a:t>Medical informatics – dangers</a:t>
            </a:r>
          </a:p>
          <a:p>
            <a:pPr lvl="1"/>
            <a:r>
              <a:rPr lang="en-US" dirty="0"/>
              <a:t>Critical infrastructure – SCADA</a:t>
            </a:r>
          </a:p>
          <a:p>
            <a:pPr lvl="1"/>
            <a:r>
              <a:rPr lang="en-US" dirty="0"/>
              <a:t>Ordering supplies</a:t>
            </a:r>
          </a:p>
          <a:p>
            <a:pPr lvl="1"/>
            <a:r>
              <a:rPr lang="en-US" dirty="0"/>
              <a:t>Taking orders</a:t>
            </a:r>
          </a:p>
        </p:txBody>
      </p:sp>
      <p:sp>
        <p:nvSpPr>
          <p:cNvPr id="978948" name="AutoShape 4"/>
          <p:cNvSpPr>
            <a:spLocks noChangeArrowheads="1"/>
          </p:cNvSpPr>
          <p:nvPr/>
        </p:nvSpPr>
        <p:spPr bwMode="auto">
          <a:xfrm>
            <a:off x="5568950" y="5797550"/>
            <a:ext cx="901700" cy="825500"/>
          </a:xfrm>
          <a:prstGeom prst="cube">
            <a:avLst>
              <a:gd name="adj" fmla="val 24995"/>
            </a:avLst>
          </a:prstGeom>
          <a:solidFill>
            <a:srgbClr val="66FF33"/>
          </a:solidFill>
          <a:ln w="12700">
            <a:solidFill>
              <a:schemeClr val="tx1"/>
            </a:solidFill>
            <a:miter lim="800000"/>
            <a:headEnd/>
            <a:tailEnd/>
          </a:ln>
          <a:effectLst/>
        </p:spPr>
        <p:txBody>
          <a:bodyPr wrap="none" anchor="ctr"/>
          <a:lstStyle/>
          <a:p>
            <a:endParaRPr lang="en-US" dirty="0"/>
          </a:p>
        </p:txBody>
      </p:sp>
      <p:sp>
        <p:nvSpPr>
          <p:cNvPr id="978949" name="AutoShape 5"/>
          <p:cNvSpPr>
            <a:spLocks noChangeArrowheads="1"/>
          </p:cNvSpPr>
          <p:nvPr/>
        </p:nvSpPr>
        <p:spPr bwMode="auto">
          <a:xfrm>
            <a:off x="6254750" y="5797550"/>
            <a:ext cx="901700" cy="825500"/>
          </a:xfrm>
          <a:prstGeom prst="cube">
            <a:avLst>
              <a:gd name="adj" fmla="val 24995"/>
            </a:avLst>
          </a:prstGeom>
          <a:solidFill>
            <a:schemeClr val="accent2"/>
          </a:solidFill>
          <a:ln w="12700">
            <a:solidFill>
              <a:schemeClr val="tx1"/>
            </a:solidFill>
            <a:miter lim="800000"/>
            <a:headEnd/>
            <a:tailEnd/>
          </a:ln>
          <a:effectLst/>
        </p:spPr>
        <p:txBody>
          <a:bodyPr wrap="none" anchor="ctr"/>
          <a:lstStyle/>
          <a:p>
            <a:endParaRPr lang="en-US" dirty="0"/>
          </a:p>
        </p:txBody>
      </p:sp>
      <p:sp>
        <p:nvSpPr>
          <p:cNvPr id="978950" name="AutoShape 6"/>
          <p:cNvSpPr>
            <a:spLocks noChangeArrowheads="1"/>
          </p:cNvSpPr>
          <p:nvPr/>
        </p:nvSpPr>
        <p:spPr bwMode="auto">
          <a:xfrm>
            <a:off x="6940550" y="5797550"/>
            <a:ext cx="901700" cy="825500"/>
          </a:xfrm>
          <a:prstGeom prst="cube">
            <a:avLst>
              <a:gd name="adj" fmla="val 24995"/>
            </a:avLst>
          </a:prstGeom>
          <a:solidFill>
            <a:srgbClr val="CC0099"/>
          </a:solidFill>
          <a:ln w="12700">
            <a:solidFill>
              <a:schemeClr val="tx1"/>
            </a:solidFill>
            <a:miter lim="800000"/>
            <a:headEnd/>
            <a:tailEnd/>
          </a:ln>
          <a:effectLst/>
        </p:spPr>
        <p:txBody>
          <a:bodyPr wrap="none" anchor="ctr"/>
          <a:lstStyle/>
          <a:p>
            <a:endParaRPr lang="en-US" dirty="0"/>
          </a:p>
        </p:txBody>
      </p:sp>
      <p:sp>
        <p:nvSpPr>
          <p:cNvPr id="978951" name="AutoShape 7"/>
          <p:cNvSpPr>
            <a:spLocks noChangeArrowheads="1"/>
          </p:cNvSpPr>
          <p:nvPr/>
        </p:nvSpPr>
        <p:spPr bwMode="auto">
          <a:xfrm>
            <a:off x="5949950" y="5187950"/>
            <a:ext cx="901700" cy="825500"/>
          </a:xfrm>
          <a:prstGeom prst="cube">
            <a:avLst>
              <a:gd name="adj" fmla="val 24995"/>
            </a:avLst>
          </a:prstGeom>
          <a:solidFill>
            <a:srgbClr val="FF9933"/>
          </a:solidFill>
          <a:ln w="12700">
            <a:solidFill>
              <a:schemeClr val="tx1"/>
            </a:solidFill>
            <a:miter lim="800000"/>
            <a:headEnd/>
            <a:tailEnd/>
          </a:ln>
          <a:effectLst/>
        </p:spPr>
        <p:txBody>
          <a:bodyPr wrap="none" anchor="ctr"/>
          <a:lstStyle/>
          <a:p>
            <a:endParaRPr lang="en-US" dirty="0"/>
          </a:p>
        </p:txBody>
      </p:sp>
      <p:sp>
        <p:nvSpPr>
          <p:cNvPr id="978952" name="AutoShape 8"/>
          <p:cNvSpPr>
            <a:spLocks noChangeArrowheads="1"/>
          </p:cNvSpPr>
          <p:nvPr/>
        </p:nvSpPr>
        <p:spPr bwMode="auto">
          <a:xfrm>
            <a:off x="6635750" y="5187950"/>
            <a:ext cx="901700" cy="825500"/>
          </a:xfrm>
          <a:prstGeom prst="cube">
            <a:avLst>
              <a:gd name="adj" fmla="val 24995"/>
            </a:avLst>
          </a:prstGeom>
          <a:solidFill>
            <a:srgbClr val="FFFF00"/>
          </a:solidFill>
          <a:ln w="12700">
            <a:solidFill>
              <a:schemeClr val="tx1"/>
            </a:solidFill>
            <a:miter lim="800000"/>
            <a:headEnd/>
            <a:tailEnd/>
          </a:ln>
          <a:effectLst/>
        </p:spPr>
        <p:txBody>
          <a:bodyPr wrap="none" anchor="ctr"/>
          <a:lstStyle/>
          <a:p>
            <a:endParaRPr lang="en-US" dirty="0"/>
          </a:p>
        </p:txBody>
      </p:sp>
      <p:pic>
        <p:nvPicPr>
          <p:cNvPr id="7170" name="Picture 2" descr="http://www.realestatelongtail.com/wp-content/uploads/2015/01/availability_butt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206" y="304800"/>
            <a:ext cx="3722687" cy="3722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381000" y="152400"/>
            <a:ext cx="7772400" cy="1143000"/>
          </a:xfrm>
          <a:noFill/>
          <a:ln/>
        </p:spPr>
        <p:txBody>
          <a:bodyPr lIns="92075" tIns="46038" rIns="92075" bIns="46038"/>
          <a:lstStyle/>
          <a:p>
            <a:r>
              <a:rPr lang="en-US" dirty="0"/>
              <a:t>Utility</a:t>
            </a:r>
          </a:p>
        </p:txBody>
      </p:sp>
      <p:sp>
        <p:nvSpPr>
          <p:cNvPr id="980995" name="Rectangle 3"/>
          <p:cNvSpPr>
            <a:spLocks noGrp="1" noChangeArrowheads="1"/>
          </p:cNvSpPr>
          <p:nvPr>
            <p:ph type="body" idx="1"/>
          </p:nvPr>
        </p:nvSpPr>
        <p:spPr>
          <a:xfrm>
            <a:off x="381000" y="1143000"/>
            <a:ext cx="8534400" cy="5480050"/>
          </a:xfrm>
          <a:noFill/>
          <a:ln/>
        </p:spPr>
        <p:txBody>
          <a:bodyPr lIns="92075" tIns="46038" rIns="92075" bIns="46038"/>
          <a:lstStyle/>
          <a:p>
            <a:pPr>
              <a:buFont typeface="Wingdings" pitchFamily="2" charset="2"/>
              <a:buNone/>
            </a:pPr>
            <a:r>
              <a:rPr lang="en-US" dirty="0"/>
              <a:t>Usefulness for specific purposes</a:t>
            </a:r>
          </a:p>
          <a:p>
            <a:r>
              <a:rPr lang="en-US" dirty="0"/>
              <a:t>Avoid conversion to less useful </a:t>
            </a:r>
            <a:br>
              <a:rPr lang="en-US" dirty="0"/>
            </a:br>
            <a:r>
              <a:rPr lang="en-US" dirty="0"/>
              <a:t>form</a:t>
            </a:r>
          </a:p>
          <a:p>
            <a:pPr lvl="1"/>
            <a:r>
              <a:rPr lang="en-US" dirty="0"/>
              <a:t>E.g., replacing dollar amounts </a:t>
            </a:r>
            <a:br>
              <a:rPr lang="en-US" dirty="0"/>
            </a:br>
            <a:r>
              <a:rPr lang="en-US" dirty="0"/>
              <a:t>by foreign currency equivalent</a:t>
            </a:r>
          </a:p>
          <a:p>
            <a:pPr lvl="1"/>
            <a:r>
              <a:rPr lang="en-US" dirty="0"/>
              <a:t>Using inconsistent metrics (e.g., meters instead of yards without documentation)</a:t>
            </a:r>
          </a:p>
          <a:p>
            <a:pPr lvl="1"/>
            <a:r>
              <a:rPr lang="en-US" dirty="0"/>
              <a:t>Printing information in wrong font; e.g., Cyrillic instead of Roman</a:t>
            </a:r>
          </a:p>
          <a:p>
            <a:r>
              <a:rPr lang="en-US" dirty="0"/>
              <a:t>Prevent impenetrable transforms</a:t>
            </a:r>
          </a:p>
          <a:p>
            <a:pPr lvl="1"/>
            <a:r>
              <a:rPr lang="en-US" dirty="0"/>
              <a:t>E.g., employee encrypts source </a:t>
            </a:r>
            <a:br>
              <a:rPr lang="en-US" dirty="0"/>
            </a:br>
            <a:r>
              <a:rPr lang="en-US" dirty="0"/>
              <a:t>code and loses decryption </a:t>
            </a:r>
            <a:br>
              <a:rPr lang="en-US" dirty="0"/>
            </a:br>
            <a:r>
              <a:rPr lang="en-US" dirty="0"/>
              <a:t>key</a:t>
            </a:r>
          </a:p>
        </p:txBody>
      </p:sp>
      <p:sp>
        <p:nvSpPr>
          <p:cNvPr id="980996" name="AutoShape 4"/>
          <p:cNvSpPr>
            <a:spLocks noChangeArrowheads="1"/>
          </p:cNvSpPr>
          <p:nvPr/>
        </p:nvSpPr>
        <p:spPr bwMode="auto">
          <a:xfrm>
            <a:off x="5568950" y="5797550"/>
            <a:ext cx="901700" cy="825500"/>
          </a:xfrm>
          <a:prstGeom prst="cube">
            <a:avLst>
              <a:gd name="adj" fmla="val 24995"/>
            </a:avLst>
          </a:prstGeom>
          <a:solidFill>
            <a:srgbClr val="66FF33"/>
          </a:solidFill>
          <a:ln w="12700">
            <a:solidFill>
              <a:schemeClr val="tx1"/>
            </a:solidFill>
            <a:miter lim="800000"/>
            <a:headEnd/>
            <a:tailEnd/>
          </a:ln>
          <a:effectLst/>
        </p:spPr>
        <p:txBody>
          <a:bodyPr wrap="none" anchor="ctr"/>
          <a:lstStyle/>
          <a:p>
            <a:endParaRPr lang="en-US" dirty="0"/>
          </a:p>
        </p:txBody>
      </p:sp>
      <p:sp>
        <p:nvSpPr>
          <p:cNvPr id="980997" name="AutoShape 5"/>
          <p:cNvSpPr>
            <a:spLocks noChangeArrowheads="1"/>
          </p:cNvSpPr>
          <p:nvPr/>
        </p:nvSpPr>
        <p:spPr bwMode="auto">
          <a:xfrm>
            <a:off x="6254750" y="5797550"/>
            <a:ext cx="901700" cy="825500"/>
          </a:xfrm>
          <a:prstGeom prst="cube">
            <a:avLst>
              <a:gd name="adj" fmla="val 24995"/>
            </a:avLst>
          </a:prstGeom>
          <a:solidFill>
            <a:schemeClr val="accent2"/>
          </a:solidFill>
          <a:ln w="12700">
            <a:solidFill>
              <a:schemeClr val="tx1"/>
            </a:solidFill>
            <a:miter lim="800000"/>
            <a:headEnd/>
            <a:tailEnd/>
          </a:ln>
          <a:effectLst/>
        </p:spPr>
        <p:txBody>
          <a:bodyPr wrap="none" anchor="ctr"/>
          <a:lstStyle/>
          <a:p>
            <a:endParaRPr lang="en-US" dirty="0"/>
          </a:p>
        </p:txBody>
      </p:sp>
      <p:sp>
        <p:nvSpPr>
          <p:cNvPr id="980998" name="AutoShape 6"/>
          <p:cNvSpPr>
            <a:spLocks noChangeArrowheads="1"/>
          </p:cNvSpPr>
          <p:nvPr/>
        </p:nvSpPr>
        <p:spPr bwMode="auto">
          <a:xfrm>
            <a:off x="6940550" y="5797550"/>
            <a:ext cx="901700" cy="825500"/>
          </a:xfrm>
          <a:prstGeom prst="cube">
            <a:avLst>
              <a:gd name="adj" fmla="val 24995"/>
            </a:avLst>
          </a:prstGeom>
          <a:solidFill>
            <a:srgbClr val="CC0099"/>
          </a:solidFill>
          <a:ln w="12700">
            <a:solidFill>
              <a:schemeClr val="tx1"/>
            </a:solidFill>
            <a:miter lim="800000"/>
            <a:headEnd/>
            <a:tailEnd/>
          </a:ln>
          <a:effectLst/>
        </p:spPr>
        <p:txBody>
          <a:bodyPr wrap="none" anchor="ctr"/>
          <a:lstStyle/>
          <a:p>
            <a:endParaRPr lang="en-US" dirty="0"/>
          </a:p>
        </p:txBody>
      </p:sp>
      <p:sp>
        <p:nvSpPr>
          <p:cNvPr id="980999" name="AutoShape 7"/>
          <p:cNvSpPr>
            <a:spLocks noChangeArrowheads="1"/>
          </p:cNvSpPr>
          <p:nvPr/>
        </p:nvSpPr>
        <p:spPr bwMode="auto">
          <a:xfrm>
            <a:off x="5949950" y="5187950"/>
            <a:ext cx="901700" cy="825500"/>
          </a:xfrm>
          <a:prstGeom prst="cube">
            <a:avLst>
              <a:gd name="adj" fmla="val 24995"/>
            </a:avLst>
          </a:prstGeom>
          <a:solidFill>
            <a:srgbClr val="FF9933"/>
          </a:solidFill>
          <a:ln w="12700">
            <a:solidFill>
              <a:schemeClr val="tx1"/>
            </a:solidFill>
            <a:miter lim="800000"/>
            <a:headEnd/>
            <a:tailEnd/>
          </a:ln>
          <a:effectLst/>
        </p:spPr>
        <p:txBody>
          <a:bodyPr wrap="none" anchor="ctr"/>
          <a:lstStyle/>
          <a:p>
            <a:endParaRPr lang="en-US" dirty="0"/>
          </a:p>
        </p:txBody>
      </p:sp>
      <p:sp>
        <p:nvSpPr>
          <p:cNvPr id="981000" name="AutoShape 8"/>
          <p:cNvSpPr>
            <a:spLocks noChangeArrowheads="1"/>
          </p:cNvSpPr>
          <p:nvPr/>
        </p:nvSpPr>
        <p:spPr bwMode="auto">
          <a:xfrm>
            <a:off x="6635750" y="5187950"/>
            <a:ext cx="901700" cy="825500"/>
          </a:xfrm>
          <a:prstGeom prst="cube">
            <a:avLst>
              <a:gd name="adj" fmla="val 24995"/>
            </a:avLst>
          </a:prstGeom>
          <a:solidFill>
            <a:srgbClr val="FFFF00"/>
          </a:solidFill>
          <a:ln w="12700">
            <a:solidFill>
              <a:schemeClr val="tx1"/>
            </a:solidFill>
            <a:miter lim="800000"/>
            <a:headEnd/>
            <a:tailEnd/>
          </a:ln>
          <a:effectLst/>
        </p:spPr>
        <p:txBody>
          <a:bodyPr wrap="none" anchor="ctr"/>
          <a:lstStyle/>
          <a:p>
            <a:endParaRPr lang="en-US" dirty="0"/>
          </a:p>
        </p:txBody>
      </p:sp>
      <p:sp>
        <p:nvSpPr>
          <p:cNvPr id="981001" name="AutoShape 9"/>
          <p:cNvSpPr>
            <a:spLocks noChangeArrowheads="1"/>
          </p:cNvSpPr>
          <p:nvPr/>
        </p:nvSpPr>
        <p:spPr bwMode="auto">
          <a:xfrm>
            <a:off x="6330950" y="4578350"/>
            <a:ext cx="901700" cy="825500"/>
          </a:xfrm>
          <a:prstGeom prst="cube">
            <a:avLst>
              <a:gd name="adj" fmla="val 24995"/>
            </a:avLst>
          </a:prstGeom>
          <a:solidFill>
            <a:schemeClr val="tx2"/>
          </a:solidFill>
          <a:ln w="12700">
            <a:solidFill>
              <a:schemeClr val="tx1"/>
            </a:solidFill>
            <a:miter lim="800000"/>
            <a:headEnd/>
            <a:tailEnd/>
          </a:ln>
          <a:effectLst/>
        </p:spPr>
        <p:txBody>
          <a:bodyPr wrap="none" anchor="ctr"/>
          <a:lstStyle/>
          <a:p>
            <a:endParaRPr lang="en-US" dirty="0"/>
          </a:p>
        </p:txBody>
      </p:sp>
      <p:pic>
        <p:nvPicPr>
          <p:cNvPr id="2" name="Picture 1"/>
          <p:cNvPicPr>
            <a:picLocks noChangeAspect="1"/>
          </p:cNvPicPr>
          <p:nvPr/>
        </p:nvPicPr>
        <p:blipFill rotWithShape="1">
          <a:blip r:embed="rId3"/>
          <a:srcRect l="20000" t="12197" r="26667" b="13279"/>
          <a:stretch/>
        </p:blipFill>
        <p:spPr>
          <a:xfrm>
            <a:off x="5483225" y="123825"/>
            <a:ext cx="2914650" cy="2872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lstStyle/>
          <a:p>
            <a:r>
              <a:rPr lang="en-US" dirty="0"/>
              <a:t>Availability &amp; Utility Losses</a:t>
            </a:r>
          </a:p>
        </p:txBody>
      </p:sp>
      <p:sp>
        <p:nvSpPr>
          <p:cNvPr id="987139" name="Rectangle 3"/>
          <p:cNvSpPr>
            <a:spLocks noGrp="1" noChangeArrowheads="1"/>
          </p:cNvSpPr>
          <p:nvPr>
            <p:ph type="body" idx="1"/>
          </p:nvPr>
        </p:nvSpPr>
        <p:spPr/>
        <p:txBody>
          <a:bodyPr/>
          <a:lstStyle/>
          <a:p>
            <a:r>
              <a:rPr lang="en-US" dirty="0"/>
              <a:t>Destruction , damage, or contamination</a:t>
            </a:r>
          </a:p>
          <a:p>
            <a:r>
              <a:rPr lang="en-US" dirty="0"/>
              <a:t>Denial, prolongation, acceleration, or delay in use or acquisition</a:t>
            </a:r>
          </a:p>
          <a:p>
            <a:r>
              <a:rPr lang="en-US" dirty="0"/>
              <a:t>Movement or misplacement</a:t>
            </a:r>
          </a:p>
          <a:p>
            <a:r>
              <a:rPr lang="en-US" dirty="0"/>
              <a:t>Conversion or obscuration</a:t>
            </a:r>
          </a:p>
        </p:txBody>
      </p:sp>
      <p:pic>
        <p:nvPicPr>
          <p:cNvPr id="9218" name="Picture 2" descr="https://blog.codinghorror.com/content/images/uploads/2013/10/6a0120a85dcdae970b019b00073b4b970b-800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3429000"/>
            <a:ext cx="5238750" cy="3209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r>
              <a:rPr lang="en-US" dirty="0"/>
              <a:t>Functions of INFOSEC Personnel (1)</a:t>
            </a:r>
          </a:p>
        </p:txBody>
      </p:sp>
      <p:sp>
        <p:nvSpPr>
          <p:cNvPr id="992260" name="AutoShape 4"/>
          <p:cNvSpPr>
            <a:spLocks noChangeArrowheads="1"/>
          </p:cNvSpPr>
          <p:nvPr/>
        </p:nvSpPr>
        <p:spPr bwMode="auto">
          <a:xfrm>
            <a:off x="2171700" y="1295400"/>
            <a:ext cx="4800600" cy="4800600"/>
          </a:xfrm>
          <a:custGeom>
            <a:avLst/>
            <a:gdLst>
              <a:gd name="G0" fmla="+- 7250 0 0"/>
              <a:gd name="G1" fmla="+- 21600 0 7250"/>
              <a:gd name="G2" fmla="+- 21600 0 72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0" y="10800"/>
                </a:moveTo>
                <a:cubicBezTo>
                  <a:pt x="7250" y="12761"/>
                  <a:pt x="8839" y="14350"/>
                  <a:pt x="10800" y="14350"/>
                </a:cubicBezTo>
                <a:cubicBezTo>
                  <a:pt x="12761" y="14350"/>
                  <a:pt x="14350" y="12761"/>
                  <a:pt x="14350" y="10800"/>
                </a:cubicBezTo>
                <a:cubicBezTo>
                  <a:pt x="14350" y="8839"/>
                  <a:pt x="12761" y="7250"/>
                  <a:pt x="10800" y="7250"/>
                </a:cubicBezTo>
                <a:cubicBezTo>
                  <a:pt x="8839" y="7250"/>
                  <a:pt x="7250" y="8839"/>
                  <a:pt x="7250" y="10800"/>
                </a:cubicBezTo>
                <a:close/>
              </a:path>
            </a:pathLst>
          </a:custGeom>
          <a:solidFill>
            <a:schemeClr val="accent2"/>
          </a:solidFill>
          <a:ln w="12700">
            <a:solidFill>
              <a:schemeClr val="tx1"/>
            </a:solidFill>
            <a:round/>
            <a:headEnd type="none" w="sm" len="sm"/>
            <a:tailEnd type="none" w="sm" len="sm"/>
          </a:ln>
          <a:effectLst/>
        </p:spPr>
        <p:txBody>
          <a:bodyPr wrap="none" anchor="ctr"/>
          <a:lstStyle/>
          <a:p>
            <a:endParaRPr lang="en-US" dirty="0"/>
          </a:p>
        </p:txBody>
      </p:sp>
      <p:sp>
        <p:nvSpPr>
          <p:cNvPr id="992261" name="Text Box 5"/>
          <p:cNvSpPr txBox="1">
            <a:spLocks noChangeArrowheads="1"/>
          </p:cNvSpPr>
          <p:nvPr/>
        </p:nvSpPr>
        <p:spPr bwMode="auto">
          <a:xfrm>
            <a:off x="4125913" y="1676400"/>
            <a:ext cx="890587"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Avoid</a:t>
            </a:r>
          </a:p>
        </p:txBody>
      </p:sp>
      <p:sp>
        <p:nvSpPr>
          <p:cNvPr id="992262" name="Text Box 6"/>
          <p:cNvSpPr txBox="1">
            <a:spLocks noChangeArrowheads="1"/>
          </p:cNvSpPr>
          <p:nvPr/>
        </p:nvSpPr>
        <p:spPr bwMode="auto">
          <a:xfrm>
            <a:off x="5334000" y="2057400"/>
            <a:ext cx="833438"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Deter</a:t>
            </a:r>
          </a:p>
        </p:txBody>
      </p:sp>
      <p:sp>
        <p:nvSpPr>
          <p:cNvPr id="992263" name="Text Box 7"/>
          <p:cNvSpPr txBox="1">
            <a:spLocks noChangeArrowheads="1"/>
          </p:cNvSpPr>
          <p:nvPr/>
        </p:nvSpPr>
        <p:spPr bwMode="auto">
          <a:xfrm>
            <a:off x="5715000" y="2743200"/>
            <a:ext cx="960438"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Detect</a:t>
            </a:r>
          </a:p>
        </p:txBody>
      </p:sp>
      <p:sp>
        <p:nvSpPr>
          <p:cNvPr id="992264" name="Text Box 8"/>
          <p:cNvSpPr txBox="1">
            <a:spLocks noChangeArrowheads="1"/>
          </p:cNvSpPr>
          <p:nvPr/>
        </p:nvSpPr>
        <p:spPr bwMode="auto">
          <a:xfrm>
            <a:off x="5791200" y="3429000"/>
            <a:ext cx="1116013"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Prevent</a:t>
            </a:r>
          </a:p>
        </p:txBody>
      </p:sp>
      <p:sp>
        <p:nvSpPr>
          <p:cNvPr id="992265" name="Text Box 9"/>
          <p:cNvSpPr txBox="1">
            <a:spLocks noChangeArrowheads="1"/>
          </p:cNvSpPr>
          <p:nvPr/>
        </p:nvSpPr>
        <p:spPr bwMode="auto">
          <a:xfrm>
            <a:off x="5715000" y="4114800"/>
            <a:ext cx="1141413"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Mitigate</a:t>
            </a:r>
          </a:p>
        </p:txBody>
      </p:sp>
      <p:sp>
        <p:nvSpPr>
          <p:cNvPr id="992266" name="Text Box 10"/>
          <p:cNvSpPr txBox="1">
            <a:spLocks noChangeArrowheads="1"/>
          </p:cNvSpPr>
          <p:nvPr/>
        </p:nvSpPr>
        <p:spPr bwMode="auto">
          <a:xfrm>
            <a:off x="5105400" y="4800600"/>
            <a:ext cx="1200150"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Transfer</a:t>
            </a:r>
          </a:p>
        </p:txBody>
      </p:sp>
      <p:sp>
        <p:nvSpPr>
          <p:cNvPr id="992267" name="Text Box 11"/>
          <p:cNvSpPr txBox="1">
            <a:spLocks noChangeArrowheads="1"/>
          </p:cNvSpPr>
          <p:nvPr/>
        </p:nvSpPr>
        <p:spPr bwMode="auto">
          <a:xfrm>
            <a:off x="3816350" y="5486400"/>
            <a:ext cx="1509713"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Investigate</a:t>
            </a:r>
          </a:p>
        </p:txBody>
      </p:sp>
      <p:sp>
        <p:nvSpPr>
          <p:cNvPr id="992268" name="Text Box 12"/>
          <p:cNvSpPr txBox="1">
            <a:spLocks noChangeArrowheads="1"/>
          </p:cNvSpPr>
          <p:nvPr/>
        </p:nvSpPr>
        <p:spPr bwMode="auto">
          <a:xfrm>
            <a:off x="2819400" y="4724400"/>
            <a:ext cx="1933575"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Punish/reward</a:t>
            </a:r>
          </a:p>
        </p:txBody>
      </p:sp>
      <p:sp>
        <p:nvSpPr>
          <p:cNvPr id="992269" name="Text Box 13"/>
          <p:cNvSpPr txBox="1">
            <a:spLocks noChangeArrowheads="1"/>
          </p:cNvSpPr>
          <p:nvPr/>
        </p:nvSpPr>
        <p:spPr bwMode="auto">
          <a:xfrm>
            <a:off x="2438400" y="3962400"/>
            <a:ext cx="1187450"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Recover</a:t>
            </a:r>
          </a:p>
        </p:txBody>
      </p:sp>
      <p:sp>
        <p:nvSpPr>
          <p:cNvPr id="992270" name="Text Box 14"/>
          <p:cNvSpPr txBox="1">
            <a:spLocks noChangeArrowheads="1"/>
          </p:cNvSpPr>
          <p:nvPr/>
        </p:nvSpPr>
        <p:spPr bwMode="auto">
          <a:xfrm>
            <a:off x="2438400" y="3032125"/>
            <a:ext cx="1087438"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Correct</a:t>
            </a:r>
          </a:p>
        </p:txBody>
      </p:sp>
      <p:sp>
        <p:nvSpPr>
          <p:cNvPr id="992271" name="Text Box 15"/>
          <p:cNvSpPr txBox="1">
            <a:spLocks noChangeArrowheads="1"/>
          </p:cNvSpPr>
          <p:nvPr/>
        </p:nvSpPr>
        <p:spPr bwMode="auto">
          <a:xfrm>
            <a:off x="2971800" y="2286000"/>
            <a:ext cx="1173163" cy="396875"/>
          </a:xfrm>
          <a:prstGeom prst="rect">
            <a:avLst/>
          </a:prstGeom>
          <a:solidFill>
            <a:schemeClr val="bg1"/>
          </a:solidFill>
          <a:ln w="12700">
            <a:noFill/>
            <a:miter lim="800000"/>
            <a:headEnd type="none" w="sm" len="sm"/>
            <a:tailEnd type="none" w="sm" len="sm"/>
          </a:ln>
          <a:effectLst/>
        </p:spPr>
        <p:txBody>
          <a:bodyPr wrap="none">
            <a:spAutoFit/>
          </a:bodyPr>
          <a:lstStyle/>
          <a:p>
            <a:pPr algn="l"/>
            <a:r>
              <a:rPr lang="en-US" dirty="0"/>
              <a:t>Educate</a:t>
            </a:r>
          </a:p>
        </p:txBody>
      </p:sp>
      <p:sp>
        <p:nvSpPr>
          <p:cNvPr id="992272" name="AutoShape 16"/>
          <p:cNvSpPr>
            <a:spLocks noChangeArrowheads="1"/>
          </p:cNvSpPr>
          <p:nvPr/>
        </p:nvSpPr>
        <p:spPr bwMode="auto">
          <a:xfrm>
            <a:off x="2133600" y="1447800"/>
            <a:ext cx="1676400" cy="1524000"/>
          </a:xfrm>
          <a:custGeom>
            <a:avLst/>
            <a:gdLst>
              <a:gd name="G0" fmla="+- -7504521 0 0"/>
              <a:gd name="G1" fmla="+- -10914717 0 0"/>
              <a:gd name="G2" fmla="+- -7504521 0 -10914717"/>
              <a:gd name="G3" fmla="+- 10800 0 0"/>
              <a:gd name="G4" fmla="+- 0 0 -7504521"/>
              <a:gd name="T0" fmla="*/ 360 256 1"/>
              <a:gd name="T1" fmla="*/ 0 256 1"/>
              <a:gd name="G5" fmla="+- G2 T0 T1"/>
              <a:gd name="G6" fmla="?: G2 G2 G5"/>
              <a:gd name="G7" fmla="+- 0 0 G6"/>
              <a:gd name="G8" fmla="+- 8629 0 0"/>
              <a:gd name="G9" fmla="+- 0 0 -10914717"/>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14717"/>
              <a:gd name="G36" fmla="sin G34 -10914717"/>
              <a:gd name="G37" fmla="+/ -10914717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63 w 21600"/>
              <a:gd name="T5" fmla="*/ 3934 h 21600"/>
              <a:gd name="T6" fmla="*/ 1351 w 21600"/>
              <a:gd name="T7" fmla="*/ 8539 h 21600"/>
              <a:gd name="T8" fmla="*/ 4139 w 21600"/>
              <a:gd name="T9" fmla="*/ 531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801" y="4051"/>
                  <a:pt x="3026" y="6207"/>
                  <a:pt x="2407" y="8792"/>
                </a:cubicBezTo>
                <a:lnTo>
                  <a:pt x="296" y="8287"/>
                </a:lnTo>
                <a:cubicBezTo>
                  <a:pt x="1070" y="5051"/>
                  <a:pt x="3292" y="2353"/>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992273" name="AutoShape 17"/>
          <p:cNvSpPr>
            <a:spLocks noChangeArrowheads="1"/>
          </p:cNvSpPr>
          <p:nvPr/>
        </p:nvSpPr>
        <p:spPr bwMode="auto">
          <a:xfrm flipH="1" flipV="1">
            <a:off x="5334000" y="4343400"/>
            <a:ext cx="1676400" cy="1524000"/>
          </a:xfrm>
          <a:custGeom>
            <a:avLst/>
            <a:gdLst>
              <a:gd name="G0" fmla="+- -7504521 0 0"/>
              <a:gd name="G1" fmla="+- -10914717 0 0"/>
              <a:gd name="G2" fmla="+- -7504521 0 -10914717"/>
              <a:gd name="G3" fmla="+- 10800 0 0"/>
              <a:gd name="G4" fmla="+- 0 0 -7504521"/>
              <a:gd name="T0" fmla="*/ 360 256 1"/>
              <a:gd name="T1" fmla="*/ 0 256 1"/>
              <a:gd name="G5" fmla="+- G2 T0 T1"/>
              <a:gd name="G6" fmla="?: G2 G2 G5"/>
              <a:gd name="G7" fmla="+- 0 0 G6"/>
              <a:gd name="G8" fmla="+- 8629 0 0"/>
              <a:gd name="G9" fmla="+- 0 0 -10914717"/>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14717"/>
              <a:gd name="G36" fmla="sin G34 -10914717"/>
              <a:gd name="G37" fmla="+/ -10914717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63 w 21600"/>
              <a:gd name="T5" fmla="*/ 3934 h 21600"/>
              <a:gd name="T6" fmla="*/ 1351 w 21600"/>
              <a:gd name="T7" fmla="*/ 8539 h 21600"/>
              <a:gd name="T8" fmla="*/ 4139 w 21600"/>
              <a:gd name="T9" fmla="*/ 531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801" y="4051"/>
                  <a:pt x="3026" y="6207"/>
                  <a:pt x="2407" y="8792"/>
                </a:cubicBezTo>
                <a:lnTo>
                  <a:pt x="296" y="8287"/>
                </a:lnTo>
                <a:cubicBezTo>
                  <a:pt x="1070" y="5051"/>
                  <a:pt x="3292" y="2353"/>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992274" name="AutoShape 18"/>
          <p:cNvSpPr>
            <a:spLocks noChangeArrowheads="1"/>
          </p:cNvSpPr>
          <p:nvPr/>
        </p:nvSpPr>
        <p:spPr bwMode="auto">
          <a:xfrm rot="5400000" flipH="1" flipV="1">
            <a:off x="1981200" y="4114800"/>
            <a:ext cx="1676400" cy="1524000"/>
          </a:xfrm>
          <a:custGeom>
            <a:avLst/>
            <a:gdLst>
              <a:gd name="G0" fmla="+- -7504521 0 0"/>
              <a:gd name="G1" fmla="+- -10914717 0 0"/>
              <a:gd name="G2" fmla="+- -7504521 0 -10914717"/>
              <a:gd name="G3" fmla="+- 10800 0 0"/>
              <a:gd name="G4" fmla="+- 0 0 -7504521"/>
              <a:gd name="T0" fmla="*/ 360 256 1"/>
              <a:gd name="T1" fmla="*/ 0 256 1"/>
              <a:gd name="G5" fmla="+- G2 T0 T1"/>
              <a:gd name="G6" fmla="?: G2 G2 G5"/>
              <a:gd name="G7" fmla="+- 0 0 G6"/>
              <a:gd name="G8" fmla="+- 8629 0 0"/>
              <a:gd name="G9" fmla="+- 0 0 -10914717"/>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14717"/>
              <a:gd name="G36" fmla="sin G34 -10914717"/>
              <a:gd name="G37" fmla="+/ -10914717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63 w 21600"/>
              <a:gd name="T5" fmla="*/ 3934 h 21600"/>
              <a:gd name="T6" fmla="*/ 1351 w 21600"/>
              <a:gd name="T7" fmla="*/ 8539 h 21600"/>
              <a:gd name="T8" fmla="*/ 4139 w 21600"/>
              <a:gd name="T9" fmla="*/ 531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801" y="4051"/>
                  <a:pt x="3026" y="6207"/>
                  <a:pt x="2407" y="8792"/>
                </a:cubicBezTo>
                <a:lnTo>
                  <a:pt x="296" y="8287"/>
                </a:lnTo>
                <a:cubicBezTo>
                  <a:pt x="1070" y="5051"/>
                  <a:pt x="3292" y="2353"/>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992275" name="AutoShape 19"/>
          <p:cNvSpPr>
            <a:spLocks noChangeArrowheads="1"/>
          </p:cNvSpPr>
          <p:nvPr/>
        </p:nvSpPr>
        <p:spPr bwMode="auto">
          <a:xfrm rot="-16200000">
            <a:off x="5334000" y="1676400"/>
            <a:ext cx="1676400" cy="1524000"/>
          </a:xfrm>
          <a:custGeom>
            <a:avLst/>
            <a:gdLst>
              <a:gd name="G0" fmla="+- -7504521 0 0"/>
              <a:gd name="G1" fmla="+- -10914717 0 0"/>
              <a:gd name="G2" fmla="+- -7504521 0 -10914717"/>
              <a:gd name="G3" fmla="+- 10800 0 0"/>
              <a:gd name="G4" fmla="+- 0 0 -7504521"/>
              <a:gd name="T0" fmla="*/ 360 256 1"/>
              <a:gd name="T1" fmla="*/ 0 256 1"/>
              <a:gd name="G5" fmla="+- G2 T0 T1"/>
              <a:gd name="G6" fmla="?: G2 G2 G5"/>
              <a:gd name="G7" fmla="+- 0 0 G6"/>
              <a:gd name="G8" fmla="+- 8629 0 0"/>
              <a:gd name="G9" fmla="+- 0 0 -10914717"/>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14717"/>
              <a:gd name="G36" fmla="sin G34 -10914717"/>
              <a:gd name="G37" fmla="+/ -10914717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63 w 21600"/>
              <a:gd name="T5" fmla="*/ 3934 h 21600"/>
              <a:gd name="T6" fmla="*/ 1351 w 21600"/>
              <a:gd name="T7" fmla="*/ 8539 h 21600"/>
              <a:gd name="T8" fmla="*/ 4139 w 21600"/>
              <a:gd name="T9" fmla="*/ 531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801" y="4051"/>
                  <a:pt x="3026" y="6207"/>
                  <a:pt x="2407" y="8792"/>
                </a:cubicBezTo>
                <a:lnTo>
                  <a:pt x="296" y="8287"/>
                </a:lnTo>
                <a:cubicBezTo>
                  <a:pt x="1070" y="5051"/>
                  <a:pt x="3292" y="2353"/>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992276" name="AutoShape 20"/>
          <p:cNvSpPr>
            <a:spLocks noChangeArrowheads="1"/>
          </p:cNvSpPr>
          <p:nvPr/>
        </p:nvSpPr>
        <p:spPr bwMode="auto">
          <a:xfrm rot="2947179">
            <a:off x="3733800" y="838200"/>
            <a:ext cx="1676400" cy="1524000"/>
          </a:xfrm>
          <a:custGeom>
            <a:avLst/>
            <a:gdLst>
              <a:gd name="G0" fmla="+- -7504521 0 0"/>
              <a:gd name="G1" fmla="+- -10926163 0 0"/>
              <a:gd name="G2" fmla="+- -7504521 0 -10926163"/>
              <a:gd name="G3" fmla="+- 10800 0 0"/>
              <a:gd name="G4" fmla="+- 0 0 -7504521"/>
              <a:gd name="T0" fmla="*/ 360 256 1"/>
              <a:gd name="T1" fmla="*/ 0 256 1"/>
              <a:gd name="G5" fmla="+- G2 T0 T1"/>
              <a:gd name="G6" fmla="?: G2 G2 G5"/>
              <a:gd name="G7" fmla="+- 0 0 G6"/>
              <a:gd name="G8" fmla="+- 8629 0 0"/>
              <a:gd name="G9" fmla="+- 0 0 -10926163"/>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26163"/>
              <a:gd name="G36" fmla="sin G34 -10926163"/>
              <a:gd name="G37" fmla="+/ -10926163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52 w 21600"/>
              <a:gd name="T5" fmla="*/ 3947 h 21600"/>
              <a:gd name="T6" fmla="*/ 1344 w 21600"/>
              <a:gd name="T7" fmla="*/ 8568 h 21600"/>
              <a:gd name="T8" fmla="*/ 4130 w 21600"/>
              <a:gd name="T9" fmla="*/ 532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793" y="4055"/>
                  <a:pt x="3014" y="6221"/>
                  <a:pt x="2401" y="8817"/>
                </a:cubicBezTo>
                <a:lnTo>
                  <a:pt x="288" y="8319"/>
                </a:lnTo>
                <a:cubicBezTo>
                  <a:pt x="1055" y="5069"/>
                  <a:pt x="3282" y="2358"/>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992277" name="AutoShape 21"/>
          <p:cNvSpPr>
            <a:spLocks noChangeArrowheads="1"/>
          </p:cNvSpPr>
          <p:nvPr/>
        </p:nvSpPr>
        <p:spPr bwMode="auto">
          <a:xfrm rot="2947179" flipH="1" flipV="1">
            <a:off x="3733800" y="5029200"/>
            <a:ext cx="1676400" cy="1524000"/>
          </a:xfrm>
          <a:custGeom>
            <a:avLst/>
            <a:gdLst>
              <a:gd name="G0" fmla="+- -7504521 0 0"/>
              <a:gd name="G1" fmla="+- -10926163 0 0"/>
              <a:gd name="G2" fmla="+- -7504521 0 -10926163"/>
              <a:gd name="G3" fmla="+- 10800 0 0"/>
              <a:gd name="G4" fmla="+- 0 0 -7504521"/>
              <a:gd name="T0" fmla="*/ 360 256 1"/>
              <a:gd name="T1" fmla="*/ 0 256 1"/>
              <a:gd name="G5" fmla="+- G2 T0 T1"/>
              <a:gd name="G6" fmla="?: G2 G2 G5"/>
              <a:gd name="G7" fmla="+- 0 0 G6"/>
              <a:gd name="G8" fmla="+- 8629 0 0"/>
              <a:gd name="G9" fmla="+- 0 0 -10926163"/>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26163"/>
              <a:gd name="G36" fmla="sin G34 -10926163"/>
              <a:gd name="G37" fmla="+/ -10926163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52 w 21600"/>
              <a:gd name="T5" fmla="*/ 3947 h 21600"/>
              <a:gd name="T6" fmla="*/ 1344 w 21600"/>
              <a:gd name="T7" fmla="*/ 8568 h 21600"/>
              <a:gd name="T8" fmla="*/ 4130 w 21600"/>
              <a:gd name="T9" fmla="*/ 532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793" y="4055"/>
                  <a:pt x="3014" y="6221"/>
                  <a:pt x="2401" y="8817"/>
                </a:cubicBezTo>
                <a:lnTo>
                  <a:pt x="288" y="8319"/>
                </a:lnTo>
                <a:cubicBezTo>
                  <a:pt x="1055" y="5069"/>
                  <a:pt x="3282" y="2358"/>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992278" name="AutoShape 22"/>
          <p:cNvSpPr>
            <a:spLocks noChangeArrowheads="1"/>
          </p:cNvSpPr>
          <p:nvPr/>
        </p:nvSpPr>
        <p:spPr bwMode="auto">
          <a:xfrm rot="8347179" flipH="1" flipV="1">
            <a:off x="1600200" y="2819400"/>
            <a:ext cx="1676400" cy="1524000"/>
          </a:xfrm>
          <a:custGeom>
            <a:avLst/>
            <a:gdLst>
              <a:gd name="G0" fmla="+- -7504521 0 0"/>
              <a:gd name="G1" fmla="+- -10926163 0 0"/>
              <a:gd name="G2" fmla="+- -7504521 0 -10926163"/>
              <a:gd name="G3" fmla="+- 10800 0 0"/>
              <a:gd name="G4" fmla="+- 0 0 -7504521"/>
              <a:gd name="T0" fmla="*/ 360 256 1"/>
              <a:gd name="T1" fmla="*/ 0 256 1"/>
              <a:gd name="G5" fmla="+- G2 T0 T1"/>
              <a:gd name="G6" fmla="?: G2 G2 G5"/>
              <a:gd name="G7" fmla="+- 0 0 G6"/>
              <a:gd name="G8" fmla="+- 8629 0 0"/>
              <a:gd name="G9" fmla="+- 0 0 -10926163"/>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26163"/>
              <a:gd name="G36" fmla="sin G34 -10926163"/>
              <a:gd name="G37" fmla="+/ -10926163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52 w 21600"/>
              <a:gd name="T5" fmla="*/ 3947 h 21600"/>
              <a:gd name="T6" fmla="*/ 1344 w 21600"/>
              <a:gd name="T7" fmla="*/ 8568 h 21600"/>
              <a:gd name="T8" fmla="*/ 4130 w 21600"/>
              <a:gd name="T9" fmla="*/ 532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793" y="4055"/>
                  <a:pt x="3014" y="6221"/>
                  <a:pt x="2401" y="8817"/>
                </a:cubicBezTo>
                <a:lnTo>
                  <a:pt x="288" y="8319"/>
                </a:lnTo>
                <a:cubicBezTo>
                  <a:pt x="1055" y="5069"/>
                  <a:pt x="3282" y="2358"/>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
        <p:nvSpPr>
          <p:cNvPr id="992279" name="AutoShape 23"/>
          <p:cNvSpPr>
            <a:spLocks noChangeArrowheads="1"/>
          </p:cNvSpPr>
          <p:nvPr/>
        </p:nvSpPr>
        <p:spPr bwMode="auto">
          <a:xfrm rot="8347179">
            <a:off x="5867400" y="2667000"/>
            <a:ext cx="1676400" cy="1524000"/>
          </a:xfrm>
          <a:custGeom>
            <a:avLst/>
            <a:gdLst>
              <a:gd name="G0" fmla="+- -7504521 0 0"/>
              <a:gd name="G1" fmla="+- -10926163 0 0"/>
              <a:gd name="G2" fmla="+- -7504521 0 -10926163"/>
              <a:gd name="G3" fmla="+- 10800 0 0"/>
              <a:gd name="G4" fmla="+- 0 0 -7504521"/>
              <a:gd name="T0" fmla="*/ 360 256 1"/>
              <a:gd name="T1" fmla="*/ 0 256 1"/>
              <a:gd name="G5" fmla="+- G2 T0 T1"/>
              <a:gd name="G6" fmla="?: G2 G2 G5"/>
              <a:gd name="G7" fmla="+- 0 0 G6"/>
              <a:gd name="G8" fmla="+- 8629 0 0"/>
              <a:gd name="G9" fmla="+- 0 0 -10926163"/>
              <a:gd name="G10" fmla="+- 8629 0 2700"/>
              <a:gd name="G11" fmla="cos G10 -7504521"/>
              <a:gd name="G12" fmla="sin G10 -7504521"/>
              <a:gd name="G13" fmla="cos 13500 -7504521"/>
              <a:gd name="G14" fmla="sin 13500 -7504521"/>
              <a:gd name="G15" fmla="+- G11 10800 0"/>
              <a:gd name="G16" fmla="+- G12 10800 0"/>
              <a:gd name="G17" fmla="+- G13 10800 0"/>
              <a:gd name="G18" fmla="+- G14 10800 0"/>
              <a:gd name="G19" fmla="*/ 8629 1 2"/>
              <a:gd name="G20" fmla="+- G19 5400 0"/>
              <a:gd name="G21" fmla="cos G20 -7504521"/>
              <a:gd name="G22" fmla="sin G20 -7504521"/>
              <a:gd name="G23" fmla="+- G21 10800 0"/>
              <a:gd name="G24" fmla="+- G12 G23 G22"/>
              <a:gd name="G25" fmla="+- G22 G23 G11"/>
              <a:gd name="G26" fmla="cos 10800 -7504521"/>
              <a:gd name="G27" fmla="sin 10800 -7504521"/>
              <a:gd name="G28" fmla="cos 8629 -7504521"/>
              <a:gd name="G29" fmla="sin 8629 -7504521"/>
              <a:gd name="G30" fmla="+- G26 10800 0"/>
              <a:gd name="G31" fmla="+- G27 10800 0"/>
              <a:gd name="G32" fmla="+- G28 10800 0"/>
              <a:gd name="G33" fmla="+- G29 10800 0"/>
              <a:gd name="G34" fmla="+- G19 5400 0"/>
              <a:gd name="G35" fmla="cos G34 -10926163"/>
              <a:gd name="G36" fmla="sin G34 -10926163"/>
              <a:gd name="G37" fmla="+/ -10926163 -7504521 2"/>
              <a:gd name="T2" fmla="*/ 180 256 1"/>
              <a:gd name="T3" fmla="*/ 0 256 1"/>
              <a:gd name="G38" fmla="+- G37 T2 T3"/>
              <a:gd name="G39" fmla="?: G2 G37 G38"/>
              <a:gd name="G40" fmla="cos 10800 G39"/>
              <a:gd name="G41" fmla="sin 10800 G39"/>
              <a:gd name="G42" fmla="cos 8629 G39"/>
              <a:gd name="G43" fmla="sin 8629 G39"/>
              <a:gd name="G44" fmla="+- G40 10800 0"/>
              <a:gd name="G45" fmla="+- G41 10800 0"/>
              <a:gd name="G46" fmla="+- G42 10800 0"/>
              <a:gd name="G47" fmla="+- G43 10800 0"/>
              <a:gd name="G48" fmla="+- G35 10800 0"/>
              <a:gd name="G49" fmla="+- G36 10800 0"/>
              <a:gd name="T4" fmla="*/ 2452 w 21600"/>
              <a:gd name="T5" fmla="*/ 3947 h 21600"/>
              <a:gd name="T6" fmla="*/ 1344 w 21600"/>
              <a:gd name="T7" fmla="*/ 8568 h 21600"/>
              <a:gd name="T8" fmla="*/ 4130 w 21600"/>
              <a:gd name="T9" fmla="*/ 5324 h 21600"/>
              <a:gd name="T10" fmla="*/ 5199 w 21600"/>
              <a:gd name="T11" fmla="*/ -1484 h 21600"/>
              <a:gd name="T12" fmla="*/ 10214 w 21600"/>
              <a:gd name="T13" fmla="*/ 389 h 21600"/>
              <a:gd name="T14" fmla="*/ 8340 w 21600"/>
              <a:gd name="T15" fmla="*/ 54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20" y="2948"/>
                </a:moveTo>
                <a:cubicBezTo>
                  <a:pt x="4793" y="4055"/>
                  <a:pt x="3014" y="6221"/>
                  <a:pt x="2401" y="8817"/>
                </a:cubicBezTo>
                <a:lnTo>
                  <a:pt x="288" y="8319"/>
                </a:lnTo>
                <a:cubicBezTo>
                  <a:pt x="1055" y="5069"/>
                  <a:pt x="3282" y="2358"/>
                  <a:pt x="6319" y="973"/>
                </a:cubicBezTo>
                <a:lnTo>
                  <a:pt x="5199" y="-1484"/>
                </a:lnTo>
                <a:lnTo>
                  <a:pt x="10214" y="389"/>
                </a:lnTo>
                <a:lnTo>
                  <a:pt x="8340" y="5405"/>
                </a:lnTo>
                <a:lnTo>
                  <a:pt x="7220" y="2948"/>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dirty="0"/>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381000" y="152400"/>
            <a:ext cx="7772400" cy="1143000"/>
          </a:xfrm>
        </p:spPr>
        <p:txBody>
          <a:bodyPr/>
          <a:lstStyle/>
          <a:p>
            <a:r>
              <a:rPr lang="en-US" dirty="0"/>
              <a:t>Functions of INFOSEC Personnel (2)</a:t>
            </a:r>
          </a:p>
        </p:txBody>
      </p:sp>
      <p:sp>
        <p:nvSpPr>
          <p:cNvPr id="990211" name="Rectangle 3"/>
          <p:cNvSpPr>
            <a:spLocks noGrp="1" noChangeArrowheads="1"/>
          </p:cNvSpPr>
          <p:nvPr>
            <p:ph type="body" idx="1"/>
          </p:nvPr>
        </p:nvSpPr>
        <p:spPr>
          <a:xfrm>
            <a:off x="381000" y="1371600"/>
            <a:ext cx="8610600" cy="4953000"/>
          </a:xfrm>
        </p:spPr>
        <p:txBody>
          <a:bodyPr/>
          <a:lstStyle/>
          <a:p>
            <a:r>
              <a:rPr lang="en-US" dirty="0">
                <a:cs typeface="Times New Roman" pitchFamily="18" charset="0"/>
              </a:rPr>
              <a:t>Avoidance:  e.g., prevent vulnerabilities and exposures</a:t>
            </a:r>
          </a:p>
          <a:p>
            <a:r>
              <a:rPr lang="en-US" dirty="0">
                <a:cs typeface="Times New Roman" pitchFamily="18" charset="0"/>
              </a:rPr>
              <a:t>Deterrence:  make attack less likely</a:t>
            </a:r>
          </a:p>
          <a:p>
            <a:r>
              <a:rPr lang="en-US" dirty="0">
                <a:cs typeface="Times New Roman" pitchFamily="18" charset="0"/>
              </a:rPr>
              <a:t>Detection:  quickly spot attack</a:t>
            </a:r>
          </a:p>
          <a:p>
            <a:r>
              <a:rPr lang="en-US" dirty="0">
                <a:cs typeface="Times New Roman" pitchFamily="18" charset="0"/>
              </a:rPr>
              <a:t>Prevention:  prevent exploit</a:t>
            </a:r>
          </a:p>
          <a:p>
            <a:r>
              <a:rPr lang="en-US" dirty="0">
                <a:cs typeface="Times New Roman" pitchFamily="18" charset="0"/>
              </a:rPr>
              <a:t>Mitigation:  reduce damage</a:t>
            </a:r>
          </a:p>
          <a:p>
            <a:r>
              <a:rPr lang="en-US" dirty="0">
                <a:cs typeface="Times New Roman" pitchFamily="18" charset="0"/>
              </a:rPr>
              <a:t>Transference: shift control </a:t>
            </a:r>
            <a:br>
              <a:rPr lang="en-US" dirty="0">
                <a:cs typeface="Times New Roman" pitchFamily="18" charset="0"/>
              </a:rPr>
            </a:br>
            <a:r>
              <a:rPr lang="en-US" dirty="0">
                <a:cs typeface="Times New Roman" pitchFamily="18" charset="0"/>
              </a:rPr>
              <a:t>for resolution</a:t>
            </a:r>
          </a:p>
        </p:txBody>
      </p:sp>
      <p:pic>
        <p:nvPicPr>
          <p:cNvPr id="10242" name="Picture 2" descr="https://pbs.twimg.com/media/CTp2uFKUwAA2My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4114800" cy="3343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6200745"/>
            <a:ext cx="3429000" cy="400110"/>
          </a:xfrm>
          <a:prstGeom prst="rect">
            <a:avLst/>
          </a:prstGeom>
          <a:solidFill>
            <a:srgbClr val="FFC000"/>
          </a:solidFill>
          <a:scene3d>
            <a:camera prst="orthographicFront"/>
            <a:lightRig rig="threePt" dir="t"/>
          </a:scene3d>
          <a:sp3d>
            <a:bevelT/>
          </a:sp3d>
        </p:spPr>
        <p:txBody>
          <a:bodyPr wrap="square" rtlCol="0">
            <a:spAutoFit/>
          </a:bodyPr>
          <a:lstStyle/>
          <a:p>
            <a:r>
              <a:rPr lang="en-US" sz="1200" dirty="0">
                <a:latin typeface="Arial Narrow" panose="020B0606020202030204" pitchFamily="34" charset="0"/>
                <a:hlinkClick r:id="rId4"/>
              </a:rPr>
              <a:t>https://pbs.twimg.com/media/CTp2uFKUwAA2My8.jpg</a:t>
            </a:r>
            <a:r>
              <a:rPr lang="en-US" dirty="0"/>
              <a:t> </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a:xfrm>
            <a:off x="228600" y="152400"/>
            <a:ext cx="7924800" cy="1143000"/>
          </a:xfrm>
        </p:spPr>
        <p:txBody>
          <a:bodyPr/>
          <a:lstStyle/>
          <a:p>
            <a:r>
              <a:rPr lang="en-US" dirty="0">
                <a:cs typeface="Times New Roman" pitchFamily="18" charset="0"/>
              </a:rPr>
              <a:t>Functions of INFOSEC Personnel (3)</a:t>
            </a:r>
          </a:p>
        </p:txBody>
      </p:sp>
      <p:sp>
        <p:nvSpPr>
          <p:cNvPr id="997379" name="Rectangle 3"/>
          <p:cNvSpPr>
            <a:spLocks noGrp="1" noChangeArrowheads="1"/>
          </p:cNvSpPr>
          <p:nvPr>
            <p:ph type="body" idx="1"/>
          </p:nvPr>
        </p:nvSpPr>
        <p:spPr>
          <a:xfrm>
            <a:off x="228600" y="1371600"/>
            <a:ext cx="7924800" cy="4953000"/>
          </a:xfrm>
        </p:spPr>
        <p:txBody>
          <a:bodyPr/>
          <a:lstStyle/>
          <a:p>
            <a:r>
              <a:rPr lang="en-US" dirty="0">
                <a:cs typeface="Times New Roman" pitchFamily="18" charset="0"/>
              </a:rPr>
              <a:t>Investigation:  characterize incident</a:t>
            </a:r>
          </a:p>
          <a:p>
            <a:r>
              <a:rPr lang="en-US" dirty="0">
                <a:cs typeface="Times New Roman" pitchFamily="18" charset="0"/>
              </a:rPr>
              <a:t>Sanctions &amp; rewards: punish guilty, encourage effective responders</a:t>
            </a:r>
          </a:p>
          <a:p>
            <a:r>
              <a:rPr lang="en-US" dirty="0">
                <a:cs typeface="Times New Roman" pitchFamily="18" charset="0"/>
              </a:rPr>
              <a:t>Recovery:  immediate response, repair</a:t>
            </a:r>
          </a:p>
          <a:p>
            <a:r>
              <a:rPr lang="en-US" dirty="0">
                <a:cs typeface="Times New Roman" pitchFamily="18" charset="0"/>
              </a:rPr>
              <a:t>Correction:  never again</a:t>
            </a:r>
          </a:p>
          <a:p>
            <a:r>
              <a:rPr lang="en-US" dirty="0">
                <a:cs typeface="Times New Roman" pitchFamily="18" charset="0"/>
              </a:rPr>
              <a:t>Education:  advance </a:t>
            </a:r>
            <a:br>
              <a:rPr lang="en-US" dirty="0">
                <a:cs typeface="Times New Roman" pitchFamily="18" charset="0"/>
              </a:rPr>
            </a:br>
            <a:r>
              <a:rPr lang="en-US" dirty="0">
                <a:cs typeface="Times New Roman" pitchFamily="18" charset="0"/>
              </a:rPr>
              <a:t>knowledge and teach </a:t>
            </a:r>
            <a:br>
              <a:rPr lang="en-US" dirty="0">
                <a:cs typeface="Times New Roman" pitchFamily="18" charset="0"/>
              </a:rPr>
            </a:br>
            <a:r>
              <a:rPr lang="en-US" dirty="0">
                <a:cs typeface="Times New Roman" pitchFamily="18" charset="0"/>
              </a:rPr>
              <a:t>others</a:t>
            </a:r>
          </a:p>
        </p:txBody>
      </p:sp>
      <p:pic>
        <p:nvPicPr>
          <p:cNvPr id="11266" name="Picture 2" descr="https://cloudcomputingfuture.files.wordpress.com/2014/06/virtustream-when-security-matters.jpg?w=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806" y="3276600"/>
            <a:ext cx="4705544" cy="336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481" y="6169967"/>
            <a:ext cx="3733800" cy="461665"/>
          </a:xfrm>
          <a:prstGeom prst="rect">
            <a:avLst/>
          </a:prstGeom>
          <a:solidFill>
            <a:srgbClr val="FFC000"/>
          </a:solidFill>
          <a:scene3d>
            <a:camera prst="orthographicFront"/>
            <a:lightRig rig="threePt" dir="t"/>
          </a:scene3d>
          <a:sp3d>
            <a:bevelT/>
          </a:sp3d>
        </p:spPr>
        <p:txBody>
          <a:bodyPr wrap="square" rtlCol="0">
            <a:spAutoFit/>
          </a:bodyPr>
          <a:lstStyle/>
          <a:p>
            <a:r>
              <a:rPr lang="en-US" sz="1200" dirty="0">
                <a:latin typeface="Arial Narrow" panose="020B0606020202030204" pitchFamily="34" charset="0"/>
                <a:hlinkClick r:id="rId4"/>
              </a:rPr>
              <a:t>https://cloudcomputingfuture.files.wordpress.com/2014/06/virtustream-when-security-matters.jpg?w=840</a:t>
            </a:r>
            <a:endParaRPr lang="en-US" sz="1200" dirty="0">
              <a:latin typeface="Arial Narrow" panose="020B0606020202030204" pitchFamily="34" charset="0"/>
              <a:hlinkClick r:id="rId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990600" y="152400"/>
            <a:ext cx="7162800" cy="5334000"/>
          </a:xfrm>
        </p:spPr>
        <p:txBody>
          <a:bodyPr/>
          <a:lstStyle/>
          <a:p>
            <a:pPr algn="ctr"/>
            <a:r>
              <a:rPr lang="en-US" sz="8000" dirty="0"/>
              <a:t>Now go and study</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r>
              <a:rPr lang="en-US" dirty="0"/>
              <a:t>Topics</a:t>
            </a:r>
          </a:p>
        </p:txBody>
      </p:sp>
      <p:sp>
        <p:nvSpPr>
          <p:cNvPr id="993283" name="Rectangle 3"/>
          <p:cNvSpPr>
            <a:spLocks noGrp="1" noChangeArrowheads="1"/>
          </p:cNvSpPr>
          <p:nvPr>
            <p:ph type="body" idx="1"/>
          </p:nvPr>
        </p:nvSpPr>
        <p:spPr>
          <a:xfrm>
            <a:off x="990600" y="1066800"/>
            <a:ext cx="7162800" cy="5257800"/>
          </a:xfrm>
        </p:spPr>
        <p:txBody>
          <a:bodyPr/>
          <a:lstStyle/>
          <a:p>
            <a:r>
              <a:rPr lang="en-US" dirty="0"/>
              <a:t>The Classic Triad</a:t>
            </a:r>
          </a:p>
          <a:p>
            <a:r>
              <a:rPr lang="en-US" dirty="0"/>
              <a:t>Parkerian Hexad</a:t>
            </a:r>
          </a:p>
          <a:p>
            <a:pPr lvl="1"/>
            <a:r>
              <a:rPr lang="en-US" dirty="0"/>
              <a:t>Confidentiality</a:t>
            </a:r>
          </a:p>
          <a:p>
            <a:pPr lvl="1"/>
            <a:r>
              <a:rPr lang="en-US" dirty="0"/>
              <a:t>Possession</a:t>
            </a:r>
          </a:p>
          <a:p>
            <a:pPr lvl="1"/>
            <a:r>
              <a:rPr lang="en-US" dirty="0"/>
              <a:t>Integrity</a:t>
            </a:r>
          </a:p>
          <a:p>
            <a:pPr lvl="1"/>
            <a:r>
              <a:rPr lang="en-US" dirty="0"/>
              <a:t>Authenticity</a:t>
            </a:r>
          </a:p>
          <a:p>
            <a:pPr lvl="1"/>
            <a:r>
              <a:rPr lang="en-US" dirty="0"/>
              <a:t>Availability</a:t>
            </a:r>
          </a:p>
          <a:p>
            <a:pPr lvl="1"/>
            <a:r>
              <a:rPr lang="en-US" dirty="0"/>
              <a:t>Utility</a:t>
            </a:r>
          </a:p>
          <a:p>
            <a:r>
              <a:rPr lang="en-US" dirty="0"/>
              <a:t>Functions of INFOSEC Personnel</a:t>
            </a:r>
          </a:p>
        </p:txBody>
      </p:sp>
      <p:sp>
        <p:nvSpPr>
          <p:cNvPr id="993284" name="Text Box 4"/>
          <p:cNvSpPr txBox="1">
            <a:spLocks noChangeArrowheads="1"/>
          </p:cNvSpPr>
          <p:nvPr/>
        </p:nvSpPr>
        <p:spPr bwMode="auto">
          <a:xfrm>
            <a:off x="7010400" y="2792413"/>
            <a:ext cx="1497526" cy="400110"/>
          </a:xfrm>
          <a:prstGeom prst="rect">
            <a:avLst/>
          </a:prstGeom>
          <a:solidFill>
            <a:srgbClr val="FFC000"/>
          </a:solidFill>
          <a:ln w="12700" algn="ctr">
            <a:noFill/>
            <a:miter lim="800000"/>
            <a:headEnd/>
            <a:tailEnd/>
          </a:ln>
          <a:effectLst/>
          <a:scene3d>
            <a:camera prst="orthographicFront"/>
            <a:lightRig rig="threePt" dir="t"/>
          </a:scene3d>
          <a:sp3d>
            <a:bevelT/>
          </a:sp3d>
        </p:spPr>
        <p:txBody>
          <a:bodyPr wrap="none">
            <a:spAutoFit/>
          </a:bodyPr>
          <a:lstStyle/>
          <a:p>
            <a:r>
              <a:rPr lang="en-US" i="1" dirty="0">
                <a:solidFill>
                  <a:srgbClr val="800000"/>
                </a:solidFill>
              </a:rPr>
              <a:t>CSH6</a:t>
            </a:r>
            <a:r>
              <a:rPr lang="en-US" dirty="0">
                <a:solidFill>
                  <a:srgbClr val="800000"/>
                </a:solidFill>
              </a:rPr>
              <a:t> Ch 3</a:t>
            </a:r>
          </a:p>
        </p:txBody>
      </p:sp>
      <p:sp>
        <p:nvSpPr>
          <p:cNvPr id="993285" name="AutoShape 5"/>
          <p:cNvSpPr>
            <a:spLocks/>
          </p:cNvSpPr>
          <p:nvPr/>
        </p:nvSpPr>
        <p:spPr bwMode="auto">
          <a:xfrm>
            <a:off x="6248400" y="1066800"/>
            <a:ext cx="762000" cy="3848100"/>
          </a:xfrm>
          <a:prstGeom prst="rightBrace">
            <a:avLst>
              <a:gd name="adj1" fmla="val 42083"/>
              <a:gd name="adj2" fmla="val 50000"/>
            </a:avLst>
          </a:prstGeom>
          <a:noFill/>
          <a:ln w="28575">
            <a:solidFill>
              <a:schemeClr val="tx1"/>
            </a:solidFill>
            <a:round/>
            <a:headEnd/>
            <a:tailEnd/>
          </a:ln>
          <a:effectLst/>
        </p:spPr>
        <p:txBody>
          <a:bodyPr wrap="none" anchor="ct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dirty="0"/>
              <a:t>The Classic Triad</a:t>
            </a:r>
          </a:p>
        </p:txBody>
      </p:sp>
      <p:sp>
        <p:nvSpPr>
          <p:cNvPr id="1001475" name="Rectangle 3"/>
          <p:cNvSpPr>
            <a:spLocks noGrp="1" noChangeArrowheads="1"/>
          </p:cNvSpPr>
          <p:nvPr>
            <p:ph type="body" idx="1"/>
          </p:nvPr>
        </p:nvSpPr>
        <p:spPr>
          <a:xfrm>
            <a:off x="990600" y="2514600"/>
            <a:ext cx="7162800" cy="1600200"/>
          </a:xfrm>
        </p:spPr>
        <p:txBody>
          <a:bodyPr/>
          <a:lstStyle/>
          <a:p>
            <a:pPr algn="ctr">
              <a:lnSpc>
                <a:spcPct val="80000"/>
              </a:lnSpc>
              <a:buFont typeface="Wingdings" pitchFamily="2" charset="2"/>
              <a:buNone/>
            </a:pPr>
            <a:r>
              <a:rPr lang="en-US" sz="12900" dirty="0"/>
              <a:t>C – I – 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1026"/>
          <p:cNvSpPr>
            <a:spLocks noGrp="1" noChangeArrowheads="1"/>
          </p:cNvSpPr>
          <p:nvPr>
            <p:ph type="title"/>
          </p:nvPr>
        </p:nvSpPr>
        <p:spPr>
          <a:noFill/>
          <a:ln/>
        </p:spPr>
        <p:txBody>
          <a:bodyPr lIns="92075" tIns="46038" rIns="92075" bIns="46038"/>
          <a:lstStyle/>
          <a:p>
            <a:r>
              <a:rPr lang="en-US" dirty="0"/>
              <a:t>The Parkerian Hexad</a:t>
            </a:r>
          </a:p>
        </p:txBody>
      </p:sp>
      <p:sp>
        <p:nvSpPr>
          <p:cNvPr id="968707" name="Rectangle 1027"/>
          <p:cNvSpPr>
            <a:spLocks noGrp="1" noChangeArrowheads="1"/>
          </p:cNvSpPr>
          <p:nvPr>
            <p:ph type="body" idx="1"/>
          </p:nvPr>
        </p:nvSpPr>
        <p:spPr>
          <a:noFill/>
          <a:ln/>
        </p:spPr>
        <p:txBody>
          <a:bodyPr lIns="92075" tIns="46038" rIns="92075" bIns="46038"/>
          <a:lstStyle/>
          <a:p>
            <a:pPr>
              <a:buFont typeface="Wingdings" pitchFamily="2" charset="2"/>
              <a:buNone/>
            </a:pPr>
            <a:r>
              <a:rPr lang="en-US" dirty="0"/>
              <a:t>Protect the 6 atomic elements of INFOSEC:</a:t>
            </a:r>
          </a:p>
          <a:p>
            <a:r>
              <a:rPr lang="en-US" dirty="0"/>
              <a:t>Confidentiality</a:t>
            </a:r>
          </a:p>
          <a:p>
            <a:r>
              <a:rPr lang="en-US" dirty="0"/>
              <a:t>Possession or control</a:t>
            </a:r>
          </a:p>
          <a:p>
            <a:r>
              <a:rPr lang="en-US" dirty="0"/>
              <a:t>Integrity</a:t>
            </a:r>
          </a:p>
          <a:p>
            <a:r>
              <a:rPr lang="en-US" dirty="0"/>
              <a:t>Authenticity</a:t>
            </a:r>
          </a:p>
          <a:p>
            <a:r>
              <a:rPr lang="en-US" dirty="0"/>
              <a:t>Availability</a:t>
            </a:r>
          </a:p>
          <a:p>
            <a:r>
              <a:rPr lang="en-US" dirty="0"/>
              <a:t>Utility</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lstStyle/>
          <a:p>
            <a:r>
              <a:rPr lang="en-US" dirty="0"/>
              <a:t>Why “Parkerian?”</a:t>
            </a:r>
          </a:p>
        </p:txBody>
      </p:sp>
      <p:pic>
        <p:nvPicPr>
          <p:cNvPr id="1004548" name="Picture 4"/>
          <p:cNvPicPr>
            <a:picLocks noGrp="1" noChangeAspect="1" noChangeArrowheads="1"/>
          </p:cNvPicPr>
          <p:nvPr>
            <p:ph sz="half" idx="1"/>
          </p:nvPr>
        </p:nvPicPr>
        <p:blipFill>
          <a:blip r:embed="rId3" cstate="print"/>
          <a:srcRect/>
          <a:stretch>
            <a:fillRect/>
          </a:stretch>
        </p:blipFill>
        <p:spPr>
          <a:xfrm>
            <a:off x="0" y="1143000"/>
            <a:ext cx="2438400" cy="2438400"/>
          </a:xfrm>
          <a:noFill/>
          <a:ln/>
        </p:spPr>
      </p:pic>
      <p:pic>
        <p:nvPicPr>
          <p:cNvPr id="1004550" name="Picture 6"/>
          <p:cNvPicPr>
            <a:picLocks noGrp="1" noChangeAspect="1" noChangeArrowheads="1"/>
          </p:cNvPicPr>
          <p:nvPr>
            <p:ph sz="quarter" idx="2"/>
          </p:nvPr>
        </p:nvPicPr>
        <p:blipFill>
          <a:blip r:embed="rId4" cstate="print"/>
          <a:srcRect/>
          <a:stretch>
            <a:fillRect/>
          </a:stretch>
        </p:blipFill>
        <p:spPr>
          <a:xfrm>
            <a:off x="2362200" y="1143000"/>
            <a:ext cx="3629025" cy="5715000"/>
          </a:xfrm>
          <a:noFill/>
          <a:ln/>
        </p:spPr>
      </p:pic>
      <p:pic>
        <p:nvPicPr>
          <p:cNvPr id="1004552" name="Picture 8"/>
          <p:cNvPicPr>
            <a:picLocks noGrp="1" noChangeAspect="1" noChangeArrowheads="1"/>
          </p:cNvPicPr>
          <p:nvPr>
            <p:ph sz="quarter" idx="3"/>
          </p:nvPr>
        </p:nvPicPr>
        <p:blipFill>
          <a:blip r:embed="rId5" cstate="print"/>
          <a:srcRect/>
          <a:stretch>
            <a:fillRect/>
          </a:stretch>
        </p:blipFill>
        <p:spPr>
          <a:xfrm>
            <a:off x="6019800" y="1143000"/>
            <a:ext cx="3124200" cy="2644775"/>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umphreys.co.uk/wp-content/uploads/1970/01/AdobeStock_749663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451" b="27817"/>
          <a:stretch/>
        </p:blipFill>
        <p:spPr bwMode="auto">
          <a:xfrm>
            <a:off x="0" y="4208646"/>
            <a:ext cx="9144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70754" name="Rectangle 2"/>
          <p:cNvSpPr>
            <a:spLocks noGrp="1" noChangeArrowheads="1"/>
          </p:cNvSpPr>
          <p:nvPr>
            <p:ph type="title"/>
          </p:nvPr>
        </p:nvSpPr>
        <p:spPr>
          <a:xfrm>
            <a:off x="228600" y="152400"/>
            <a:ext cx="7924800" cy="609600"/>
          </a:xfrm>
          <a:noFill/>
          <a:ln/>
        </p:spPr>
        <p:txBody>
          <a:bodyPr lIns="92075" tIns="46038" rIns="92075" bIns="46038"/>
          <a:lstStyle/>
          <a:p>
            <a:r>
              <a:rPr lang="en-US" dirty="0"/>
              <a:t>Confidentiality</a:t>
            </a:r>
          </a:p>
        </p:txBody>
      </p:sp>
      <p:sp>
        <p:nvSpPr>
          <p:cNvPr id="970755" name="Rectangle 3"/>
          <p:cNvSpPr>
            <a:spLocks noGrp="1" noChangeArrowheads="1"/>
          </p:cNvSpPr>
          <p:nvPr>
            <p:ph type="body" idx="1"/>
          </p:nvPr>
        </p:nvSpPr>
        <p:spPr>
          <a:xfrm>
            <a:off x="228600" y="682926"/>
            <a:ext cx="7924800" cy="3409749"/>
          </a:xfrm>
          <a:noFill/>
          <a:ln/>
        </p:spPr>
        <p:txBody>
          <a:bodyPr lIns="92075" tIns="46038" rIns="92075" bIns="46038"/>
          <a:lstStyle/>
          <a:p>
            <a:pPr>
              <a:buFont typeface="Wingdings" pitchFamily="2" charset="2"/>
              <a:buNone/>
            </a:pPr>
            <a:r>
              <a:rPr lang="en-US" dirty="0"/>
              <a:t>Restricting access to data</a:t>
            </a:r>
          </a:p>
          <a:p>
            <a:r>
              <a:rPr lang="en-US" dirty="0"/>
              <a:t>Protecting against unauthorized disclosure of </a:t>
            </a:r>
            <a:r>
              <a:rPr lang="en-US" i="1" dirty="0"/>
              <a:t>existence</a:t>
            </a:r>
            <a:r>
              <a:rPr lang="en-US" dirty="0"/>
              <a:t> of data</a:t>
            </a:r>
          </a:p>
          <a:p>
            <a:pPr lvl="1"/>
            <a:r>
              <a:rPr lang="en-US" dirty="0"/>
              <a:t>E.g., allowing industrial spy to deduce nature of clientele by looking at directory names</a:t>
            </a:r>
          </a:p>
          <a:p>
            <a:r>
              <a:rPr lang="en-US" dirty="0"/>
              <a:t>Protecting against unauthorized disclosure of </a:t>
            </a:r>
            <a:r>
              <a:rPr lang="en-US" i="1" dirty="0"/>
              <a:t>details</a:t>
            </a:r>
            <a:r>
              <a:rPr lang="en-US" dirty="0"/>
              <a:t> of data</a:t>
            </a:r>
          </a:p>
          <a:p>
            <a:pPr lvl="1"/>
            <a:r>
              <a:rPr lang="en-US" dirty="0"/>
              <a:t>E.g., allowing 13-yr old girl to examine HIV+ records in Florida clinic</a:t>
            </a:r>
          </a:p>
        </p:txBody>
      </p:sp>
      <p:sp>
        <p:nvSpPr>
          <p:cNvPr id="970756" name="AutoShape 4"/>
          <p:cNvSpPr>
            <a:spLocks noChangeArrowheads="1"/>
          </p:cNvSpPr>
          <p:nvPr/>
        </p:nvSpPr>
        <p:spPr bwMode="auto">
          <a:xfrm>
            <a:off x="6781800" y="106279"/>
            <a:ext cx="901700" cy="825500"/>
          </a:xfrm>
          <a:prstGeom prst="cube">
            <a:avLst>
              <a:gd name="adj" fmla="val 24995"/>
            </a:avLst>
          </a:prstGeom>
          <a:solidFill>
            <a:srgbClr val="CC0099"/>
          </a:solidFill>
          <a:ln w="12700">
            <a:solidFill>
              <a:schemeClr val="tx1"/>
            </a:solidFill>
            <a:miter lim="800000"/>
            <a:headEnd/>
            <a:tailEnd/>
          </a:ln>
          <a:effectLst/>
        </p:spPr>
        <p:txBody>
          <a:bodyPr wrap="none" anchor="ctr"/>
          <a:lstStyle/>
          <a:p>
            <a:endParaRPr lang="en-US" dirty="0"/>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152400" y="152400"/>
            <a:ext cx="8001000" cy="1143000"/>
          </a:xfrm>
          <a:noFill/>
          <a:ln/>
        </p:spPr>
        <p:txBody>
          <a:bodyPr lIns="92075" tIns="46038" rIns="92075" bIns="46038"/>
          <a:lstStyle/>
          <a:p>
            <a:r>
              <a:rPr lang="en-US" dirty="0"/>
              <a:t>Possession</a:t>
            </a:r>
          </a:p>
        </p:txBody>
      </p:sp>
      <p:sp>
        <p:nvSpPr>
          <p:cNvPr id="972803" name="Rectangle 3"/>
          <p:cNvSpPr>
            <a:spLocks noGrp="1" noChangeArrowheads="1"/>
          </p:cNvSpPr>
          <p:nvPr>
            <p:ph type="body" idx="1"/>
          </p:nvPr>
        </p:nvSpPr>
        <p:spPr>
          <a:xfrm>
            <a:off x="152400" y="1371600"/>
            <a:ext cx="8686800" cy="4953000"/>
          </a:xfrm>
          <a:noFill/>
          <a:ln/>
        </p:spPr>
        <p:txBody>
          <a:bodyPr lIns="92075" tIns="46038" rIns="92075" bIns="46038"/>
          <a:lstStyle/>
          <a:p>
            <a:pPr>
              <a:buFont typeface="Wingdings" pitchFamily="2" charset="2"/>
              <a:buNone/>
            </a:pPr>
            <a:r>
              <a:rPr lang="en-US" dirty="0"/>
              <a:t>Control over information</a:t>
            </a:r>
          </a:p>
          <a:p>
            <a:r>
              <a:rPr lang="en-US" dirty="0"/>
              <a:t>Preventing physical contact </a:t>
            </a:r>
            <a:br>
              <a:rPr lang="en-US" dirty="0"/>
            </a:br>
            <a:r>
              <a:rPr lang="en-US" dirty="0"/>
              <a:t>with data</a:t>
            </a:r>
          </a:p>
          <a:p>
            <a:pPr lvl="1"/>
            <a:r>
              <a:rPr lang="en-US" dirty="0"/>
              <a:t>E.g., case of thief who </a:t>
            </a:r>
            <a:br>
              <a:rPr lang="en-US" dirty="0"/>
            </a:br>
            <a:r>
              <a:rPr lang="en-US" dirty="0"/>
              <a:t>recorded ATM PINs by </a:t>
            </a:r>
            <a:br>
              <a:rPr lang="en-US" dirty="0"/>
            </a:br>
            <a:r>
              <a:rPr lang="en-US" dirty="0"/>
              <a:t>radio (but never looked at them)</a:t>
            </a:r>
          </a:p>
          <a:p>
            <a:r>
              <a:rPr lang="en-US" dirty="0"/>
              <a:t>Preventing copying or unauthorized use of intellectual property</a:t>
            </a:r>
          </a:p>
          <a:p>
            <a:pPr lvl="1"/>
            <a:r>
              <a:rPr lang="en-US" dirty="0"/>
              <a:t>E.g., violations by software pirates</a:t>
            </a:r>
          </a:p>
        </p:txBody>
      </p:sp>
      <p:sp>
        <p:nvSpPr>
          <p:cNvPr id="972804" name="AutoShape 4"/>
          <p:cNvSpPr>
            <a:spLocks noChangeArrowheads="1"/>
          </p:cNvSpPr>
          <p:nvPr/>
        </p:nvSpPr>
        <p:spPr bwMode="auto">
          <a:xfrm>
            <a:off x="6254750" y="5797550"/>
            <a:ext cx="901700" cy="825500"/>
          </a:xfrm>
          <a:prstGeom prst="cube">
            <a:avLst>
              <a:gd name="adj" fmla="val 24995"/>
            </a:avLst>
          </a:prstGeom>
          <a:solidFill>
            <a:schemeClr val="accent2"/>
          </a:solidFill>
          <a:ln w="12700">
            <a:solidFill>
              <a:schemeClr val="tx1"/>
            </a:solidFill>
            <a:miter lim="800000"/>
            <a:headEnd/>
            <a:tailEnd/>
          </a:ln>
          <a:effectLst/>
        </p:spPr>
        <p:txBody>
          <a:bodyPr wrap="none" anchor="ctr"/>
          <a:lstStyle/>
          <a:p>
            <a:endParaRPr lang="en-US" dirty="0"/>
          </a:p>
        </p:txBody>
      </p:sp>
      <p:sp>
        <p:nvSpPr>
          <p:cNvPr id="972805" name="AutoShape 5"/>
          <p:cNvSpPr>
            <a:spLocks noChangeArrowheads="1"/>
          </p:cNvSpPr>
          <p:nvPr/>
        </p:nvSpPr>
        <p:spPr bwMode="auto">
          <a:xfrm>
            <a:off x="6940550" y="5797550"/>
            <a:ext cx="901700" cy="825500"/>
          </a:xfrm>
          <a:prstGeom prst="cube">
            <a:avLst>
              <a:gd name="adj" fmla="val 24995"/>
            </a:avLst>
          </a:prstGeom>
          <a:solidFill>
            <a:srgbClr val="CC0099"/>
          </a:solidFill>
          <a:ln w="12700">
            <a:solidFill>
              <a:schemeClr val="tx1"/>
            </a:solidFill>
            <a:miter lim="800000"/>
            <a:headEnd/>
            <a:tailEnd/>
          </a:ln>
          <a:effectLst/>
        </p:spPr>
        <p:txBody>
          <a:bodyPr wrap="none" anchor="ctr"/>
          <a:lstStyle/>
          <a:p>
            <a:endParaRPr lang="en-US" dirty="0"/>
          </a:p>
        </p:txBody>
      </p:sp>
      <p:pic>
        <p:nvPicPr>
          <p:cNvPr id="2050" name="Picture 2" descr="http://kingofwallpapers.com/possession/possession-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350" y="838200"/>
            <a:ext cx="3962400" cy="2422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US" dirty="0"/>
              <a:t>Confidentiality &amp; Possession Losses</a:t>
            </a:r>
          </a:p>
        </p:txBody>
      </p:sp>
      <p:sp>
        <p:nvSpPr>
          <p:cNvPr id="983043" name="Rectangle 3"/>
          <p:cNvSpPr>
            <a:spLocks noGrp="1" noChangeArrowheads="1"/>
          </p:cNvSpPr>
          <p:nvPr>
            <p:ph type="body" idx="1"/>
          </p:nvPr>
        </p:nvSpPr>
        <p:spPr/>
        <p:txBody>
          <a:bodyPr/>
          <a:lstStyle/>
          <a:p>
            <a:r>
              <a:rPr lang="en-US" sz="2000" dirty="0"/>
              <a:t>Locating</a:t>
            </a:r>
          </a:p>
          <a:p>
            <a:r>
              <a:rPr lang="en-US" sz="2000" dirty="0"/>
              <a:t>Disclosing</a:t>
            </a:r>
          </a:p>
          <a:p>
            <a:r>
              <a:rPr lang="en-US" sz="2000" dirty="0"/>
              <a:t>Observing, monitoring, and acquiring</a:t>
            </a:r>
          </a:p>
          <a:p>
            <a:r>
              <a:rPr lang="en-US" sz="2000" dirty="0"/>
              <a:t>Copying</a:t>
            </a:r>
          </a:p>
          <a:p>
            <a:r>
              <a:rPr lang="en-US" sz="2000" dirty="0"/>
              <a:t>Taking or controlling</a:t>
            </a:r>
          </a:p>
          <a:p>
            <a:r>
              <a:rPr lang="en-US" sz="2000" dirty="0"/>
              <a:t>Claiming ownership or custodianship</a:t>
            </a:r>
          </a:p>
          <a:p>
            <a:r>
              <a:rPr lang="en-US" sz="2000" dirty="0"/>
              <a:t>Inferring</a:t>
            </a:r>
          </a:p>
          <a:p>
            <a:r>
              <a:rPr lang="en-US" sz="2000" dirty="0"/>
              <a:t>Exposing to all of the other losses</a:t>
            </a:r>
          </a:p>
          <a:p>
            <a:r>
              <a:rPr lang="en-US" sz="2000" dirty="0"/>
              <a:t>Endangering by exposing to any of the </a:t>
            </a:r>
            <a:br>
              <a:rPr lang="en-US" sz="2000" dirty="0"/>
            </a:br>
            <a:r>
              <a:rPr lang="en-US" sz="2000" dirty="0"/>
              <a:t>other losses</a:t>
            </a:r>
          </a:p>
          <a:p>
            <a:r>
              <a:rPr lang="en-US" sz="2000" dirty="0"/>
              <a:t>Failure to engage in or to allow any of </a:t>
            </a:r>
            <a:br>
              <a:rPr lang="en-US" sz="2000" dirty="0"/>
            </a:br>
            <a:r>
              <a:rPr lang="en-US" sz="2000" dirty="0"/>
              <a:t>the other losses to occur when </a:t>
            </a:r>
            <a:br>
              <a:rPr lang="en-US" sz="2000" dirty="0"/>
            </a:br>
            <a:r>
              <a:rPr lang="en-US" sz="2000" dirty="0"/>
              <a:t>instructed to do so </a:t>
            </a:r>
          </a:p>
        </p:txBody>
      </p:sp>
      <p:pic>
        <p:nvPicPr>
          <p:cNvPr id="3074" name="Picture 2" descr="http://thecrux.com/wp-content/uploads/2015/09/loss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1428" t="9524" r="16666"/>
          <a:stretch/>
        </p:blipFill>
        <p:spPr bwMode="auto">
          <a:xfrm>
            <a:off x="6096000" y="1676400"/>
            <a:ext cx="2773680" cy="4053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a:xfrm>
            <a:off x="152400" y="152400"/>
            <a:ext cx="8001000" cy="806450"/>
          </a:xfrm>
          <a:noFill/>
          <a:ln/>
        </p:spPr>
        <p:txBody>
          <a:bodyPr lIns="92075" tIns="46038" rIns="92075" bIns="46038"/>
          <a:lstStyle/>
          <a:p>
            <a:r>
              <a:rPr lang="en-US" dirty="0"/>
              <a:t>Integrity</a:t>
            </a:r>
          </a:p>
        </p:txBody>
      </p:sp>
      <p:pic>
        <p:nvPicPr>
          <p:cNvPr id="4098" name="Picture 2" descr="https://media.licdn.com/mpr/mpr/AAEAAQAAAAAAAAQyAAAAJDVhNGM4MTNlLTVjMmQtNDQ4Ni04MzQ1LTNmZDJhNjg4YmY5O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14600"/>
            <a:ext cx="66484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74851" name="Rectangle 3"/>
          <p:cNvSpPr>
            <a:spLocks noGrp="1" noChangeArrowheads="1"/>
          </p:cNvSpPr>
          <p:nvPr>
            <p:ph type="body" idx="1"/>
          </p:nvPr>
        </p:nvSpPr>
        <p:spPr>
          <a:xfrm>
            <a:off x="152400" y="838200"/>
            <a:ext cx="8001000" cy="5486400"/>
          </a:xfrm>
          <a:noFill/>
          <a:ln/>
        </p:spPr>
        <p:txBody>
          <a:bodyPr lIns="92075" tIns="46038" rIns="92075" bIns="46038"/>
          <a:lstStyle/>
          <a:p>
            <a:pPr>
              <a:buFont typeface="Wingdings" pitchFamily="2" charset="2"/>
              <a:buNone/>
            </a:pPr>
            <a:r>
              <a:rPr lang="en-US" dirty="0"/>
              <a:t>Internal consistency, validity, fitness for use</a:t>
            </a:r>
          </a:p>
          <a:p>
            <a:r>
              <a:rPr lang="en-US" dirty="0"/>
              <a:t>Avoiding physical corruption</a:t>
            </a:r>
          </a:p>
          <a:p>
            <a:pPr lvl="1"/>
            <a:r>
              <a:rPr lang="en-US" dirty="0"/>
              <a:t>E.g., database pointers trashed or data garbled</a:t>
            </a:r>
          </a:p>
          <a:p>
            <a:r>
              <a:rPr lang="en-US" dirty="0"/>
              <a:t>Avoiding logical corruption</a:t>
            </a:r>
          </a:p>
          <a:p>
            <a:pPr lvl="1"/>
            <a:r>
              <a:rPr lang="en-US" dirty="0"/>
              <a:t>E.g., inconsistencies between order header total sale &amp; sum of costs of details </a:t>
            </a:r>
          </a:p>
        </p:txBody>
      </p:sp>
      <p:grpSp>
        <p:nvGrpSpPr>
          <p:cNvPr id="2" name="Group 4"/>
          <p:cNvGrpSpPr>
            <a:grpSpLocks/>
          </p:cNvGrpSpPr>
          <p:nvPr/>
        </p:nvGrpSpPr>
        <p:grpSpPr bwMode="auto">
          <a:xfrm>
            <a:off x="4321175" y="5257800"/>
            <a:ext cx="2273300" cy="825500"/>
            <a:chOff x="3508" y="3652"/>
            <a:chExt cx="1432" cy="520"/>
          </a:xfrm>
        </p:grpSpPr>
        <p:sp>
          <p:nvSpPr>
            <p:cNvPr id="974853" name="AutoShape 5"/>
            <p:cNvSpPr>
              <a:spLocks noChangeArrowheads="1"/>
            </p:cNvSpPr>
            <p:nvPr/>
          </p:nvSpPr>
          <p:spPr bwMode="auto">
            <a:xfrm>
              <a:off x="3508" y="3652"/>
              <a:ext cx="568" cy="520"/>
            </a:xfrm>
            <a:prstGeom prst="cube">
              <a:avLst>
                <a:gd name="adj" fmla="val 24995"/>
              </a:avLst>
            </a:prstGeom>
            <a:solidFill>
              <a:srgbClr val="66FF33"/>
            </a:solidFill>
            <a:ln w="12700">
              <a:solidFill>
                <a:schemeClr val="tx1"/>
              </a:solidFill>
              <a:miter lim="800000"/>
              <a:headEnd/>
              <a:tailEnd/>
            </a:ln>
            <a:effectLst/>
          </p:spPr>
          <p:txBody>
            <a:bodyPr wrap="none" anchor="ctr"/>
            <a:lstStyle/>
            <a:p>
              <a:endParaRPr lang="en-US" dirty="0"/>
            </a:p>
          </p:txBody>
        </p:sp>
        <p:sp>
          <p:nvSpPr>
            <p:cNvPr id="974854" name="AutoShape 6"/>
            <p:cNvSpPr>
              <a:spLocks noChangeArrowheads="1"/>
            </p:cNvSpPr>
            <p:nvPr/>
          </p:nvSpPr>
          <p:spPr bwMode="auto">
            <a:xfrm>
              <a:off x="3940" y="3652"/>
              <a:ext cx="568" cy="520"/>
            </a:xfrm>
            <a:prstGeom prst="cube">
              <a:avLst>
                <a:gd name="adj" fmla="val 24995"/>
              </a:avLst>
            </a:prstGeom>
            <a:solidFill>
              <a:schemeClr val="accent2"/>
            </a:solidFill>
            <a:ln w="12700">
              <a:solidFill>
                <a:schemeClr val="tx1"/>
              </a:solidFill>
              <a:miter lim="800000"/>
              <a:headEnd/>
              <a:tailEnd/>
            </a:ln>
            <a:effectLst/>
          </p:spPr>
          <p:txBody>
            <a:bodyPr wrap="none" anchor="ctr"/>
            <a:lstStyle/>
            <a:p>
              <a:endParaRPr lang="en-US" dirty="0"/>
            </a:p>
          </p:txBody>
        </p:sp>
        <p:sp>
          <p:nvSpPr>
            <p:cNvPr id="974855" name="AutoShape 7"/>
            <p:cNvSpPr>
              <a:spLocks noChangeArrowheads="1"/>
            </p:cNvSpPr>
            <p:nvPr/>
          </p:nvSpPr>
          <p:spPr bwMode="auto">
            <a:xfrm>
              <a:off x="4372" y="3652"/>
              <a:ext cx="568" cy="520"/>
            </a:xfrm>
            <a:prstGeom prst="cube">
              <a:avLst>
                <a:gd name="adj" fmla="val 24995"/>
              </a:avLst>
            </a:prstGeom>
            <a:solidFill>
              <a:srgbClr val="CC0099"/>
            </a:solidFill>
            <a:ln w="12700">
              <a:solidFill>
                <a:schemeClr val="tx1"/>
              </a:solidFill>
              <a:miter lim="800000"/>
              <a:headEnd/>
              <a:tailEnd/>
            </a:ln>
            <a:effectLst/>
          </p:spPr>
          <p:txBody>
            <a:bodyPr wrap="none" anchor="ctr"/>
            <a:lstStyle/>
            <a:p>
              <a:endParaRPr lang="en-US" dirty="0"/>
            </a:p>
          </p:txBody>
        </p:sp>
      </p:grpSp>
    </p:spTree>
  </p:cSld>
  <p:clrMapOvr>
    <a:masterClrMapping/>
  </p:clrMapOvr>
  <p:transition>
    <p:zoom/>
  </p:transition>
</p:sld>
</file>

<file path=ppt/theme/_rels/theme1.xml.rels><?xml version="1.0" encoding="UTF-8" standalone="yes"?>
<Relationships xmlns="http://schemas.openxmlformats.org/package/2006/relationships"><Relationship Id="rId1" Type="http://schemas.openxmlformats.org/officeDocument/2006/relationships/hyperlink" Target="https://pbs.twimg.com/media/CTp2uFKUwAA2My8.jpg" TargetMode="External"/></Relationships>
</file>

<file path=ppt/theme/theme1.xml><?xml version="1.0" encoding="utf-8"?>
<a:theme xmlns:a="http://schemas.openxmlformats.org/drawingml/2006/main" name="csh5_chapter_slid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solidFill>
          <a:srgbClr val="FFC000"/>
        </a:solidFill>
        <a:scene3d>
          <a:camera prst="orthographicFront"/>
          <a:lightRig rig="threePt" dir="t"/>
        </a:scene3d>
        <a:sp3d>
          <a:bevelT/>
        </a:sp3d>
      </a:spPr>
      <a:bodyPr wrap="square" rtlCol="0">
        <a:spAutoFit/>
      </a:bodyPr>
      <a:lstStyle>
        <a:defPPr>
          <a:defRPr sz="1200" dirty="0">
            <a:latin typeface="Arial Narrow" panose="020B0606020202030204" pitchFamily="34" charset="0"/>
            <a:hlinkClick xmlns:r="http://schemas.openxmlformats.org/officeDocument/2006/relationships" r:id="rId1"/>
          </a:defRPr>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csh5_chapter_slides</Template>
  <TotalTime>175</TotalTime>
  <Words>2932</Words>
  <Application>Microsoft Office PowerPoint</Application>
  <PresentationFormat>On-screen Show (4:3)</PresentationFormat>
  <Paragraphs>175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Bookman Old Style</vt:lpstr>
      <vt:lpstr>Garamond</vt:lpstr>
      <vt:lpstr>Times New Roman</vt:lpstr>
      <vt:lpstr>Wingdings</vt:lpstr>
      <vt:lpstr>csh5_chapter_slides</vt:lpstr>
      <vt:lpstr>The Parkerian Hexad</vt:lpstr>
      <vt:lpstr>Topics</vt:lpstr>
      <vt:lpstr>The Classic Triad</vt:lpstr>
      <vt:lpstr>The Parkerian Hexad</vt:lpstr>
      <vt:lpstr>Why “Parkerian?”</vt:lpstr>
      <vt:lpstr>Confidentiality</vt:lpstr>
      <vt:lpstr>Possession</vt:lpstr>
      <vt:lpstr>Confidentiality &amp; Possession Losses</vt:lpstr>
      <vt:lpstr>Integrity</vt:lpstr>
      <vt:lpstr>Authenticity</vt:lpstr>
      <vt:lpstr>Integrity &amp; Authenticity Losses</vt:lpstr>
      <vt:lpstr>Availability</vt:lpstr>
      <vt:lpstr>Utility</vt:lpstr>
      <vt:lpstr>Availability &amp; Utility Losses</vt:lpstr>
      <vt:lpstr>Functions of INFOSEC Personnel (1)</vt:lpstr>
      <vt:lpstr>Functions of INFOSEC Personnel (2)</vt:lpstr>
      <vt:lpstr>Functions of INFOSEC Personnel (3)</vt:lpstr>
      <vt:lpstr>Now go and study</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Parkerian Hexad</dc:title>
  <dc:subject>CSH5 Chapter 3</dc:subject>
  <dc:creator>M. E. Kabay, PhD, CISSP-ISSMP</dc:creator>
  <cp:keywords/>
  <dc:description>Updated 2016-08-16_x000d_
“Toward a New Framework for Information Security”_x000d_
Donn B. Parker_x000d_
</dc:description>
  <cp:lastModifiedBy>Mich Kabay</cp:lastModifiedBy>
  <cp:revision>35</cp:revision>
  <cp:lastPrinted>2011-09-07T14:28:11Z</cp:lastPrinted>
  <dcterms:created xsi:type="dcterms:W3CDTF">2009-08-08T14:50:09Z</dcterms:created>
  <dcterms:modified xsi:type="dcterms:W3CDTF">2021-02-05T19:53:30Z</dcterms:modified>
  <cp:category/>
</cp:coreProperties>
</file>