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3"/>
  </p:notesMasterIdLst>
  <p:handoutMasterIdLst>
    <p:handoutMasterId r:id="rId54"/>
  </p:handoutMasterIdLst>
  <p:sldIdLst>
    <p:sldId id="285" r:id="rId2"/>
    <p:sldId id="355" r:id="rId3"/>
    <p:sldId id="257" r:id="rId4"/>
    <p:sldId id="334" r:id="rId5"/>
    <p:sldId id="290" r:id="rId6"/>
    <p:sldId id="357" r:id="rId7"/>
    <p:sldId id="333" r:id="rId8"/>
    <p:sldId id="289" r:id="rId9"/>
    <p:sldId id="337" r:id="rId10"/>
    <p:sldId id="341" r:id="rId11"/>
    <p:sldId id="342" r:id="rId12"/>
    <p:sldId id="343" r:id="rId13"/>
    <p:sldId id="291" r:id="rId14"/>
    <p:sldId id="340" r:id="rId15"/>
    <p:sldId id="338" r:id="rId16"/>
    <p:sldId id="339" r:id="rId17"/>
    <p:sldId id="292" r:id="rId18"/>
    <p:sldId id="302" r:id="rId19"/>
    <p:sldId id="293" r:id="rId20"/>
    <p:sldId id="294" r:id="rId21"/>
    <p:sldId id="295" r:id="rId22"/>
    <p:sldId id="303" r:id="rId23"/>
    <p:sldId id="296" r:id="rId24"/>
    <p:sldId id="358" r:id="rId25"/>
    <p:sldId id="306" r:id="rId26"/>
    <p:sldId id="308" r:id="rId27"/>
    <p:sldId id="309" r:id="rId28"/>
    <p:sldId id="310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7" r:id="rId42"/>
    <p:sldId id="325" r:id="rId43"/>
    <p:sldId id="328" r:id="rId44"/>
    <p:sldId id="329" r:id="rId45"/>
    <p:sldId id="330" r:id="rId46"/>
    <p:sldId id="353" r:id="rId47"/>
    <p:sldId id="331" r:id="rId48"/>
    <p:sldId id="297" r:id="rId49"/>
    <p:sldId id="298" r:id="rId50"/>
    <p:sldId id="356" r:id="rId51"/>
    <p:sldId id="288" r:id="rId5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0" autoAdjust="0"/>
    <p:restoredTop sz="86410" autoAdjust="0"/>
  </p:normalViewPr>
  <p:slideViewPr>
    <p:cSldViewPr>
      <p:cViewPr>
        <p:scale>
          <a:sx n="75" d="100"/>
          <a:sy n="75" d="100"/>
        </p:scale>
        <p:origin x="-606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</p:sldLst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3576"/>
    </p:cViewPr>
  </p:sorterViewPr>
  <p:notesViewPr>
    <p:cSldViewPr>
      <p:cViewPr varScale="1">
        <p:scale>
          <a:sx n="79" d="100"/>
          <a:sy n="79" d="100"/>
        </p:scale>
        <p:origin x="-3216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7.xml"/><Relationship Id="rId39" Type="http://schemas.openxmlformats.org/officeDocument/2006/relationships/slide" Target="slides/slide40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34" Type="http://schemas.openxmlformats.org/officeDocument/2006/relationships/slide" Target="slides/slide35.xml"/><Relationship Id="rId42" Type="http://schemas.openxmlformats.org/officeDocument/2006/relationships/slide" Target="slides/slide43.xml"/><Relationship Id="rId47" Type="http://schemas.openxmlformats.org/officeDocument/2006/relationships/slide" Target="slides/slide48.xml"/><Relationship Id="rId50" Type="http://schemas.openxmlformats.org/officeDocument/2006/relationships/slide" Target="slides/slide51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6.xml"/><Relationship Id="rId33" Type="http://schemas.openxmlformats.org/officeDocument/2006/relationships/slide" Target="slides/slide34.xml"/><Relationship Id="rId38" Type="http://schemas.openxmlformats.org/officeDocument/2006/relationships/slide" Target="slides/slide39.xml"/><Relationship Id="rId46" Type="http://schemas.openxmlformats.org/officeDocument/2006/relationships/slide" Target="slides/slide4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30.xml"/><Relationship Id="rId41" Type="http://schemas.openxmlformats.org/officeDocument/2006/relationships/slide" Target="slides/slide4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5.xml"/><Relationship Id="rId32" Type="http://schemas.openxmlformats.org/officeDocument/2006/relationships/slide" Target="slides/slide33.xml"/><Relationship Id="rId37" Type="http://schemas.openxmlformats.org/officeDocument/2006/relationships/slide" Target="slides/slide38.xml"/><Relationship Id="rId40" Type="http://schemas.openxmlformats.org/officeDocument/2006/relationships/slide" Target="slides/slide41.xml"/><Relationship Id="rId45" Type="http://schemas.openxmlformats.org/officeDocument/2006/relationships/slide" Target="slides/slide46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9.xml"/><Relationship Id="rId36" Type="http://schemas.openxmlformats.org/officeDocument/2006/relationships/slide" Target="slides/slide37.xml"/><Relationship Id="rId49" Type="http://schemas.openxmlformats.org/officeDocument/2006/relationships/slide" Target="slides/slide50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2.xml"/><Relationship Id="rId44" Type="http://schemas.openxmlformats.org/officeDocument/2006/relationships/slide" Target="slides/slide45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8.xml"/><Relationship Id="rId30" Type="http://schemas.openxmlformats.org/officeDocument/2006/relationships/slide" Target="slides/slide31.xml"/><Relationship Id="rId35" Type="http://schemas.openxmlformats.org/officeDocument/2006/relationships/slide" Target="slides/slide36.xml"/><Relationship Id="rId43" Type="http://schemas.openxmlformats.org/officeDocument/2006/relationships/slide" Target="slides/slide44.xml"/><Relationship Id="rId48" Type="http://schemas.openxmlformats.org/officeDocument/2006/relationships/slide" Target="slides/slide49.xml"/><Relationship Id="rId8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071688" y="304800"/>
            <a:ext cx="3171825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 eaLnBrk="0" hangingPunct="0">
              <a:defRPr sz="1200"/>
            </a:lvl1pPr>
          </a:lstStyle>
          <a:p>
            <a:pPr>
              <a:defRPr/>
            </a:pPr>
            <a:r>
              <a:rPr lang="en-US"/>
              <a:t>CJ341/IA241/IA241 Notes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"/>
          </p:nvPr>
        </p:nvSpPr>
        <p:spPr>
          <a:xfrm>
            <a:off x="0" y="8915400"/>
            <a:ext cx="73152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0" hangingPunct="0">
              <a:defRPr sz="1200"/>
            </a:lvl1pPr>
          </a:lstStyle>
          <a:p>
            <a:pPr>
              <a:defRPr/>
            </a:pPr>
            <a:fld id="{FEE2BB90-C157-41BA-A2CE-BACC36614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87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260" eaLnBrk="1" hangingPunct="1"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260" eaLnBrk="1" hangingPunct="1"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260" eaLnBrk="1" hangingPunct="1"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260" eaLnBrk="1" hangingPunct="1"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fld id="{BF23485D-4925-4D12-9360-A2941FD85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53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jp.usdoj.gov/bjs/cvict.htm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ojp.usdoj.gov/bjs/abstract/it05.htm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AAFC151-C946-4980-8D8E-881A584D4F48}" type="slidenum">
              <a:rPr lang="en-US" smtClean="0">
                <a:latin typeface="Arial" charset="0"/>
              </a:rPr>
              <a:pPr defTabSz="965200"/>
              <a:t>1</a:t>
            </a:fld>
            <a:endParaRPr lang="en-US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27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0D14D5CD-2380-4A2F-9420-83F2FE32F228}" type="slidenum">
              <a:rPr lang="en-US" smtClean="0">
                <a:latin typeface="Arial" charset="0"/>
              </a:rPr>
              <a:pPr defTabSz="965200"/>
              <a:t>10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633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19B45BDF-5536-4459-9538-4E6372A1517B}" type="slidenum">
              <a:rPr lang="en-US" smtClean="0">
                <a:latin typeface="Arial" charset="0"/>
              </a:rPr>
              <a:pPr defTabSz="965200"/>
              <a:t>11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712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4BC76EB-B7DF-43F6-AA57-10ED80B49236}" type="slidenum">
              <a:rPr lang="en-US" smtClean="0">
                <a:latin typeface="Arial" charset="0"/>
              </a:rPr>
              <a:pPr defTabSz="965200"/>
              <a:t>12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65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E7434FB3-8648-4621-B446-C86A0871ED5F}" type="slidenum">
              <a:rPr lang="en-US" smtClean="0">
                <a:latin typeface="Arial" charset="0"/>
              </a:rPr>
              <a:pPr defTabSz="965200"/>
              <a:t>13</a:t>
            </a:fld>
            <a:endParaRPr lang="en-US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578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0D8A55EA-19D2-44B1-9D4C-9BD4CC48AD74}" type="slidenum">
              <a:rPr lang="en-US" smtClean="0">
                <a:latin typeface="Arial" charset="0"/>
              </a:rPr>
              <a:pPr defTabSz="965200"/>
              <a:t>14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257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E6B2AEE-14B4-4711-A574-0330E4F3B534}" type="slidenum">
              <a:rPr lang="en-US" smtClean="0">
                <a:latin typeface="Arial" charset="0"/>
              </a:rPr>
              <a:pPr defTabSz="965200"/>
              <a:t>15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22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2F12A48E-718D-4982-9C99-EB58025FD0F2}" type="slidenum">
              <a:rPr lang="en-US" smtClean="0">
                <a:latin typeface="Arial" charset="0"/>
              </a:rPr>
              <a:pPr defTabSz="965200"/>
              <a:t>16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253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F3D54CBA-A3A4-4CE8-B78B-CDB9AC57D418}" type="slidenum">
              <a:rPr lang="en-US" smtClean="0">
                <a:latin typeface="Arial" charset="0"/>
              </a:rPr>
              <a:pPr defTabSz="965200"/>
              <a:t>17</a:t>
            </a:fld>
            <a:endParaRPr lang="en-US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719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286612FA-E54B-485C-921C-34922978326D}" type="slidenum">
              <a:rPr lang="en-US" smtClean="0">
                <a:latin typeface="Arial" charset="0"/>
              </a:rPr>
              <a:pPr defTabSz="965200"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560888"/>
            <a:ext cx="5038725" cy="431800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4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381C6ECA-6315-44FA-AC49-A5AC9E10AF07}" type="slidenum">
              <a:rPr lang="en-US" smtClean="0">
                <a:latin typeface="Arial" charset="0"/>
              </a:rPr>
              <a:pPr defTabSz="965200"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49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137ECDEA-9DB4-4331-934E-273FA1742932}" type="slidenum">
              <a:rPr lang="en-US" smtClean="0">
                <a:latin typeface="Arial" charset="0"/>
              </a:rPr>
              <a:pPr defTabSz="965200"/>
              <a:t>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10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0065D33F-9F08-4E95-B65C-6225CF730C99}" type="slidenum">
              <a:rPr lang="en-US" smtClean="0">
                <a:latin typeface="Arial" charset="0"/>
              </a:rPr>
              <a:pPr defTabSz="965200"/>
              <a:t>20</a:t>
            </a:fld>
            <a:endParaRPr lang="en-US"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801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EC89FCFF-58CE-4D2D-8B78-6EEAA43B038D}" type="slidenum">
              <a:rPr lang="en-US" smtClean="0">
                <a:latin typeface="Arial" charset="0"/>
              </a:rPr>
              <a:pPr defTabSz="965200"/>
              <a:t>21</a:t>
            </a:fld>
            <a:endParaRPr lang="en-US">
              <a:latin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032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B7610A6-F4E1-408C-9BE4-C638228C9F40}" type="slidenum">
              <a:rPr lang="en-US" smtClean="0">
                <a:latin typeface="Arial" charset="0"/>
              </a:rPr>
              <a:pPr defTabSz="965200"/>
              <a:t>22</a:t>
            </a:fld>
            <a:endParaRPr lang="en-US"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80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3EA1E3DC-C24D-47B6-836F-5EED76AF9810}" type="slidenum">
              <a:rPr lang="en-US" smtClean="0">
                <a:latin typeface="Arial" charset="0"/>
              </a:rPr>
              <a:pPr defTabSz="965200"/>
              <a:t>23</a:t>
            </a:fld>
            <a:endParaRPr lang="en-US">
              <a:latin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945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2B24FA9B-18E9-4CEB-B18B-CD92BCD06DC7}" type="slidenum">
              <a:rPr lang="en-US" smtClean="0">
                <a:latin typeface="Arial" charset="0"/>
              </a:rPr>
              <a:pPr defTabSz="965200"/>
              <a:t>24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8102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BC9563C8-62F5-4A52-95F6-C95D1FEF038C}" type="slidenum">
              <a:rPr lang="en-US" smtClean="0">
                <a:latin typeface="Arial" charset="0"/>
              </a:rPr>
              <a:pPr defTabSz="965200"/>
              <a:t>25</a:t>
            </a:fld>
            <a:endParaRPr lang="en-US"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2037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3859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3A2EB63-91E8-4FCB-A6E8-58396E4D74D2}" type="slidenum">
              <a:rPr lang="en-US" smtClean="0">
                <a:latin typeface="Arial" charset="0"/>
              </a:rPr>
              <a:pPr defTabSz="965200"/>
              <a:t>26</a:t>
            </a:fld>
            <a:endParaRPr lang="en-US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560888"/>
            <a:ext cx="5038725" cy="431958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17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723A350C-473C-4F53-B556-75504DD6ABBE}" type="slidenum">
              <a:rPr lang="en-US" smtClean="0">
                <a:latin typeface="Arial" charset="0"/>
              </a:rPr>
              <a:pPr defTabSz="965200"/>
              <a:t>27</a:t>
            </a:fld>
            <a:endParaRPr lang="en-US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560888"/>
            <a:ext cx="5038725" cy="431958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630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56823E4A-72AD-41CC-B26E-FF34763D2F35}" type="slidenum">
              <a:rPr lang="en-US" smtClean="0">
                <a:latin typeface="Arial" charset="0"/>
              </a:rPr>
              <a:pPr defTabSz="965200"/>
              <a:t>28</a:t>
            </a:fld>
            <a:endParaRPr lang="en-US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2037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507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FA0EE3C-CCD9-4FA8-A99E-CAD2D3DC8E03}" type="slidenum">
              <a:rPr lang="en-US" smtClean="0">
                <a:latin typeface="Arial" charset="0"/>
              </a:rPr>
              <a:pPr defTabSz="965200"/>
              <a:t>29</a:t>
            </a:fld>
            <a:endParaRPr lang="en-US"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560888"/>
            <a:ext cx="5038725" cy="431958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35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1AD84B6E-A1E4-4B61-AFB0-FD6F75C848F0}" type="slidenum">
              <a:rPr lang="en-US" smtClean="0">
                <a:latin typeface="Arial" charset="0"/>
              </a:rPr>
              <a:pPr defTabSz="965200"/>
              <a:t>3</a:t>
            </a:fld>
            <a:endParaRPr lang="en-US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448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2101627-68E8-479E-BFCA-1CE327A680FD}" type="slidenum">
              <a:rPr lang="en-US" smtClean="0">
                <a:latin typeface="Arial" charset="0"/>
              </a:rPr>
              <a:pPr defTabSz="965200"/>
              <a:t>30</a:t>
            </a:fld>
            <a:endParaRPr lang="en-US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560888"/>
            <a:ext cx="5038725" cy="431958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098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1CB8AA1B-E341-489A-9EC4-12A4A534B637}" type="slidenum">
              <a:rPr lang="en-US" smtClean="0">
                <a:latin typeface="Arial" charset="0"/>
              </a:rPr>
              <a:pPr defTabSz="965200"/>
              <a:t>31</a:t>
            </a:fld>
            <a:endParaRPr lang="en-US"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560888"/>
            <a:ext cx="5038725" cy="431958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3279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6BADBF4-DE11-4F9D-9C3C-62CE1331ADFD}" type="slidenum">
              <a:rPr lang="en-US" smtClean="0">
                <a:latin typeface="Arial" charset="0"/>
              </a:rPr>
              <a:pPr defTabSz="965200"/>
              <a:t>32</a:t>
            </a:fld>
            <a:endParaRPr lang="en-US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560888"/>
            <a:ext cx="5038725" cy="431958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63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F224CD6D-FABE-4610-8931-2DA760C8B499}" type="slidenum">
              <a:rPr lang="en-US" smtClean="0">
                <a:latin typeface="Arial" charset="0"/>
              </a:rPr>
              <a:pPr defTabSz="965200"/>
              <a:t>33</a:t>
            </a:fld>
            <a:endParaRPr lang="en-US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560888"/>
            <a:ext cx="5038725" cy="431958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398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9CEB4A8-9877-4D45-B28D-B0BCF48A0761}" type="slidenum">
              <a:rPr lang="en-US" smtClean="0">
                <a:latin typeface="Arial" charset="0"/>
              </a:rPr>
              <a:pPr defTabSz="965200"/>
              <a:t>34</a:t>
            </a:fld>
            <a:endParaRPr lang="en-US">
              <a:latin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560888"/>
            <a:ext cx="5038725" cy="431958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8113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B876C988-E5DA-40CA-8A39-D9D7929A8728}" type="slidenum">
              <a:rPr lang="en-US" smtClean="0">
                <a:latin typeface="Arial" charset="0"/>
              </a:rPr>
              <a:pPr defTabSz="965200"/>
              <a:t>35</a:t>
            </a:fld>
            <a:endParaRPr lang="en-US"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560888"/>
            <a:ext cx="5038725" cy="431958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4857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07C19597-25A8-4F6B-878A-A470CC1E59B6}" type="slidenum">
              <a:rPr lang="en-US" smtClean="0">
                <a:latin typeface="Arial" charset="0"/>
              </a:rPr>
              <a:pPr defTabSz="965200"/>
              <a:t>36</a:t>
            </a:fld>
            <a:endParaRPr lang="en-US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560888"/>
            <a:ext cx="5038725" cy="431958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0289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2B2607A-60FC-4FF2-A742-4DD3D0F330BA}" type="slidenum">
              <a:rPr lang="en-US" smtClean="0">
                <a:latin typeface="Arial" charset="0"/>
              </a:rPr>
              <a:pPr defTabSz="965200"/>
              <a:t>37</a:t>
            </a:fld>
            <a:endParaRPr lang="en-US">
              <a:latin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560888"/>
            <a:ext cx="5038725" cy="431958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154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2C00845-74AC-4FDA-B391-6C05F454363A}" type="slidenum">
              <a:rPr lang="en-US" smtClean="0">
                <a:latin typeface="Arial" charset="0"/>
              </a:rPr>
              <a:pPr defTabSz="965200"/>
              <a:t>38</a:t>
            </a:fld>
            <a:endParaRPr lang="en-US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560888"/>
            <a:ext cx="5038725" cy="431958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076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2E4FC7D-8532-4CB5-86BF-67B636A03262}" type="slidenum">
              <a:rPr lang="en-US" smtClean="0">
                <a:latin typeface="Arial" charset="0"/>
              </a:rPr>
              <a:pPr defTabSz="965200"/>
              <a:t>39</a:t>
            </a:fld>
            <a:endParaRPr lang="en-US">
              <a:latin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560888"/>
            <a:ext cx="5038725" cy="431958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947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54D60FE5-FDCF-488D-9EBA-3B618CC98E1F}" type="slidenum">
              <a:rPr lang="en-US" smtClean="0">
                <a:latin typeface="Arial" charset="0"/>
              </a:rPr>
              <a:pPr defTabSz="965200"/>
              <a:t>4</a:t>
            </a:fld>
            <a:endParaRPr lang="en-US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5870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F94DAF9E-23DB-4020-A9CA-88DF5E551B7A}" type="slidenum">
              <a:rPr lang="en-US" smtClean="0">
                <a:latin typeface="Arial" charset="0"/>
              </a:rPr>
              <a:pPr defTabSz="965200"/>
              <a:t>40</a:t>
            </a:fld>
            <a:endParaRPr lang="en-US">
              <a:latin typeface="Arial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560888"/>
            <a:ext cx="5038725" cy="431958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550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6C3D930-305E-4363-8DC8-09E9134F42CE}" type="slidenum">
              <a:rPr lang="en-US" smtClean="0">
                <a:latin typeface="Arial" charset="0"/>
              </a:rPr>
              <a:pPr defTabSz="965200"/>
              <a:t>41</a:t>
            </a:fld>
            <a:endParaRPr lang="en-US">
              <a:latin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560888"/>
            <a:ext cx="5038725" cy="431958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723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2CA6FCC5-1F60-45B2-B2CE-954B3C878BEA}" type="slidenum">
              <a:rPr lang="en-US" smtClean="0">
                <a:latin typeface="Arial" charset="0"/>
              </a:rPr>
              <a:pPr defTabSz="965200"/>
              <a:t>42</a:t>
            </a:fld>
            <a:endParaRPr lang="en-US">
              <a:latin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2037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secondary risk is that consumers who suffer losses as a result of these attacks will accuse companies of not doing enough to prevent them. The costs here include litigation and unwanted attention from regulators (note that the Federal Trade Commission </a:t>
            </a:r>
          </a:p>
        </p:txBody>
      </p:sp>
    </p:spTree>
    <p:extLst>
      <p:ext uri="{BB962C8B-B14F-4D97-AF65-F5344CB8AC3E}">
        <p14:creationId xmlns:p14="http://schemas.microsoft.com/office/powerpoint/2010/main" val="22677870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78027FF0-321C-4968-8785-12676BC19FEE}" type="slidenum">
              <a:rPr lang="en-US" smtClean="0">
                <a:latin typeface="Arial" charset="0"/>
              </a:rPr>
              <a:pPr defTabSz="965200"/>
              <a:t>43</a:t>
            </a:fld>
            <a:endParaRPr lang="en-US">
              <a:latin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2037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MasterCard using NameProtect to get immediate intelligence reports when new phishing sites or scams are launched.   </a:t>
            </a:r>
          </a:p>
          <a:p>
            <a:pPr eaLnBrk="1" hangingPunct="1"/>
            <a:r>
              <a:rPr lang="en-US">
                <a:latin typeface="Arial" charset="0"/>
              </a:rPr>
              <a:t>Brightmail also offers a service to notify companies when one of its millions of decoy email accounts or customers receives fraudulent email.</a:t>
            </a:r>
          </a:p>
        </p:txBody>
      </p:sp>
    </p:spTree>
    <p:extLst>
      <p:ext uri="{BB962C8B-B14F-4D97-AF65-F5344CB8AC3E}">
        <p14:creationId xmlns:p14="http://schemas.microsoft.com/office/powerpoint/2010/main" val="33801177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31CD3155-1373-4D3D-B43A-3E1BB1BC058B}" type="slidenum">
              <a:rPr lang="en-US" smtClean="0">
                <a:latin typeface="Arial" charset="0"/>
              </a:rPr>
              <a:pPr defTabSz="965200"/>
              <a:t>44</a:t>
            </a:fld>
            <a:endParaRPr lang="en-US">
              <a:latin typeface="Arial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560888"/>
            <a:ext cx="5038725" cy="431958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995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B6DD30E2-2A6A-4DCC-A43C-9F275231000B}" type="slidenum">
              <a:rPr lang="en-US" smtClean="0">
                <a:latin typeface="Arial" charset="0"/>
              </a:rPr>
              <a:pPr defTabSz="965200"/>
              <a:t>45</a:t>
            </a:fld>
            <a:endParaRPr lang="en-US">
              <a:latin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560888"/>
            <a:ext cx="5038725" cy="431958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332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63467C7-2CD1-46DA-8491-0FF9C054CC86}" type="slidenum">
              <a:rPr lang="en-US" smtClean="0">
                <a:latin typeface="Arial" charset="0"/>
              </a:rPr>
              <a:pPr defTabSz="965200"/>
              <a:t>46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58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A790CD60-DA53-4275-B347-13ED96DD2425}" type="slidenum">
              <a:rPr lang="en-US" smtClean="0">
                <a:latin typeface="Arial" charset="0"/>
              </a:rPr>
              <a:pPr defTabSz="965200"/>
              <a:t>47</a:t>
            </a:fld>
            <a:endParaRPr lang="en-US">
              <a:latin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560888"/>
            <a:ext cx="5038725" cy="431958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172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5EA65857-7A78-498A-AEF5-ACEC954C2AEA}" type="slidenum">
              <a:rPr lang="en-US" smtClean="0">
                <a:latin typeface="Arial" charset="0"/>
              </a:rPr>
              <a:pPr defTabSz="965200"/>
              <a:t>48</a:t>
            </a:fld>
            <a:endParaRPr lang="en-US">
              <a:latin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953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B563C5D-86B0-4CFE-A2F4-1F29BCC80C53}" type="slidenum">
              <a:rPr lang="en-US" smtClean="0">
                <a:latin typeface="Arial" charset="0"/>
              </a:rPr>
              <a:pPr defTabSz="965200"/>
              <a:t>49</a:t>
            </a:fld>
            <a:endParaRPr lang="en-US">
              <a:latin typeface="Arial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763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3F1465F5-6AB5-49B8-8B49-1A1663F7A9C3}" type="slidenum">
              <a:rPr lang="en-US" smtClean="0">
                <a:latin typeface="Arial" charset="0"/>
              </a:rPr>
              <a:pPr defTabSz="965200"/>
              <a:t>5</a:t>
            </a:fld>
            <a:endParaRPr lang="en-US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4145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91AB359-BFE2-4B3F-9B43-FEDDF80DAE7E}" type="slidenum">
              <a:rPr lang="en-US" smtClean="0">
                <a:latin typeface="Arial" charset="0"/>
              </a:rPr>
              <a:pPr defTabSz="965200"/>
              <a:t>50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925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FDFF03D8-5E92-4AD1-9F17-943DA6F012F1}" type="slidenum">
              <a:rPr lang="en-US" smtClean="0">
                <a:latin typeface="Arial" charset="0"/>
              </a:rPr>
              <a:pPr defTabSz="965200"/>
              <a:t>51</a:t>
            </a:fld>
            <a:endParaRPr lang="en-US">
              <a:latin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26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DCEC7042-9C83-4430-8356-6200C1759B1E}" type="slidenum">
              <a:rPr lang="en-US" smtClean="0">
                <a:latin typeface="Arial" charset="0"/>
              </a:rPr>
              <a:pPr defTabSz="965200"/>
              <a:t>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818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29DE187-5F6B-4C11-8D74-3465A409D762}" type="slidenum">
              <a:rPr lang="en-US" smtClean="0">
                <a:latin typeface="Arial" charset="0"/>
              </a:rPr>
              <a:pPr defTabSz="965200"/>
              <a:t>7</a:t>
            </a:fld>
            <a:endParaRPr lang="en-US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560888"/>
            <a:ext cx="5038725" cy="431958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1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0ADA0B0F-C13A-4175-A927-9F38F765906A}" type="slidenum">
              <a:rPr lang="en-US" smtClean="0">
                <a:latin typeface="Arial" charset="0"/>
              </a:rPr>
              <a:pPr defTabSz="965200"/>
              <a:t>8</a:t>
            </a:fld>
            <a:endParaRPr lang="en-US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See also</a:t>
            </a:r>
          </a:p>
          <a:p>
            <a:pPr eaLnBrk="1" hangingPunct="1"/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National Crime Victimization Survey (NCVS) </a:t>
            </a:r>
            <a:r>
              <a:rPr lang="en-US">
                <a:latin typeface="Arial Narrow" pitchFamily="34" charset="0"/>
              </a:rPr>
              <a:t> </a:t>
            </a:r>
            <a:r>
              <a:rPr lang="en-US">
                <a:latin typeface="Arial Narrow" pitchFamily="34" charset="0"/>
                <a:hlinkClick r:id="rId3"/>
              </a:rPr>
              <a:t>http://www.ojp.usdoj.gov/bjs/cvict.htm</a:t>
            </a:r>
            <a:r>
              <a:rPr lang="en-US">
                <a:latin typeface="Arial Narrow" pitchFamily="34" charset="0"/>
              </a:rPr>
              <a:t> </a:t>
            </a:r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pPr lvl="1"/>
            <a:r>
              <a:rPr lang="en-US">
                <a:latin typeface="Arial" charset="0"/>
              </a:rPr>
              <a:t>U.S. Department of Justice</a:t>
            </a:r>
          </a:p>
          <a:p>
            <a:pPr lvl="1"/>
            <a:r>
              <a:rPr lang="en-US">
                <a:latin typeface="Arial" charset="0"/>
              </a:rPr>
              <a:t>Yearly data collections from 1973 onward; revised 1992; reports for 1973-2005 online</a:t>
            </a:r>
          </a:p>
          <a:p>
            <a:pPr lvl="1"/>
            <a:r>
              <a:rPr lang="en-US">
                <a:latin typeface="Arial" charset="0"/>
              </a:rPr>
              <a:t>Random sample of 77,200 households </a:t>
            </a:r>
          </a:p>
          <a:p>
            <a:pPr lvl="1"/>
            <a:r>
              <a:rPr lang="en-US">
                <a:latin typeface="Arial" charset="0"/>
              </a:rPr>
              <a:t>134,000 individuals</a:t>
            </a:r>
          </a:p>
          <a:p>
            <a:pPr lvl="1"/>
            <a:r>
              <a:rPr lang="en-US">
                <a:latin typeface="Arial" charset="0"/>
              </a:rPr>
              <a:t>Contacted every 6 months</a:t>
            </a:r>
          </a:p>
          <a:p>
            <a:pPr lvl="1"/>
            <a:r>
              <a:rPr lang="en-US">
                <a:latin typeface="Arial" charset="0"/>
              </a:rPr>
              <a:t>Follows them for 3 years</a:t>
            </a:r>
          </a:p>
          <a:p>
            <a:r>
              <a:rPr lang="en-US">
                <a:latin typeface="Arial" charset="0"/>
              </a:rPr>
              <a:t>Results available as PDF reports and XLS data sets from BJS Web page</a:t>
            </a:r>
          </a:p>
          <a:p>
            <a:pPr lvl="1"/>
            <a:r>
              <a:rPr lang="en-US">
                <a:latin typeface="Arial" charset="0"/>
                <a:hlinkClick r:id="rId4"/>
              </a:rPr>
              <a:t>http://www.ojp.usdoj.gov/bjs/abstract/it05.htm</a:t>
            </a:r>
            <a:r>
              <a:rPr lang="en-US">
                <a:latin typeface="Arial" charset="0"/>
              </a:rPr>
              <a:t> </a:t>
            </a:r>
          </a:p>
          <a:p>
            <a:pPr eaLnBrk="1" hangingPunct="1"/>
            <a:endParaRPr lang="en-US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69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ED59155-CF1B-4AF4-B910-EAE3E9B125F4}" type="slidenum">
              <a:rPr lang="en-US" smtClean="0">
                <a:latin typeface="Arial" charset="0"/>
              </a:rPr>
              <a:pPr defTabSz="965200"/>
              <a:t>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8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90600" y="1676400"/>
            <a:ext cx="7162800" cy="46482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6494463"/>
            <a:ext cx="46513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16E3605C-17F3-45A1-A568-3144EF3BBCA5}" type="slidenum">
              <a:rPr lang="en-US" sz="1800">
                <a:latin typeface="Arial" pitchFamily="34" charset="0"/>
              </a:rPr>
              <a:pPr eaLnBrk="0" hangingPunct="0">
                <a:defRPr/>
              </a:pPr>
              <a:t>‹#›</a:t>
            </a:fld>
            <a:endParaRPr lang="en-US" sz="1800" dirty="0">
              <a:latin typeface="Arial" pitchFamily="34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>
              <a:latin typeface="Times New Roman" pitchFamily="18" charset="0"/>
            </a:endParaRPr>
          </a:p>
        </p:txBody>
      </p:sp>
      <p:pic>
        <p:nvPicPr>
          <p:cNvPr id="1030" name="Picture 8" descr="NWU_2c_stacked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0"/>
            <a:ext cx="990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6"/>
          <p:cNvSpPr txBox="1">
            <a:spLocks noChangeArrowheads="1"/>
          </p:cNvSpPr>
          <p:nvPr userDrawn="1"/>
        </p:nvSpPr>
        <p:spPr bwMode="auto">
          <a:xfrm>
            <a:off x="2689225" y="6642100"/>
            <a:ext cx="2520242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b="0" i="1" dirty="0"/>
              <a:t>Copyright </a:t>
            </a:r>
            <a:r>
              <a:rPr lang="en-US" sz="800" b="0" i="1"/>
              <a:t>© 2019 M. E. Kabay.  </a:t>
            </a:r>
            <a:r>
              <a:rPr lang="en-US" sz="800" b="0" i="1" dirty="0"/>
              <a:t>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entitytheftassistance.org/pageview.php?cateid=4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ftc.gov/sentinel/reports/sentinel-annual-reports/sentinel-cy2012.pdf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doj.gov/criminal/cybercrim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usdoj.gov/criminal/cybercrime/mantovaniPlea.htm" TargetMode="External"/><Relationship Id="rId4" Type="http://schemas.openxmlformats.org/officeDocument/2006/relationships/hyperlink" Target="http://www.usdoj.gov/criminal/cybercrime/mantovaniIndict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doj.gov/criminal/cybercrime/flurySent.ht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www.usdoj.gov/usao/nj/press/files/mant0629_r.htm" TargetMode="External"/><Relationship Id="rId4" Type="http://schemas.openxmlformats.org/officeDocument/2006/relationships/hyperlink" Target="http://www.usdoj.gov/criminal/cybercrime/mantovaniPlea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puter.howstuffworks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oswojtfbv@confidence.com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language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kabay.com/cyberwatch/uspis_ic.zi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register.com/2004/11/02/training_spam_scam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5bo55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3mepsz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theftcenter.org/artman2/publish/m_facts/Facts_and_Statistics.s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2819400"/>
          </a:xfrm>
        </p:spPr>
        <p:txBody>
          <a:bodyPr/>
          <a:lstStyle/>
          <a:p>
            <a:pPr algn="ctr"/>
            <a:r>
              <a:rPr lang="en-US" sz="8000" dirty="0"/>
              <a:t>Identity Theft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" y="3276600"/>
            <a:ext cx="8763000" cy="3352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>
                <a:latin typeface="+mn-lt"/>
              </a:rPr>
              <a:t>CJ341/IA241 </a:t>
            </a:r>
            <a:r>
              <a:rPr lang="en-US" sz="3600" dirty="0">
                <a:latin typeface="+mn-lt"/>
              </a:rPr>
              <a:t>– Cyberlaw &amp; Cybercrime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>
                <a:latin typeface="+mn-lt"/>
              </a:rPr>
              <a:t>Lecture #4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M. E. Kabay, PhD, CISSP-ISSMP</a:t>
            </a:r>
          </a:p>
          <a:p>
            <a:pPr algn="ctr" eaLnBrk="0" hangingPunct="0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en-US" sz="2400">
                <a:latin typeface="Arial" pitchFamily="34" charset="0"/>
                <a:cs typeface="Arial" pitchFamily="34" charset="0"/>
              </a:rPr>
              <a:t>School of Cybersecurity, Data Science &amp; Computing</a:t>
            </a:r>
          </a:p>
          <a:p>
            <a:pPr algn="ctr" eaLnBrk="0" hangingPunct="0"/>
            <a:r>
              <a:rPr lang="en-US" sz="2400">
                <a:latin typeface="Arial" pitchFamily="34" charset="0"/>
                <a:cs typeface="Arial" pitchFamily="34" charset="0"/>
              </a:rPr>
              <a:t>Norwich University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Law Enforcement Perspectives</a:t>
            </a:r>
            <a:endParaRPr lang="en-US" sz="540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2007 ID Analytics study</a:t>
            </a:r>
          </a:p>
          <a:p>
            <a:pPr lvl="1"/>
            <a:r>
              <a:rPr lang="en-US" sz="2000"/>
              <a:t>Real-people identify theft = 10-15% of all cases</a:t>
            </a:r>
          </a:p>
          <a:p>
            <a:pPr lvl="1"/>
            <a:r>
              <a:rPr lang="en-US" sz="2000"/>
              <a:t>Made-up identities fabricated with stolen data + false data = 85-90% of cases</a:t>
            </a:r>
          </a:p>
          <a:p>
            <a:r>
              <a:rPr lang="en-US" sz="2000"/>
              <a:t>Identity Theft becoming #1 crime in USA</a:t>
            </a:r>
          </a:p>
          <a:p>
            <a:pPr lvl="1"/>
            <a:r>
              <a:rPr lang="en-US" sz="2000"/>
              <a:t>Majority of convictions are of repeat offenders</a:t>
            </a:r>
          </a:p>
          <a:p>
            <a:pPr lvl="1"/>
            <a:r>
              <a:rPr lang="en-US" sz="2000"/>
              <a:t>Criminals also involved in substance abuse, narcotics trafficking, violent crime &amp; robbery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Trade Commission 2012 Report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399" y="1676400"/>
            <a:ext cx="8810625" cy="4648200"/>
          </a:xfrm>
        </p:spPr>
        <p:txBody>
          <a:bodyPr/>
          <a:lstStyle/>
          <a:p>
            <a:r>
              <a:rPr lang="en-US" dirty="0"/>
              <a:t>Consumer Sentinel </a:t>
            </a:r>
            <a:br>
              <a:rPr lang="en-US" dirty="0"/>
            </a:br>
            <a:r>
              <a:rPr lang="en-US" dirty="0"/>
              <a:t>Network Complaint </a:t>
            </a:r>
            <a:br>
              <a:rPr lang="en-US" dirty="0"/>
            </a:br>
            <a:r>
              <a:rPr lang="en-US" dirty="0"/>
              <a:t>Type % 2010-2012</a:t>
            </a:r>
          </a:p>
          <a:p>
            <a:r>
              <a:rPr lang="en-US" dirty="0"/>
              <a:t>ID theft #1 economic </a:t>
            </a:r>
            <a:br>
              <a:rPr lang="en-US" dirty="0"/>
            </a:br>
            <a:r>
              <a:rPr lang="en-US" dirty="0"/>
              <a:t>crime in USA</a:t>
            </a:r>
          </a:p>
          <a:p>
            <a:pPr lvl="1"/>
            <a:r>
              <a:rPr lang="en-US" dirty="0"/>
              <a:t>$21B stolen</a:t>
            </a:r>
          </a:p>
          <a:p>
            <a:pPr lvl="1"/>
            <a:r>
              <a:rPr lang="en-US" dirty="0"/>
              <a:t>12.6M victims</a:t>
            </a:r>
          </a:p>
          <a:p>
            <a:r>
              <a:rPr lang="en-US" dirty="0"/>
              <a:t>Visit ITAC (Identity </a:t>
            </a:r>
            <a:br>
              <a:rPr lang="en-US" dirty="0"/>
            </a:br>
            <a:r>
              <a:rPr lang="en-US" dirty="0"/>
              <a:t>Theft Assistance </a:t>
            </a:r>
            <a:br>
              <a:rPr lang="en-US" dirty="0"/>
            </a:br>
            <a:r>
              <a:rPr lang="en-US" dirty="0"/>
              <a:t>Center) at</a:t>
            </a:r>
          </a:p>
          <a:p>
            <a:pPr marL="0" indent="0">
              <a:buNone/>
            </a:pPr>
            <a:r>
              <a:rPr lang="en-US" sz="2000" dirty="0">
                <a:latin typeface="Arial Narrow" pitchFamily="34" charset="0"/>
              </a:rPr>
              <a:t>	</a:t>
            </a:r>
            <a:r>
              <a:rPr lang="en-US" sz="2000" dirty="0">
                <a:latin typeface="Arial Narrow" pitchFamily="34" charset="0"/>
                <a:hlinkClick r:id="rId3"/>
              </a:rPr>
              <a:t>http://www.identitytheftassistance.org/pageview.php?cateid=47</a:t>
            </a:r>
            <a:r>
              <a:rPr lang="en-US" sz="2000" dirty="0">
                <a:latin typeface="Arial Narrow" pitchFamily="34" charset="0"/>
              </a:rPr>
              <a:t>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47800"/>
            <a:ext cx="5305425" cy="382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6210300"/>
            <a:ext cx="7550465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itchFamily="34" charset="0"/>
                <a:hlinkClick r:id="rId5"/>
              </a:rPr>
              <a:t>http://ftc.gov/sentinel/reports/sentinel-annual-reports/sentinel-cy2012.pdf</a:t>
            </a:r>
            <a:r>
              <a:rPr lang="en-US" dirty="0">
                <a:latin typeface="Arial Narrow" pitchFamily="34" charset="0"/>
              </a:rPr>
              <a:t>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2000"/>
            <a:ext cx="298704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Techniques used by Identity Thieves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Carding</a:t>
            </a:r>
          </a:p>
          <a:p>
            <a:r>
              <a:rPr lang="en-US"/>
              <a:t>Dumpster® Diving</a:t>
            </a:r>
          </a:p>
          <a:p>
            <a:r>
              <a:rPr lang="en-US"/>
              <a:t>Skimming</a:t>
            </a:r>
          </a:p>
          <a:p>
            <a:r>
              <a:rPr lang="en-US"/>
              <a:t>Shoulder Surfing</a:t>
            </a:r>
          </a:p>
          <a:p>
            <a:r>
              <a:rPr lang="en-US"/>
              <a:t>Retail Scams</a:t>
            </a:r>
          </a:p>
          <a:p>
            <a:r>
              <a:rPr lang="en-US"/>
              <a:t>Internet Scams</a:t>
            </a:r>
          </a:p>
          <a:p>
            <a:pPr lvl="1"/>
            <a:r>
              <a:rPr lang="en-US"/>
              <a:t>Phishing</a:t>
            </a:r>
          </a:p>
          <a:p>
            <a:pPr lvl="1"/>
            <a:r>
              <a:rPr lang="en-US"/>
              <a:t>Pharming</a:t>
            </a:r>
          </a:p>
        </p:txBody>
      </p:sp>
      <p:pic>
        <p:nvPicPr>
          <p:cNvPr id="13316" name="Picture 4" descr="C:\Program Files\Microsoft Office\Media\CntCD1\ClipArt5\j028743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33500"/>
            <a:ext cx="42687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162800" cy="5257800"/>
          </a:xfrm>
        </p:spPr>
        <p:txBody>
          <a:bodyPr/>
          <a:lstStyle/>
          <a:p>
            <a:r>
              <a:rPr lang="en-US"/>
              <a:t>Stealing victim's credit card info</a:t>
            </a:r>
          </a:p>
          <a:p>
            <a:pPr lvl="1"/>
            <a:r>
              <a:rPr lang="en-US"/>
              <a:t>Often from unencrypted data on networks, laptop computers &amp; stolen backup media</a:t>
            </a:r>
          </a:p>
          <a:p>
            <a:pPr lvl="1"/>
            <a:r>
              <a:rPr lang="en-US"/>
              <a:t>Using for theft</a:t>
            </a:r>
          </a:p>
          <a:p>
            <a:r>
              <a:rPr lang="en-US"/>
              <a:t>Create fake credit cards</a:t>
            </a:r>
          </a:p>
          <a:p>
            <a:pPr lvl="1"/>
            <a:r>
              <a:rPr lang="en-US"/>
              <a:t>Numbers on cards include </a:t>
            </a:r>
            <a:r>
              <a:rPr lang="en-US" i="1"/>
              <a:t>check digits</a:t>
            </a:r>
          </a:p>
          <a:p>
            <a:pPr lvl="1"/>
            <a:r>
              <a:rPr lang="en-US"/>
              <a:t>Programs on 'Net generate fake card numbers with valid check digits</a:t>
            </a:r>
          </a:p>
          <a:p>
            <a:r>
              <a:rPr lang="en-US"/>
              <a:t>Deliver goods to real owner's address</a:t>
            </a:r>
          </a:p>
          <a:p>
            <a:pPr lvl="1"/>
            <a:r>
              <a:rPr lang="en-US"/>
              <a:t>Or later, to drop-point</a:t>
            </a:r>
          </a:p>
          <a:p>
            <a:r>
              <a:rPr lang="en-US" i="1"/>
              <a:t>QUESTION:  why don't banks and other credit-card issues take better measures to prevent carding?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Shadowcrew Case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r>
              <a:rPr lang="en-US"/>
              <a:t>Operation Firewall</a:t>
            </a:r>
          </a:p>
          <a:p>
            <a:pPr lvl="1"/>
            <a:r>
              <a:rPr lang="en-US"/>
              <a:t>US Secret Service</a:t>
            </a:r>
          </a:p>
          <a:p>
            <a:pPr lvl="1"/>
            <a:r>
              <a:rPr lang="en-US"/>
              <a:t>Investigated </a:t>
            </a:r>
            <a:r>
              <a:rPr lang="en-US" i="1"/>
              <a:t>Shadowcrew </a:t>
            </a:r>
          </a:p>
          <a:p>
            <a:r>
              <a:rPr lang="en-US"/>
              <a:t>Discovered international gang </a:t>
            </a:r>
            <a:br>
              <a:rPr lang="en-US"/>
            </a:br>
            <a:r>
              <a:rPr lang="en-US"/>
              <a:t>w/ 4000 members</a:t>
            </a:r>
          </a:p>
          <a:p>
            <a:pPr lvl="1"/>
            <a:r>
              <a:rPr lang="en-US"/>
              <a:t>Massive (&gt;1.5M) credit-card number theft, ID theft</a:t>
            </a:r>
          </a:p>
          <a:p>
            <a:pPr lvl="1"/>
            <a:r>
              <a:rPr lang="en-US"/>
              <a:t>Phishing, spamming, sale of stolen goods through eBay, false ID documents (e.g., drivers’ licenses) used for ID theft, creation of fake plastic credit cards, interstate wire transfers of illegal gains using e-money</a:t>
            </a:r>
          </a:p>
          <a:p>
            <a:pPr lvl="1"/>
            <a:r>
              <a:rPr lang="en-US"/>
              <a:t>Losses &gt; $4M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143000"/>
            <a:ext cx="2286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Shadowcrew Prosecutions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848600" cy="5181600"/>
          </a:xfrm>
        </p:spPr>
        <p:txBody>
          <a:bodyPr/>
          <a:lstStyle/>
          <a:p>
            <a:r>
              <a:rPr lang="en-US"/>
              <a:t>For full resources, go to</a:t>
            </a:r>
          </a:p>
          <a:p>
            <a:pPr lvl="1"/>
            <a:r>
              <a:rPr lang="en-US" sz="1800">
                <a:latin typeface="Arial Narrow" pitchFamily="34" charset="0"/>
                <a:hlinkClick r:id="rId3"/>
              </a:rPr>
              <a:t>http://www.usdoj.gov/criminal/cybercrime/</a:t>
            </a:r>
            <a:r>
              <a:rPr lang="en-US" sz="1800">
                <a:latin typeface="Arial Narrow" pitchFamily="34" charset="0"/>
              </a:rPr>
              <a:t> </a:t>
            </a:r>
          </a:p>
          <a:p>
            <a:pPr lvl="1"/>
            <a:r>
              <a:rPr lang="en-US"/>
              <a:t>Use search field with </a:t>
            </a:r>
            <a:br>
              <a:rPr lang="en-US"/>
            </a:br>
            <a:r>
              <a:rPr lang="en-US"/>
              <a:t>“Shadowcrew” as subject</a:t>
            </a:r>
          </a:p>
          <a:p>
            <a:r>
              <a:rPr lang="en-US"/>
              <a:t>Indicted 19 leaders October 2004</a:t>
            </a:r>
          </a:p>
          <a:p>
            <a:pPr lvl="1"/>
            <a:r>
              <a:rPr lang="en-US" sz="1800">
                <a:latin typeface="Arial Narrow" pitchFamily="34" charset="0"/>
                <a:hlinkClick r:id="rId4"/>
              </a:rPr>
              <a:t>http://www.usdoj.gov/criminal/cybercrime/mantovaniIndict.htm</a:t>
            </a:r>
            <a:r>
              <a:rPr lang="en-US" sz="1800">
                <a:latin typeface="Arial Narrow" pitchFamily="34" charset="0"/>
              </a:rPr>
              <a:t> </a:t>
            </a:r>
          </a:p>
          <a:p>
            <a:r>
              <a:rPr lang="en-US"/>
              <a:t>By November 2005 12 people had pleaded guilty to charges of conspiracy, trafficking in stolen credit card numbers, and causing more than $4M in losses</a:t>
            </a:r>
          </a:p>
          <a:p>
            <a:pPr lvl="1"/>
            <a:r>
              <a:rPr lang="en-US" sz="1800">
                <a:latin typeface="Arial Narrow" pitchFamily="34" charset="0"/>
                <a:hlinkClick r:id="rId5"/>
              </a:rPr>
              <a:t>http://www.usdoj.gov/criminal/cybercrime/mantovaniPlea.htm</a:t>
            </a:r>
            <a:r>
              <a:rPr lang="en-US" sz="1800">
                <a:latin typeface="Arial Narrow" pitchFamily="34" charset="0"/>
                <a:hlinkClick r:id="rId4"/>
              </a:rPr>
              <a:t> </a:t>
            </a:r>
            <a:endParaRPr lang="en-US" sz="1800">
              <a:latin typeface="Arial Narrow" pitchFamily="34" charset="0"/>
              <a:hlinkClick r:id="rId4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990600"/>
            <a:ext cx="19812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Shadowcrew Sentences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543800" cy="5486400"/>
          </a:xfrm>
        </p:spPr>
        <p:txBody>
          <a:bodyPr/>
          <a:lstStyle/>
          <a:p>
            <a:r>
              <a:rPr lang="en-US" sz="2200"/>
              <a:t>Member sentenced February 2006</a:t>
            </a:r>
          </a:p>
          <a:p>
            <a:pPr lvl="1"/>
            <a:r>
              <a:rPr lang="en-US" sz="2200"/>
              <a:t>Kenneth J. Flury, 41, of Cleveland, </a:t>
            </a:r>
            <a:br>
              <a:rPr lang="en-US" sz="2200"/>
            </a:br>
            <a:r>
              <a:rPr lang="en-US" sz="2200"/>
              <a:t>OH</a:t>
            </a:r>
          </a:p>
          <a:p>
            <a:pPr lvl="1"/>
            <a:r>
              <a:rPr lang="en-US" sz="2200"/>
              <a:t>32 mo in prison + 3 yrs supervised </a:t>
            </a:r>
            <a:br>
              <a:rPr lang="en-US" sz="2200"/>
            </a:br>
            <a:r>
              <a:rPr lang="en-US" sz="2200"/>
              <a:t>release</a:t>
            </a:r>
          </a:p>
          <a:p>
            <a:pPr lvl="1"/>
            <a:r>
              <a:rPr lang="en-US" sz="2200"/>
              <a:t>$300K restitution to CitiBank</a:t>
            </a:r>
          </a:p>
          <a:p>
            <a:pPr lvl="1"/>
            <a:r>
              <a:rPr lang="en-US" sz="1800">
                <a:latin typeface="Arial Narrow" pitchFamily="34" charset="0"/>
                <a:hlinkClick r:id="rId3"/>
              </a:rPr>
              <a:t>http://www.usdoj.gov/criminal/cybercrime/flurySent.htm</a:t>
            </a:r>
            <a:r>
              <a:rPr lang="en-US" sz="1800">
                <a:latin typeface="Arial Narrow" pitchFamily="34" charset="0"/>
                <a:hlinkClick r:id="rId4"/>
              </a:rPr>
              <a:t> </a:t>
            </a:r>
            <a:endParaRPr lang="en-US" sz="1800">
              <a:latin typeface="Arial Narrow" pitchFamily="34" charset="0"/>
              <a:hlinkClick r:id="rId4"/>
            </a:endParaRPr>
          </a:p>
          <a:p>
            <a:r>
              <a:rPr lang="en-US" sz="2200"/>
              <a:t>Co-founder sentenced June 2006</a:t>
            </a:r>
          </a:p>
          <a:p>
            <a:pPr lvl="1"/>
            <a:r>
              <a:rPr lang="en-US" sz="2200"/>
              <a:t>Andrew Mantovani, 24 of Scottsdale, AZ</a:t>
            </a:r>
          </a:p>
          <a:p>
            <a:pPr lvl="1"/>
            <a:r>
              <a:rPr lang="en-US" sz="2200"/>
              <a:t>Fined $5K + 32 mo prison + 3 years supervised release</a:t>
            </a:r>
          </a:p>
          <a:p>
            <a:pPr lvl="1"/>
            <a:r>
              <a:rPr lang="en-US" sz="2200"/>
              <a:t>5 others sentenced at same time</a:t>
            </a:r>
          </a:p>
          <a:p>
            <a:pPr lvl="1"/>
            <a:r>
              <a:rPr lang="en-US" sz="2200"/>
              <a:t>By June 2006, 18 of 28 suspects arrested had pleaded guilty</a:t>
            </a:r>
          </a:p>
          <a:p>
            <a:pPr lvl="1"/>
            <a:r>
              <a:rPr lang="en-US" sz="1800">
                <a:latin typeface="Arial Narrow" pitchFamily="34" charset="0"/>
                <a:hlinkClick r:id="rId5"/>
              </a:rPr>
              <a:t>http://www.usdoj.gov/usao/nj/press/files/mant0629_r.htm</a:t>
            </a:r>
            <a:r>
              <a:rPr lang="en-US" sz="1800">
                <a:latin typeface="Arial Narrow" pitchFamily="34" charset="0"/>
                <a:hlinkClick r:id="rId3"/>
              </a:rPr>
              <a:t>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1066800"/>
            <a:ext cx="2200275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Dumpster® Diving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04900"/>
            <a:ext cx="7162800" cy="5372100"/>
          </a:xfrm>
        </p:spPr>
        <p:txBody>
          <a:bodyPr/>
          <a:lstStyle/>
          <a:p>
            <a:r>
              <a:rPr lang="en-US"/>
              <a:t>Get confidential information from garbage</a:t>
            </a:r>
          </a:p>
          <a:p>
            <a:pPr lvl="1"/>
            <a:r>
              <a:rPr lang="en-US"/>
              <a:t>People discard valuable data</a:t>
            </a:r>
          </a:p>
          <a:p>
            <a:pPr lvl="2"/>
            <a:r>
              <a:rPr lang="en-US"/>
              <a:t>Credit-card offers</a:t>
            </a:r>
          </a:p>
          <a:p>
            <a:pPr lvl="2"/>
            <a:r>
              <a:rPr lang="en-US"/>
              <a:t>Bank statements</a:t>
            </a:r>
          </a:p>
          <a:p>
            <a:pPr lvl="2"/>
            <a:r>
              <a:rPr lang="en-US"/>
              <a:t>Bills</a:t>
            </a:r>
          </a:p>
          <a:p>
            <a:pPr lvl="2"/>
            <a:r>
              <a:rPr lang="en-US"/>
              <a:t>Even computer disks, tapes</a:t>
            </a:r>
          </a:p>
          <a:p>
            <a:r>
              <a:rPr lang="en-US"/>
              <a:t>NOT ILLEGAL to steal garbage placed on the curb in public space</a:t>
            </a:r>
          </a:p>
          <a:p>
            <a:r>
              <a:rPr lang="en-US"/>
              <a:t>But </a:t>
            </a:r>
            <a:r>
              <a:rPr lang="en-US" i="1"/>
              <a:t>IS </a:t>
            </a:r>
            <a:r>
              <a:rPr lang="en-US"/>
              <a:t>illegal to use the information for identity theft</a:t>
            </a:r>
          </a:p>
          <a:p>
            <a:r>
              <a:rPr lang="en-US"/>
              <a:t>SHRED confidential paper before discarding</a:t>
            </a:r>
          </a:p>
          <a:p>
            <a:r>
              <a:rPr lang="en-US"/>
              <a:t>WIPE confidential data on disks or DESTROY magnetic/optical media before discarding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 l="7333" t="7333" r="8857" b="9111"/>
          <a:stretch>
            <a:fillRect/>
          </a:stretch>
        </p:blipFill>
        <p:spPr bwMode="auto">
          <a:xfrm>
            <a:off x="6477000" y="1676400"/>
            <a:ext cx="2286000" cy="1954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Industrial Espionage: </a:t>
            </a:r>
            <a:br>
              <a:rPr lang="en-US"/>
            </a:br>
            <a:r>
              <a:rPr lang="en-US"/>
              <a:t>Oracle vs Microsoft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467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Oracle Dumpster®-Dives vs MS (2000.06)</a:t>
            </a:r>
          </a:p>
          <a:p>
            <a:r>
              <a:rPr lang="en-US"/>
              <a:t>Bill Gates complained about Dumpster® </a:t>
            </a:r>
            <a:br>
              <a:rPr lang="en-US"/>
            </a:br>
            <a:r>
              <a:rPr lang="en-US"/>
              <a:t>Diving of trash of organizations supporting MS in antitrust case</a:t>
            </a:r>
          </a:p>
          <a:p>
            <a:r>
              <a:rPr lang="en-US"/>
              <a:t>CEO Larry Ellison of Oracle admitted using private detectives to go through trash of</a:t>
            </a:r>
          </a:p>
          <a:p>
            <a:pPr lvl="1"/>
            <a:r>
              <a:rPr lang="en-US"/>
              <a:t>Association for Competitive Technology</a:t>
            </a:r>
          </a:p>
          <a:p>
            <a:pPr lvl="1"/>
            <a:r>
              <a:rPr lang="en-US"/>
              <a:t>Independent Institute</a:t>
            </a:r>
          </a:p>
          <a:p>
            <a:pPr lvl="1"/>
            <a:r>
              <a:rPr lang="en-US"/>
              <a:t>Citizens for a Sound Economy</a:t>
            </a:r>
          </a:p>
          <a:p>
            <a:r>
              <a:rPr lang="en-US"/>
              <a:t>Suggested he would happily ship Oracle trash to MS in spirit of full disclosure.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9906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Credit-Card Skimming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Criminal employees used to steal carbon papers from credit-card bills</a:t>
            </a:r>
          </a:p>
          <a:p>
            <a:pPr lvl="1"/>
            <a:r>
              <a:rPr lang="en-US"/>
              <a:t>Electronic devices don't have carbon papers</a:t>
            </a:r>
          </a:p>
          <a:p>
            <a:r>
              <a:rPr lang="en-US"/>
              <a:t>Can dump data from electronic card readers</a:t>
            </a:r>
          </a:p>
          <a:p>
            <a:r>
              <a:rPr lang="en-US"/>
              <a:t>New portable devices allow cards to be scanned for future theft</a:t>
            </a:r>
          </a:p>
          <a:p>
            <a:r>
              <a:rPr lang="en-US"/>
              <a:t>Some ATMs equipped with fake readers on top of real card slot – record card data for later use or broadcast using wireless link</a:t>
            </a:r>
          </a:p>
          <a:p>
            <a:r>
              <a:rPr lang="en-US"/>
              <a:t>CHECK YOUR MONTHLY CREDIT-CARD STATEMENTS RIGHT AWAY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DON’T PANIC*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620000" cy="5257800"/>
          </a:xfrm>
        </p:spPr>
        <p:txBody>
          <a:bodyPr/>
          <a:lstStyle/>
          <a:p>
            <a:r>
              <a:rPr lang="en-US" dirty="0"/>
              <a:t>This long presentation has a great deal of useful information</a:t>
            </a:r>
          </a:p>
          <a:p>
            <a:r>
              <a:rPr lang="en-US" dirty="0"/>
              <a:t>You should pore over every detail of every slide as you </a:t>
            </a:r>
            <a:r>
              <a:rPr lang="en-US" dirty="0" err="1"/>
              <a:t>swot</a:t>
            </a:r>
            <a:r>
              <a:rPr lang="en-US" dirty="0"/>
              <a:t> for quizzes and exams.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___________________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* </a:t>
            </a:r>
            <a:r>
              <a:rPr lang="en-US" sz="1600" dirty="0"/>
              <a:t>See http://video.movies.go.com/hitchhikersguide/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Shoulder Surfing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Observe key-entry on ATMs or phones from right behind user or even at a distance</a:t>
            </a:r>
          </a:p>
          <a:p>
            <a:r>
              <a:rPr lang="en-US"/>
              <a:t>Some gangs caught using telephoto lenses on movie cameras</a:t>
            </a:r>
          </a:p>
          <a:p>
            <a:r>
              <a:rPr lang="en-US"/>
              <a:t>Particularly common at crowded areas such as airports and bus terminals</a:t>
            </a:r>
          </a:p>
          <a:p>
            <a:r>
              <a:rPr lang="en-US"/>
              <a:t>STAND CLOSE TO THE KEYPAD to block visual access</a:t>
            </a:r>
          </a:p>
          <a:p>
            <a:r>
              <a:rPr lang="en-US"/>
              <a:t>WATCH OUT for people standing too close – tell them politely to back off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Retail Scams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Criminals conspire to trick clerks into quizzing customers</a:t>
            </a:r>
          </a:p>
          <a:p>
            <a:pPr lvl="1"/>
            <a:r>
              <a:rPr lang="en-US"/>
              <a:t>Creep #1 stands near checkout</a:t>
            </a:r>
          </a:p>
          <a:p>
            <a:pPr lvl="1"/>
            <a:r>
              <a:rPr lang="en-US"/>
              <a:t>Creep #2 phones clerk &amp; claims to be security officer</a:t>
            </a:r>
          </a:p>
          <a:p>
            <a:pPr lvl="2"/>
            <a:r>
              <a:rPr lang="en-US"/>
              <a:t>Tells clerk to assure customer that this is a routine security check to prevent fraud</a:t>
            </a:r>
          </a:p>
          <a:p>
            <a:pPr lvl="2"/>
            <a:r>
              <a:rPr lang="en-US"/>
              <a:t>Demands details of ID to be read over phone</a:t>
            </a:r>
          </a:p>
          <a:p>
            <a:pPr lvl="2"/>
            <a:r>
              <a:rPr lang="en-US"/>
              <a:t>Everything is then OK – but ID theft is in progress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Retail Scams (2)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Some stores offering automated access to new store credit-cards</a:t>
            </a:r>
          </a:p>
          <a:p>
            <a:pPr lvl="1"/>
            <a:r>
              <a:rPr lang="en-US"/>
              <a:t>Terminals ask for SSN as sole identifier</a:t>
            </a:r>
          </a:p>
          <a:p>
            <a:pPr lvl="1"/>
            <a:r>
              <a:rPr lang="en-US"/>
              <a:t>Criminals use someone else's SSN to set up card</a:t>
            </a:r>
          </a:p>
          <a:p>
            <a:pPr lvl="1"/>
            <a:r>
              <a:rPr lang="en-US" i="1"/>
              <a:t>Jackpot </a:t>
            </a:r>
            <a:r>
              <a:rPr lang="en-US"/>
              <a:t>the card at victim's expense</a:t>
            </a:r>
          </a:p>
          <a:p>
            <a:r>
              <a:rPr lang="en-US"/>
              <a:t>Suborning employees</a:t>
            </a:r>
          </a:p>
          <a:p>
            <a:pPr lvl="1"/>
            <a:r>
              <a:rPr lang="en-US"/>
              <a:t>Criminals bribe employees to release list of credit-card transactions</a:t>
            </a:r>
          </a:p>
          <a:p>
            <a:pPr lvl="1"/>
            <a:r>
              <a:rPr lang="en-US"/>
              <a:t>Access to dozens or hundreds of valid card #s and names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Internet Scams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Packet sniffing</a:t>
            </a:r>
          </a:p>
          <a:p>
            <a:pPr lvl="1"/>
            <a:r>
              <a:rPr lang="en-US"/>
              <a:t>Capture TCP/IP traffic with identifying data</a:t>
            </a:r>
          </a:p>
          <a:p>
            <a:pPr lvl="1"/>
            <a:r>
              <a:rPr lang="en-US"/>
              <a:t>Need access to server where data are received</a:t>
            </a:r>
          </a:p>
          <a:p>
            <a:pPr lvl="1"/>
            <a:r>
              <a:rPr lang="en-US"/>
              <a:t>Or can use keystroke logger on victim's own computer</a:t>
            </a:r>
          </a:p>
          <a:p>
            <a:r>
              <a:rPr lang="en-US"/>
              <a:t>Phishing ("subscriber account update")</a:t>
            </a:r>
          </a:p>
          <a:p>
            <a:pPr lvl="1"/>
            <a:r>
              <a:rPr lang="en-US"/>
              <a:t>See following slides taken from presentation to a meeting of NE ISSA (New England Information Systems Security Association)</a:t>
            </a:r>
          </a:p>
          <a:p>
            <a:r>
              <a:rPr lang="en-US"/>
              <a:t>Pharming: putting up fake Web sites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Phishing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4038600" cy="5257800"/>
          </a:xfrm>
        </p:spPr>
        <p:txBody>
          <a:bodyPr/>
          <a:lstStyle/>
          <a:p>
            <a:r>
              <a:rPr lang="en-US"/>
              <a:t>Come with me, little child</a:t>
            </a:r>
          </a:p>
          <a:p>
            <a:r>
              <a:rPr lang="en-US"/>
              <a:t>Phishing Basics</a:t>
            </a:r>
          </a:p>
          <a:p>
            <a:r>
              <a:rPr lang="en-US"/>
              <a:t>Examples of Attacks</a:t>
            </a:r>
          </a:p>
          <a:p>
            <a:r>
              <a:rPr lang="en-US"/>
              <a:t>Effects</a:t>
            </a:r>
          </a:p>
          <a:p>
            <a:r>
              <a:rPr lang="en-US"/>
              <a:t>Anti-Phishing Measures</a:t>
            </a:r>
          </a:p>
          <a:p>
            <a:r>
              <a:rPr lang="en-US"/>
              <a:t>Public Education</a:t>
            </a:r>
          </a:p>
          <a:p>
            <a:r>
              <a:rPr lang="en-US"/>
              <a:t>Possible Solutions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t="7529"/>
          <a:stretch>
            <a:fillRect/>
          </a:stretch>
        </p:blipFill>
        <p:spPr bwMode="auto">
          <a:xfrm>
            <a:off x="5029200" y="1600200"/>
            <a:ext cx="3810000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5514975" y="5562600"/>
            <a:ext cx="2838450" cy="6461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Image provided courtesy of</a:t>
            </a:r>
            <a:br>
              <a:rPr lang="en-US" sz="1200"/>
            </a:br>
            <a:r>
              <a:rPr lang="en-US" sz="1200" i="1"/>
              <a:t>How Stuff Works.com</a:t>
            </a:r>
          </a:p>
          <a:p>
            <a:pPr algn="ctr"/>
            <a:r>
              <a:rPr lang="en-US" sz="1200">
                <a:hlinkClick r:id="rId4"/>
              </a:rPr>
              <a:t>http://computer.howstuffworks.com</a:t>
            </a:r>
            <a:r>
              <a:rPr lang="en-US" sz="1200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US"/>
              <a:t>Come With Me, Little Child </a:t>
            </a: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111125" y="1295400"/>
            <a:ext cx="8967788" cy="4749800"/>
            <a:chOff x="96" y="752"/>
            <a:chExt cx="5649" cy="2992"/>
          </a:xfrm>
        </p:grpSpPr>
        <p:pic>
          <p:nvPicPr>
            <p:cNvPr id="266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t="6708" r="5103" b="28014"/>
            <a:stretch>
              <a:fillRect/>
            </a:stretch>
          </p:blipFill>
          <p:spPr bwMode="auto">
            <a:xfrm>
              <a:off x="96" y="758"/>
              <a:ext cx="5568" cy="298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26629" name="Text Box 5"/>
            <p:cNvSpPr txBox="1">
              <a:spLocks noChangeArrowheads="1"/>
            </p:cNvSpPr>
            <p:nvPr/>
          </p:nvSpPr>
          <p:spPr bwMode="auto">
            <a:xfrm>
              <a:off x="248" y="2519"/>
              <a:ext cx="5467" cy="113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Microsoft Customer</a:t>
              </a:r>
            </a:p>
            <a:p>
              <a:pPr eaLnBrk="0" hangingPunct="0"/>
              <a:endParaRPr lang="en-US" sz="1600"/>
            </a:p>
            <a:p>
              <a:pPr eaLnBrk="0" hangingPunct="0"/>
              <a:r>
                <a:rPr lang="en-US" sz="1600"/>
                <a:t>This is the latest version of security update, the 'September 2003, Cumulative Patch'</a:t>
              </a:r>
            </a:p>
            <a:p>
              <a:pPr eaLnBrk="0" hangingPunct="0"/>
              <a:r>
                <a:rPr lang="en-US" sz="1600"/>
                <a:t>update which resolves all known security vulnerabilities affecting MS Internet Explorer,</a:t>
              </a:r>
            </a:p>
            <a:p>
              <a:pPr eaLnBrk="0" hangingPunct="0"/>
              <a:r>
                <a:rPr lang="en-US" sz="1600"/>
                <a:t>MS Outlook and MS Outlook Express as well as three new vulnerabilities.  Install now to</a:t>
              </a:r>
            </a:p>
            <a:p>
              <a:pPr eaLnBrk="0" hangingPunct="0"/>
              <a:r>
                <a:rPr lang="en-US" sz="1600"/>
                <a:t>help maintain the security of your computer from these vulnerabilities.  This update</a:t>
              </a:r>
            </a:p>
            <a:p>
              <a:pPr eaLnBrk="0" hangingPunct="0"/>
              <a:r>
                <a:rPr lang="en-US" sz="1600"/>
                <a:t>includes the functionality of all previously released patches.</a:t>
              </a:r>
            </a:p>
          </p:txBody>
        </p:sp>
        <p:sp>
          <p:nvSpPr>
            <p:cNvPr id="26630" name="Text Box 6"/>
            <p:cNvSpPr txBox="1">
              <a:spLocks noChangeArrowheads="1"/>
            </p:cNvSpPr>
            <p:nvPr/>
          </p:nvSpPr>
          <p:spPr bwMode="auto">
            <a:xfrm>
              <a:off x="186" y="752"/>
              <a:ext cx="5559" cy="737"/>
            </a:xfrm>
            <a:prstGeom prst="rect">
              <a:avLst/>
            </a:prstGeom>
            <a:solidFill>
              <a:srgbClr val="FFFFCC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/>
                <a:t>From:	Microsoft Corporation Technical Bulletin [ljseedwnge-               Sent: Thu 9/18/2003 3:32 PM</a:t>
              </a:r>
            </a:p>
            <a:p>
              <a:pPr eaLnBrk="0" hangingPunct="0"/>
              <a:r>
                <a:rPr lang="en-US" sz="1400"/>
                <a:t>	</a:t>
              </a:r>
              <a:r>
                <a:rPr lang="en-US" sz="1400">
                  <a:hlinkClick r:id="rId4"/>
                </a:rPr>
                <a:t>oswojtfbv@confidence.com</a:t>
              </a:r>
              <a:r>
                <a:rPr lang="en-US" sz="1400"/>
                <a:t>]</a:t>
              </a:r>
            </a:p>
            <a:p>
              <a:pPr eaLnBrk="0" hangingPunct="0"/>
              <a:r>
                <a:rPr lang="en-US" sz="1400"/>
                <a:t>To:	MS Customer</a:t>
              </a:r>
            </a:p>
            <a:p>
              <a:pPr eaLnBrk="0" hangingPunct="0"/>
              <a:r>
                <a:rPr lang="en-US" sz="1400"/>
                <a:t>Cc:	 </a:t>
              </a:r>
            </a:p>
            <a:p>
              <a:pPr eaLnBrk="0" hangingPunct="0"/>
              <a:r>
                <a:rPr lang="en-US" sz="1400"/>
                <a:t>Subject:	Network Critical Patch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Phishing Basics (1)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Pronounced "fishing" </a:t>
            </a:r>
          </a:p>
          <a:p>
            <a:r>
              <a:rPr lang="en-US"/>
              <a:t>Scam to steal valuable information such as credit cards, social security numbers, user IDs and passwords.  </a:t>
            </a:r>
          </a:p>
          <a:p>
            <a:r>
              <a:rPr lang="en-US"/>
              <a:t>Also known as "brand spoofing" </a:t>
            </a:r>
          </a:p>
          <a:p>
            <a:r>
              <a:rPr lang="en-US"/>
              <a:t>Official-looking e-mail sent to potential victims </a:t>
            </a:r>
          </a:p>
          <a:p>
            <a:pPr lvl="1"/>
            <a:r>
              <a:rPr lang="en-US"/>
              <a:t>Pretends to be from their ISP, retail store, etc., </a:t>
            </a:r>
          </a:p>
          <a:p>
            <a:pPr lvl="1"/>
            <a:r>
              <a:rPr lang="en-US"/>
              <a:t>Due to internal accounting errors or some other pretext, certain information must be updated to continue the service.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Phishing Basics (2)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848600" cy="5257800"/>
          </a:xfrm>
        </p:spPr>
        <p:txBody>
          <a:bodyPr/>
          <a:lstStyle/>
          <a:p>
            <a:r>
              <a:rPr lang="en-US" sz="2000"/>
              <a:t>Link in e-mail message directs the user to a Web page</a:t>
            </a:r>
          </a:p>
          <a:p>
            <a:pPr lvl="1"/>
            <a:r>
              <a:rPr lang="en-US" sz="2000"/>
              <a:t>Asks for financial information</a:t>
            </a:r>
          </a:p>
          <a:p>
            <a:pPr lvl="1"/>
            <a:r>
              <a:rPr lang="en-US" sz="2000"/>
              <a:t>Page looks genuine</a:t>
            </a:r>
          </a:p>
          <a:p>
            <a:pPr lvl="2"/>
            <a:r>
              <a:rPr lang="en-US" sz="2000"/>
              <a:t>Easy to fake valid Web site</a:t>
            </a:r>
          </a:p>
          <a:p>
            <a:pPr lvl="2"/>
            <a:r>
              <a:rPr lang="en-US" sz="2000"/>
              <a:t>Any HTML page on the real Web can be copied and modified </a:t>
            </a:r>
          </a:p>
          <a:p>
            <a:r>
              <a:rPr lang="en-US" sz="2000"/>
              <a:t>E-mails sent to people on selected lists or to any list</a:t>
            </a:r>
          </a:p>
          <a:p>
            <a:pPr lvl="1"/>
            <a:r>
              <a:rPr lang="en-US" sz="2000"/>
              <a:t>Some % will actually have account </a:t>
            </a:r>
          </a:p>
          <a:p>
            <a:r>
              <a:rPr lang="en-US" sz="2000"/>
              <a:t>"Phishing kit" </a:t>
            </a:r>
          </a:p>
          <a:p>
            <a:pPr lvl="1"/>
            <a:r>
              <a:rPr lang="en-US" sz="2000"/>
              <a:t>Set of software tools </a:t>
            </a:r>
          </a:p>
          <a:p>
            <a:pPr lvl="1"/>
            <a:r>
              <a:rPr lang="en-US" sz="2000"/>
              <a:t>Help novice phisher imitate target Web site </a:t>
            </a:r>
          </a:p>
          <a:p>
            <a:pPr lvl="1"/>
            <a:r>
              <a:rPr lang="en-US" sz="2000"/>
              <a:t>Make mass mailings</a:t>
            </a:r>
          </a:p>
          <a:p>
            <a:pPr lvl="1"/>
            <a:r>
              <a:rPr lang="en-US" sz="2000"/>
              <a:t>May include lists of e-mail addresses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343400" y="6172200"/>
            <a:ext cx="4657725" cy="482600"/>
          </a:xfrm>
          <a:prstGeom prst="rect">
            <a:avLst/>
          </a:prstGeom>
          <a:solidFill>
            <a:srgbClr val="FFCC00"/>
          </a:solidFill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600"/>
              <a:t>From </a:t>
            </a:r>
            <a:r>
              <a:rPr lang="en-US" sz="1600" i="1"/>
              <a:t>Computer Desktop Encyclopedia v17.4</a:t>
            </a:r>
            <a:br>
              <a:rPr lang="en-US" sz="1600" i="1"/>
            </a:br>
            <a:r>
              <a:rPr lang="en-US" sz="1600" i="1">
                <a:hlinkClick r:id="rId3"/>
              </a:rPr>
              <a:t>http://www.computerlanguage.com/</a:t>
            </a:r>
            <a:r>
              <a:rPr lang="en-US" sz="1600" i="1"/>
              <a:t> </a:t>
            </a:r>
            <a:endParaRPr lang="en-US" sz="1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US"/>
              <a:t>Serious Problem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696200" cy="5105400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en-US" sz="3200" i="1"/>
              <a:t>	</a:t>
            </a:r>
            <a:r>
              <a:rPr lang="en-US" sz="3600" i="1"/>
              <a:t>"Illegal access to checking accounts, often gained via phishing scams, has become the fastest-growing form of consumer theft in the United States, accounting for a staggering $2.4 billion in fraud in the previous 12 months."</a:t>
            </a:r>
            <a:r>
              <a:rPr lang="en-US" sz="3200" i="1"/>
              <a:t>  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endParaRPr lang="en-US" sz="3200" i="1"/>
          </a:p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en-US" sz="3200" i="1"/>
              <a:t>			-- </a:t>
            </a:r>
            <a:r>
              <a:rPr lang="en-US" sz="3200"/>
              <a:t>Gartner Group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Attacks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848600" cy="4876800"/>
          </a:xfrm>
        </p:spPr>
        <p:txBody>
          <a:bodyPr/>
          <a:lstStyle/>
          <a:p>
            <a:r>
              <a:rPr lang="en-US"/>
              <a:t>People's Bank - 'New Mail' </a:t>
            </a:r>
          </a:p>
          <a:p>
            <a:r>
              <a:rPr lang="en-US"/>
              <a:t>Citibank - 'Alert Service' </a:t>
            </a:r>
          </a:p>
          <a:p>
            <a:r>
              <a:rPr lang="en-US"/>
              <a:t>Paypal - 'Your Account Will Be Suspended' </a:t>
            </a:r>
          </a:p>
          <a:p>
            <a:r>
              <a:rPr lang="en-US"/>
              <a:t>Sovereign Bank - 'Unauthorized Account Access' </a:t>
            </a:r>
          </a:p>
          <a:p>
            <a:r>
              <a:rPr lang="en-US"/>
              <a:t>Citibank - 'Security Alert on Microsoft Internet Explorer' </a:t>
            </a:r>
          </a:p>
          <a:p>
            <a:r>
              <a:rPr lang="en-US"/>
              <a:t>eBay - 'TKO NOTICE: Verify Your Identity' </a:t>
            </a:r>
          </a:p>
          <a:p>
            <a:r>
              <a:rPr lang="en-US"/>
              <a:t>Verizon - 'Update your Verizon billing profile' </a:t>
            </a:r>
          </a:p>
          <a:p>
            <a:r>
              <a:rPr lang="en-US"/>
              <a:t>Washington Mutual Bank – 'Internet Banking Account'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7724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Video: USPIS on identity theft</a:t>
            </a:r>
          </a:p>
          <a:p>
            <a:pPr>
              <a:lnSpc>
                <a:spcPct val="80000"/>
              </a:lnSpc>
            </a:pPr>
            <a:r>
              <a:rPr lang="en-US" dirty="0"/>
              <a:t>Identity Theft and Assumption Deterrence Act (18 USC §1028)</a:t>
            </a:r>
          </a:p>
          <a:p>
            <a:pPr>
              <a:lnSpc>
                <a:spcPct val="80000"/>
              </a:lnSpc>
            </a:pPr>
            <a:r>
              <a:rPr lang="en-US" dirty="0"/>
              <a:t>Overview of Identity Theft &amp; Consequences</a:t>
            </a:r>
          </a:p>
          <a:p>
            <a:pPr>
              <a:lnSpc>
                <a:spcPct val="80000"/>
              </a:lnSpc>
            </a:pPr>
            <a:r>
              <a:rPr lang="en-US" dirty="0"/>
              <a:t>Identity Theft Statistics</a:t>
            </a:r>
          </a:p>
          <a:p>
            <a:pPr>
              <a:lnSpc>
                <a:spcPct val="80000"/>
              </a:lnSpc>
            </a:pPr>
            <a:r>
              <a:rPr lang="en-US" dirty="0"/>
              <a:t>Methods Used by ID Thieves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Carding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Dumpster® Diving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Credit-Card Skimming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Shoulder Surfing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Retail Scams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Internet Scams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Government Impersonation</a:t>
            </a:r>
          </a:p>
          <a:p>
            <a:pPr>
              <a:lnSpc>
                <a:spcPct val="80000"/>
              </a:lnSpc>
            </a:pPr>
            <a:r>
              <a:rPr lang="en-US" dirty="0"/>
              <a:t>Responding to ID Theft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People's Bank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 r="44032"/>
          <a:stretch>
            <a:fillRect/>
          </a:stretch>
        </p:blipFill>
        <p:spPr bwMode="auto">
          <a:xfrm>
            <a:off x="228600" y="1371600"/>
            <a:ext cx="8686800" cy="4360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6019800" y="3048000"/>
            <a:ext cx="2667000" cy="1600200"/>
          </a:xfrm>
          <a:prstGeom prst="cloudCallout">
            <a:avLst>
              <a:gd name="adj1" fmla="val -150356"/>
              <a:gd name="adj2" fmla="val -20435"/>
            </a:avLst>
          </a:prstGeom>
          <a:solidFill>
            <a:srgbClr val="FF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r>
              <a:rPr lang="en-US" sz="1800"/>
              <a:t>Not the proper domain for peoples.com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Citibank (Nov 10)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lum bright="-18000" contrast="-6000"/>
          </a:blip>
          <a:srcRect/>
          <a:stretch>
            <a:fillRect/>
          </a:stretch>
        </p:blipFill>
        <p:spPr bwMode="auto">
          <a:xfrm>
            <a:off x="533400" y="1143000"/>
            <a:ext cx="8077200" cy="539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4800600" y="4343400"/>
            <a:ext cx="3886200" cy="1371600"/>
          </a:xfrm>
          <a:prstGeom prst="cloudCallout">
            <a:avLst>
              <a:gd name="adj1" fmla="val -127042"/>
              <a:gd name="adj2" fmla="val -148843"/>
            </a:avLst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/>
              <a:t>Links to</a:t>
            </a:r>
          </a:p>
          <a:p>
            <a:pPr algn="ctr" eaLnBrk="0" hangingPunct="0"/>
            <a:r>
              <a:rPr lang="en-US" sz="1800"/>
              <a:t>http://82.90.165.65/citi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PayPal (1)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 b="52174"/>
          <a:stretch>
            <a:fillRect/>
          </a:stretch>
        </p:blipFill>
        <p:spPr bwMode="auto">
          <a:xfrm>
            <a:off x="288925" y="990600"/>
            <a:ext cx="8564563" cy="5867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PayPal (2)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288925" y="1143000"/>
            <a:ext cx="8564563" cy="4953000"/>
            <a:chOff x="182" y="720"/>
            <a:chExt cx="5395" cy="3120"/>
          </a:xfrm>
        </p:grpSpPr>
        <p:pic>
          <p:nvPicPr>
            <p:cNvPr id="3482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t="47826" b="11801"/>
            <a:stretch>
              <a:fillRect/>
            </a:stretch>
          </p:blipFill>
          <p:spPr bwMode="auto">
            <a:xfrm>
              <a:off x="182" y="720"/>
              <a:ext cx="5395" cy="31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3482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78481" t="88199"/>
            <a:stretch>
              <a:fillRect/>
            </a:stretch>
          </p:blipFill>
          <p:spPr bwMode="auto">
            <a:xfrm>
              <a:off x="4416" y="2832"/>
              <a:ext cx="1161" cy="9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</p:grpSp>
      <p:sp>
        <p:nvSpPr>
          <p:cNvPr id="34820" name="AutoShape 6"/>
          <p:cNvSpPr>
            <a:spLocks noChangeArrowheads="1"/>
          </p:cNvSpPr>
          <p:nvPr/>
        </p:nvSpPr>
        <p:spPr bwMode="auto">
          <a:xfrm>
            <a:off x="3505200" y="0"/>
            <a:ext cx="4572000" cy="1219200"/>
          </a:xfrm>
          <a:prstGeom prst="cloudCallout">
            <a:avLst>
              <a:gd name="adj1" fmla="val -73093"/>
              <a:gd name="adj2" fmla="val 61329"/>
            </a:avLst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/>
              <a:t>Actually links to</a:t>
            </a:r>
          </a:p>
          <a:p>
            <a:pPr algn="ctr" eaLnBrk="0" hangingPunct="0"/>
            <a:r>
              <a:rPr lang="en-US" sz="1800"/>
              <a:t>http://212.45.13.185/.paypal/index.php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Citibank (Nov 1, 2004)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 r="6897" b="54608"/>
          <a:stretch>
            <a:fillRect/>
          </a:stretch>
        </p:blipFill>
        <p:spPr bwMode="auto">
          <a:xfrm>
            <a:off x="152400" y="1219200"/>
            <a:ext cx="4419600" cy="3459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 t="45392" r="6897"/>
          <a:stretch>
            <a:fillRect/>
          </a:stretch>
        </p:blipFill>
        <p:spPr bwMode="auto">
          <a:xfrm>
            <a:off x="4724400" y="1219200"/>
            <a:ext cx="4267200" cy="4017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0" y="5257800"/>
            <a:ext cx="4343400" cy="990600"/>
          </a:xfrm>
          <a:prstGeom prst="cloudCallout">
            <a:avLst>
              <a:gd name="adj1" fmla="val 72917"/>
              <a:gd name="adj2" fmla="val -257213"/>
            </a:avLst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/>
              <a:t>Links to</a:t>
            </a:r>
          </a:p>
          <a:p>
            <a:pPr algn="ctr" eaLnBrk="0" hangingPunct="0"/>
            <a:r>
              <a:rPr lang="en-US" sz="1800"/>
              <a:t>http://200.189.70.90/citi/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eBay (1)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8763000" cy="4800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4953000" y="2895600"/>
            <a:ext cx="3962400" cy="1219200"/>
          </a:xfrm>
          <a:prstGeom prst="cloudCallout">
            <a:avLst>
              <a:gd name="adj1" fmla="val -62981"/>
              <a:gd name="adj2" fmla="val 134505"/>
            </a:avLst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/>
              <a:t>http://signin-ebay.com-cgi-bin.tk/eBaydll.php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eBay (2) – Detailed Analysis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1289050"/>
            <a:ext cx="8458200" cy="55689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6096000"/>
            <a:ext cx="1995488" cy="6159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987675" y="990600"/>
            <a:ext cx="31686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/>
              <a:t>Received by MK 2004-11-17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eBay(2) Source Code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/>
              <a:t>	&lt;p&gt;&lt;STRONG&gt;&lt;FONT face=arial&gt;We regret to inform you that your eBay account could be suspended if you don't re-update your account information. To resolve this problems please &lt;/FONT&gt;&lt;A 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	href="</a:t>
            </a:r>
            <a:r>
              <a:rPr lang="en-US" sz="2000">
                <a:solidFill>
                  <a:srgbClr val="CC0000"/>
                </a:solidFill>
              </a:rPr>
              <a:t>http://203.251.21.2/</a:t>
            </a:r>
            <a:r>
              <a:rPr lang="en-US" sz="2000"/>
              <a:t>signin.ebay.com/ws2/eBayISAPI.dll/b2baf0b6a57d39abd6c44b48d6fe3559112c21e54b7e705ecc5116b3c7c38c37949e8aa81848934faf0821be04210e8c2ded3c4159edbee3ee1439f3892a3e91/" 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	target=_blank&gt;&lt;FONT face=arial color=#0000ff&gt;click here&lt;/FONT&gt;&lt;/A&gt;&lt;/STRONG&gt;&lt;FONT face=arial&gt; and re-enter your account information. If your problems could not be resolved your account will be suspended for a period of 24 hours, after this period your account will be terminated.&lt;BR&gt;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295400" y="1219200"/>
            <a:ext cx="31178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i="1"/>
              <a:t>Extract of relevant section: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eBay (2) Reverse IP Lookup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900" y="1103313"/>
            <a:ext cx="6934200" cy="57546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39940" name="Line 4"/>
          <p:cNvSpPr>
            <a:spLocks noChangeShapeType="1"/>
          </p:cNvSpPr>
          <p:nvPr/>
        </p:nvSpPr>
        <p:spPr bwMode="auto">
          <a:xfrm flipH="1" flipV="1">
            <a:off x="3429000" y="2514600"/>
            <a:ext cx="914400" cy="5334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H="1">
            <a:off x="5029200" y="4648200"/>
            <a:ext cx="381000" cy="9144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953000" y="2513013"/>
            <a:ext cx="3994150" cy="915987"/>
          </a:xfrm>
          <a:prstGeom prst="rect">
            <a:avLst/>
          </a:prstGeom>
          <a:solidFill>
            <a:srgbClr val="FFCC00"/>
          </a:solidFill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i="1"/>
              <a:t>Using SamSpade for Windows v1.4</a:t>
            </a:r>
            <a:br>
              <a:rPr lang="en-US" sz="1800" i="1"/>
            </a:br>
            <a:r>
              <a:rPr lang="en-US" sz="1800" i="1"/>
              <a:t>Available free from</a:t>
            </a:r>
          </a:p>
          <a:p>
            <a:pPr algn="ctr" eaLnBrk="0" hangingPunct="0"/>
            <a:r>
              <a:rPr lang="en-US" sz="1800" i="1" u="sng"/>
              <a:t>http://www.samspade.org/ssw/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1000"/>
            <a:ext cx="2895600" cy="2362200"/>
          </a:xfrm>
        </p:spPr>
        <p:txBody>
          <a:bodyPr/>
          <a:lstStyle/>
          <a:p>
            <a:r>
              <a:rPr lang="en-US"/>
              <a:t>eBay (2) APNIC R-IP Lookup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 l="11943" t="21875" r="27328" b="26250"/>
          <a:stretch>
            <a:fillRect/>
          </a:stretch>
        </p:blipFill>
        <p:spPr bwMode="auto">
          <a:xfrm>
            <a:off x="2946400" y="0"/>
            <a:ext cx="619760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40964" name="Line 4"/>
          <p:cNvSpPr>
            <a:spLocks noChangeShapeType="1"/>
          </p:cNvSpPr>
          <p:nvPr/>
        </p:nvSpPr>
        <p:spPr bwMode="auto">
          <a:xfrm flipH="1">
            <a:off x="5562600" y="4495800"/>
            <a:ext cx="381000" cy="9144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28600" y="4343400"/>
            <a:ext cx="2444750" cy="9159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/>
              <a:t>Asia-Pacific Network</a:t>
            </a:r>
            <a:br>
              <a:rPr lang="en-US" sz="1800" i="1"/>
            </a:br>
            <a:r>
              <a:rPr lang="en-US" sz="1800" i="1"/>
              <a:t>Information Center</a:t>
            </a:r>
          </a:p>
          <a:p>
            <a:pPr eaLnBrk="0" hangingPunct="0"/>
            <a:r>
              <a:rPr lang="en-US" sz="1800" i="1"/>
              <a:t>Routes to KoreaNIC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Video: USPIS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686800" cy="4648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sz="6000" i="1" dirty="0"/>
          </a:p>
          <a:p>
            <a:pPr algn="ctr">
              <a:buFont typeface="Wingdings" pitchFamily="2" charset="2"/>
              <a:buNone/>
            </a:pPr>
            <a:r>
              <a:rPr lang="en-US" sz="6000" i="1" dirty="0"/>
              <a:t>Identity Crisis (12')</a:t>
            </a:r>
          </a:p>
          <a:p>
            <a:pPr algn="ctr">
              <a:buNone/>
            </a:pPr>
            <a:r>
              <a:rPr lang="en-US" sz="2800" i="1" dirty="0">
                <a:latin typeface="Arial Narrow" panose="020B0606020202030204" pitchFamily="34" charset="0"/>
                <a:hlinkClick r:id="rId3"/>
              </a:rPr>
              <a:t>http://www.mekabay.com/cyberwatch/uspis_ic.zip</a:t>
            </a:r>
            <a:r>
              <a:rPr lang="en-US" sz="2800" i="1" dirty="0"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828800" cy="2286000"/>
          </a:xfrm>
        </p:spPr>
        <p:txBody>
          <a:bodyPr/>
          <a:lstStyle/>
          <a:p>
            <a:r>
              <a:rPr lang="en-US" sz="3200"/>
              <a:t>eBay (2) KRNIC R-IP Lookup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 l="6276" t="11874" r="21660" b="36250"/>
          <a:stretch>
            <a:fillRect/>
          </a:stretch>
        </p:blipFill>
        <p:spPr bwMode="auto">
          <a:xfrm>
            <a:off x="1752600" y="0"/>
            <a:ext cx="7391400" cy="68929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41988" name="Line 4"/>
          <p:cNvSpPr>
            <a:spLocks noChangeShapeType="1"/>
          </p:cNvSpPr>
          <p:nvPr/>
        </p:nvSpPr>
        <p:spPr bwMode="auto">
          <a:xfrm flipH="1" flipV="1">
            <a:off x="5867400" y="5029200"/>
            <a:ext cx="1219200" cy="5334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858000" y="4724400"/>
            <a:ext cx="2127250" cy="641350"/>
          </a:xfrm>
          <a:prstGeom prst="rect">
            <a:avLst/>
          </a:prstGeom>
          <a:solidFill>
            <a:srgbClr val="FFCC00"/>
          </a:solidFill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/>
              <a:t>E-mail addresses </a:t>
            </a:r>
            <a:br>
              <a:rPr lang="en-US" sz="1800" i="1"/>
            </a:br>
            <a:r>
              <a:rPr lang="en-US" sz="1800" i="1"/>
              <a:t>not always valid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 a Job – and Lose Money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Free training offer is another spam scam</a:t>
            </a:r>
          </a:p>
          <a:p>
            <a:pPr lvl="1"/>
            <a:r>
              <a:rPr lang="en-US"/>
              <a:t>By John Leyden</a:t>
            </a:r>
          </a:p>
          <a:p>
            <a:pPr lvl="1"/>
            <a:r>
              <a:rPr lang="en-US"/>
              <a:t>Published Tuesday 2nd November 2004 12:35 GMT</a:t>
            </a:r>
          </a:p>
          <a:p>
            <a:pPr lvl="1"/>
            <a:r>
              <a:rPr lang="en-US">
                <a:hlinkClick r:id="rId3"/>
              </a:rPr>
              <a:t>http://www.theregister.com/2004/11/02/training_spam_scam/</a:t>
            </a:r>
            <a:r>
              <a:rPr lang="en-US"/>
              <a:t> </a:t>
            </a:r>
          </a:p>
          <a:p>
            <a:r>
              <a:rPr lang="en-US"/>
              <a:t>Apply for "training" and "job" at Credit Suisse</a:t>
            </a:r>
          </a:p>
          <a:p>
            <a:r>
              <a:rPr lang="en-US"/>
              <a:t>Fill in banking details (!)</a:t>
            </a:r>
          </a:p>
          <a:p>
            <a:r>
              <a:rPr lang="en-US"/>
              <a:t>Lose control over your financial information to criminals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US"/>
              <a:t>Phishing Harms Firms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4648200"/>
          </a:xfrm>
        </p:spPr>
        <p:txBody>
          <a:bodyPr/>
          <a:lstStyle/>
          <a:p>
            <a:pPr marL="342900" indent="-342900"/>
            <a:r>
              <a:rPr lang="en-US"/>
              <a:t>Harmful at many levels</a:t>
            </a:r>
          </a:p>
          <a:p>
            <a:pPr marL="742950" lvl="1" indent="-285750"/>
            <a:r>
              <a:rPr lang="en-US"/>
              <a:t>Threatens effective communication</a:t>
            </a:r>
          </a:p>
          <a:p>
            <a:pPr marL="742950" lvl="1" indent="-285750"/>
            <a:r>
              <a:rPr lang="en-US"/>
              <a:t>Undermines goodwill and trust</a:t>
            </a:r>
          </a:p>
          <a:p>
            <a:pPr marL="342900" indent="-342900"/>
            <a:r>
              <a:rPr lang="en-US"/>
              <a:t>Customers</a:t>
            </a:r>
          </a:p>
          <a:p>
            <a:pPr marL="742950" lvl="1" indent="-285750"/>
            <a:r>
              <a:rPr lang="en-US"/>
              <a:t>Direct harm from stolen IDs, passwords</a:t>
            </a:r>
          </a:p>
          <a:p>
            <a:pPr marL="742950" lvl="1" indent="-285750"/>
            <a:r>
              <a:rPr lang="en-US"/>
              <a:t>Could perceive business as not taking adequate steps to protect users</a:t>
            </a:r>
          </a:p>
          <a:p>
            <a:pPr marL="342900" indent="-342900"/>
            <a:r>
              <a:rPr lang="en-US"/>
              <a:t>Diminishes value of brand</a:t>
            </a:r>
          </a:p>
          <a:p>
            <a:pPr marL="742950" lvl="1" indent="-285750"/>
            <a:r>
              <a:rPr lang="en-US"/>
              <a:t>Could affect shareholders</a:t>
            </a:r>
          </a:p>
          <a:p>
            <a:pPr marL="742950" lvl="1" indent="-285750"/>
            <a:r>
              <a:rPr lang="en-US"/>
              <a:t>Possibility of liability for failure to exercise due diligence in protecting trademark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172200" y="6096000"/>
            <a:ext cx="2889250" cy="639763"/>
          </a:xfrm>
          <a:prstGeom prst="rect">
            <a:avLst/>
          </a:prstGeom>
          <a:solidFill>
            <a:srgbClr val="FFCC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Slide based in part on material that is</a:t>
            </a:r>
          </a:p>
          <a:p>
            <a:pPr eaLnBrk="0" hangingPunct="0"/>
            <a:r>
              <a:rPr lang="en-US" sz="1200"/>
              <a:t>copyright © 2004 Don Holden, CISSP</a:t>
            </a:r>
            <a:br>
              <a:rPr lang="en-US" sz="1200"/>
            </a:br>
            <a:r>
              <a:rPr lang="en-US" sz="1200"/>
              <a:t>Used with permission (and thanks).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US"/>
              <a:t>Anti-Phishing Measures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None/>
            </a:pPr>
            <a:r>
              <a:rPr lang="en-US"/>
              <a:t>Proclaim, Protect, Pursue</a:t>
            </a:r>
          </a:p>
          <a:p>
            <a:pPr marL="342900" indent="-342900"/>
            <a:r>
              <a:rPr lang="en-US"/>
              <a:t>Proclaim in all correspondence the use of an official mark (e.g. TrustedSender stamp)</a:t>
            </a:r>
          </a:p>
          <a:p>
            <a:pPr marL="342900" indent="-342900"/>
            <a:r>
              <a:rPr lang="en-US"/>
              <a:t>Protect all messages, Web pages with the mark</a:t>
            </a:r>
          </a:p>
          <a:p>
            <a:pPr marL="342900" indent="-342900"/>
            <a:r>
              <a:rPr lang="en-US"/>
              <a:t>Pursue all impostors – actively seek reports of phishing</a:t>
            </a:r>
          </a:p>
        </p:txBody>
      </p:sp>
      <p:pic>
        <p:nvPicPr>
          <p:cNvPr id="45060" name="Picture 4" descr="Trusted sender sta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19600"/>
            <a:ext cx="8153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096000" y="6172200"/>
            <a:ext cx="2882900" cy="457200"/>
          </a:xfrm>
          <a:prstGeom prst="rect">
            <a:avLst/>
          </a:prstGeom>
          <a:solidFill>
            <a:srgbClr val="FFCC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Copyright © 2004 Don Holden, CISSP</a:t>
            </a:r>
            <a:br>
              <a:rPr lang="en-US" sz="1200"/>
            </a:br>
            <a:r>
              <a:rPr lang="en-US" sz="1200"/>
              <a:t>Used with permission (and thanks).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 Education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620000" cy="4953000"/>
          </a:xfrm>
        </p:spPr>
        <p:txBody>
          <a:bodyPr/>
          <a:lstStyle/>
          <a:p>
            <a:r>
              <a:rPr lang="en-US"/>
              <a:t>Use digitally-signed documents ONLY</a:t>
            </a:r>
          </a:p>
          <a:p>
            <a:pPr lvl="1"/>
            <a:r>
              <a:rPr lang="en-US"/>
              <a:t>Don't release unsigned documents</a:t>
            </a:r>
          </a:p>
          <a:p>
            <a:pPr lvl="1"/>
            <a:r>
              <a:rPr lang="en-US"/>
              <a:t>Get consumers used to idea that an unsigned document is an untrustworthy document</a:t>
            </a:r>
          </a:p>
          <a:p>
            <a:r>
              <a:rPr lang="en-US"/>
              <a:t>Use public education campaigns</a:t>
            </a:r>
          </a:p>
          <a:p>
            <a:pPr lvl="1"/>
            <a:r>
              <a:rPr lang="en-US"/>
              <a:t>"No one will ever ask you to confirm your password" </a:t>
            </a:r>
          </a:p>
          <a:p>
            <a:pPr lvl="1"/>
            <a:r>
              <a:rPr lang="en-US"/>
              <a:t>"Don't believe alerts that address you as 'Dear Customer.'"</a:t>
            </a:r>
          </a:p>
          <a:p>
            <a:pPr lvl="1"/>
            <a:r>
              <a:rPr lang="en-US"/>
              <a:t>Link to APWG documents; e.g.,</a:t>
            </a:r>
          </a:p>
          <a:p>
            <a:pPr lvl="1">
              <a:buFont typeface="Wingdings" pitchFamily="2" charset="2"/>
              <a:buNone/>
            </a:pPr>
            <a:r>
              <a:rPr lang="en-US" sz="2000" u="sng"/>
              <a:t>http://www.antiphishing.org/consumer_recs.html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Possible Solutions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Strong Website authentication</a:t>
            </a:r>
          </a:p>
          <a:p>
            <a:r>
              <a:rPr lang="en-US"/>
              <a:t>Mail server authentication</a:t>
            </a:r>
          </a:p>
          <a:p>
            <a:r>
              <a:rPr lang="en-US"/>
              <a:t>Digitally-signed e-mail with desktop verification</a:t>
            </a:r>
          </a:p>
          <a:p>
            <a:r>
              <a:rPr lang="en-US"/>
              <a:t>Digitally-signed e-mail with gateway verification</a:t>
            </a:r>
          </a:p>
          <a:p>
            <a:endParaRPr lang="en-US"/>
          </a:p>
          <a:p>
            <a:endParaRPr lang="en-US"/>
          </a:p>
          <a:p>
            <a:pPr>
              <a:buFont typeface="Wingdings" pitchFamily="2" charset="2"/>
              <a:buNone/>
            </a:pPr>
            <a:r>
              <a:rPr lang="en-US" sz="1800"/>
              <a:t>	AWPG:  </a:t>
            </a:r>
            <a:r>
              <a:rPr lang="en-US" sz="1800" i="1"/>
              <a:t>Proposed Solutions to Address the Threat of Email Spoofing Scams</a:t>
            </a:r>
          </a:p>
          <a:p>
            <a:pPr>
              <a:buFont typeface="Wingdings" pitchFamily="2" charset="2"/>
              <a:buNone/>
            </a:pPr>
            <a:r>
              <a:rPr lang="en-US" sz="1800" i="1"/>
              <a:t>	</a:t>
            </a:r>
            <a:r>
              <a:rPr lang="en-US" sz="1800">
                <a:hlinkClick r:id="rId3"/>
              </a:rPr>
              <a:t>http://tinyurl.com/5bo55</a:t>
            </a:r>
            <a:r>
              <a:rPr lang="en-US" sz="1800"/>
              <a:t>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1066800"/>
          </a:xfrm>
        </p:spPr>
        <p:txBody>
          <a:bodyPr/>
          <a:lstStyle/>
          <a:p>
            <a:r>
              <a:rPr lang="en-US"/>
              <a:t>Authenticating a Website to a Registered User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581400" y="1295400"/>
            <a:ext cx="5410200" cy="5181600"/>
          </a:xfrm>
        </p:spPr>
        <p:txBody>
          <a:bodyPr/>
          <a:lstStyle/>
          <a:p>
            <a:r>
              <a:rPr lang="en-US"/>
              <a:t>User chooses from large range of photos</a:t>
            </a:r>
          </a:p>
          <a:p>
            <a:r>
              <a:rPr lang="en-US"/>
              <a:t>Associates a specific photo with logon</a:t>
            </a:r>
          </a:p>
          <a:p>
            <a:r>
              <a:rPr lang="en-US"/>
              <a:t>After entering userID, user sees login page with chosen image</a:t>
            </a:r>
          </a:p>
          <a:p>
            <a:r>
              <a:rPr lang="en-US"/>
              <a:t>If image matches recollection, user can safely enter password</a:t>
            </a:r>
          </a:p>
          <a:p>
            <a:r>
              <a:rPr lang="en-US"/>
              <a:t>See Kabay, M. E. (2007). “SiteKey tries to counter phishing.” </a:t>
            </a:r>
            <a:r>
              <a:rPr lang="en-US" i="1"/>
              <a:t>Network World Security Strategies. </a:t>
            </a:r>
            <a:r>
              <a:rPr lang="en-US">
                <a:hlinkClick r:id="rId3"/>
              </a:rPr>
              <a:t>http://tinyurl.com/3mepsz</a:t>
            </a:r>
            <a:r>
              <a:rPr lang="en-US"/>
              <a:t> </a:t>
            </a:r>
          </a:p>
        </p:txBody>
      </p:sp>
      <p:pic>
        <p:nvPicPr>
          <p:cNvPr id="48132" name="Picture 3" descr="temp.jpg"/>
          <p:cNvPicPr>
            <a:picLocks noChangeAspect="1"/>
          </p:cNvPicPr>
          <p:nvPr/>
        </p:nvPicPr>
        <p:blipFill>
          <a:blip r:embed="rId4" cstate="print"/>
          <a:srcRect l="1016" r="41068" b="42223"/>
          <a:stretch>
            <a:fillRect/>
          </a:stretch>
        </p:blipFill>
        <p:spPr bwMode="auto">
          <a:xfrm>
            <a:off x="0" y="1252538"/>
            <a:ext cx="3581400" cy="560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APWG Resources Page (Sep 2009)</a:t>
            </a:r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3" cstate="print"/>
          <a:srcRect l="5415" t="12202" b="29536"/>
          <a:stretch>
            <a:fillRect/>
          </a:stretch>
        </p:blipFill>
        <p:spPr bwMode="auto">
          <a:xfrm>
            <a:off x="0" y="1144588"/>
            <a:ext cx="9144000" cy="571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Government Involvement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r>
              <a:rPr lang="en-US"/>
              <a:t>Criminals forge government IDs for social engineering</a:t>
            </a:r>
          </a:p>
          <a:p>
            <a:r>
              <a:rPr lang="en-US"/>
              <a:t>Some agencies are lax in verifying identity when issuing identifying documents</a:t>
            </a:r>
          </a:p>
          <a:p>
            <a:r>
              <a:rPr lang="en-US"/>
              <a:t>Some government agencies post confidential data on Web without adequate safeguards</a:t>
            </a:r>
          </a:p>
          <a:p>
            <a:pPr lvl="1"/>
            <a:r>
              <a:rPr lang="en-US"/>
              <a:t>Include unnecessary details such as SSN</a:t>
            </a:r>
          </a:p>
          <a:p>
            <a:r>
              <a:rPr lang="en-US"/>
              <a:t>Theft from USPS system can provide valuable documents</a:t>
            </a:r>
          </a:p>
          <a:p>
            <a:pPr lvl="1"/>
            <a:r>
              <a:rPr lang="en-US"/>
              <a:t>Applications, new credit cards, new documents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Responding to ID Theft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/>
              <a:t>Prevent theft:  restrict access to your SSN and other personal data</a:t>
            </a:r>
          </a:p>
          <a:p>
            <a:pPr lvl="1"/>
            <a:r>
              <a:rPr lang="en-US"/>
              <a:t>SSN may be required by SSA, IRS employer, financial institution, lender</a:t>
            </a:r>
          </a:p>
          <a:p>
            <a:pPr lvl="1"/>
            <a:r>
              <a:rPr lang="en-US"/>
              <a:t>Corner store or video rental should NOT be given SSN</a:t>
            </a:r>
          </a:p>
          <a:p>
            <a:r>
              <a:rPr lang="en-US"/>
              <a:t>NEVER give out credit-card or other personal data over the phone to someone </a:t>
            </a:r>
            <a:r>
              <a:rPr lang="en-US" i="1"/>
              <a:t>who has called you</a:t>
            </a:r>
            <a:r>
              <a:rPr lang="en-US"/>
              <a:t>.  Ask for written documents.</a:t>
            </a:r>
          </a:p>
          <a:p>
            <a:r>
              <a:rPr lang="en-US"/>
              <a:t>Shred papers that include confidential info before discarding.</a:t>
            </a:r>
          </a:p>
          <a:p>
            <a:r>
              <a:rPr lang="en-US"/>
              <a:t>Destroy computer media before discarding.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ID Thieves Do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924800" cy="5334000"/>
          </a:xfrm>
        </p:spPr>
        <p:txBody>
          <a:bodyPr/>
          <a:lstStyle/>
          <a:p>
            <a:r>
              <a:rPr lang="en-US" dirty="0"/>
              <a:t>Locate identifying data</a:t>
            </a:r>
          </a:p>
          <a:p>
            <a:pPr lvl="1"/>
            <a:r>
              <a:rPr lang="en-US" dirty="0"/>
              <a:t>Social Security Number</a:t>
            </a:r>
          </a:p>
          <a:p>
            <a:pPr lvl="1"/>
            <a:r>
              <a:rPr lang="en-US" dirty="0"/>
              <a:t>Driver's License</a:t>
            </a:r>
          </a:p>
          <a:p>
            <a:pPr lvl="1"/>
            <a:r>
              <a:rPr lang="en-US" dirty="0"/>
              <a:t>Home address, telephone number</a:t>
            </a:r>
          </a:p>
          <a:p>
            <a:pPr lvl="1"/>
            <a:r>
              <a:rPr lang="en-US" dirty="0"/>
              <a:t>Mother's maiden name</a:t>
            </a:r>
          </a:p>
          <a:p>
            <a:pPr lvl="1"/>
            <a:r>
              <a:rPr lang="en-US" dirty="0"/>
              <a:t>Or just misuse of </a:t>
            </a:r>
            <a:r>
              <a:rPr lang="en-US" i="1" dirty="0"/>
              <a:t>handle </a:t>
            </a:r>
            <a:r>
              <a:rPr lang="en-US" dirty="0"/>
              <a:t>(screen name) for forged messages</a:t>
            </a:r>
          </a:p>
          <a:p>
            <a:r>
              <a:rPr lang="en-US" dirty="0"/>
              <a:t>Create new credit cards, bank accounts</a:t>
            </a:r>
          </a:p>
          <a:p>
            <a:r>
              <a:rPr lang="en-US" dirty="0"/>
              <a:t>Default on loans in victim's name</a:t>
            </a:r>
          </a:p>
          <a:p>
            <a:r>
              <a:rPr lang="en-US" dirty="0"/>
              <a:t>Ruin reputations, credit records</a:t>
            </a:r>
          </a:p>
          <a:p>
            <a:r>
              <a:rPr lang="en-US" sz="3200" i="1" dirty="0"/>
              <a:t>Victims have to prove their innocence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419600" cy="1143000"/>
          </a:xfrm>
        </p:spPr>
        <p:txBody>
          <a:bodyPr/>
          <a:lstStyle/>
          <a:p>
            <a:r>
              <a:rPr lang="en-US"/>
              <a:t>Interesting  </a:t>
            </a:r>
            <a:br>
              <a:rPr lang="en-US"/>
            </a:br>
            <a:r>
              <a:rPr lang="en-US"/>
              <a:t>Book (2008)</a:t>
            </a:r>
          </a:p>
        </p:txBody>
      </p:sp>
      <p:sp>
        <p:nvSpPr>
          <p:cNvPr id="52227" name="Content Placeholder 10"/>
          <p:cNvSpPr>
            <a:spLocks noGrp="1"/>
          </p:cNvSpPr>
          <p:nvPr>
            <p:ph idx="1"/>
          </p:nvPr>
        </p:nvSpPr>
        <p:spPr>
          <a:xfrm>
            <a:off x="228600" y="1371600"/>
            <a:ext cx="4343400" cy="4953000"/>
          </a:xfrm>
        </p:spPr>
        <p:txBody>
          <a:bodyPr/>
          <a:lstStyle/>
          <a:p>
            <a:r>
              <a:rPr lang="en-US"/>
              <a:t>Journalists</a:t>
            </a:r>
          </a:p>
          <a:p>
            <a:r>
              <a:rPr lang="en-US"/>
              <a:t>Appeal to non-technical readers</a:t>
            </a:r>
          </a:p>
          <a:p>
            <a:r>
              <a:rPr lang="en-US"/>
              <a:t>Good stories of specific computer criminals followed chapter by chapter</a:t>
            </a:r>
          </a:p>
          <a:p>
            <a:r>
              <a:rPr lang="en-US"/>
              <a:t>Analysis of structural weaknesses in banking and credit systems</a:t>
            </a:r>
          </a:p>
          <a:p>
            <a:r>
              <a:rPr lang="en-US"/>
              <a:t>ISBN 1-402-75695-X</a:t>
            </a:r>
          </a:p>
          <a:p>
            <a:r>
              <a:rPr lang="en-US"/>
              <a:t>304 pp, $13.57 (Amazon, Sep 2008)</a:t>
            </a:r>
          </a:p>
        </p:txBody>
      </p:sp>
      <p:pic>
        <p:nvPicPr>
          <p:cNvPr id="52228" name="Content Placeholder 3" descr="51lFrjGT+0L._SS500_.jpg"/>
          <p:cNvPicPr>
            <a:picLocks noChangeAspect="1"/>
          </p:cNvPicPr>
          <p:nvPr/>
        </p:nvPicPr>
        <p:blipFill>
          <a:blip r:embed="rId3" cstate="print"/>
          <a:srcRect l="17213" r="17213" b="1328"/>
          <a:stretch>
            <a:fillRect/>
          </a:stretch>
        </p:blipFill>
        <p:spPr bwMode="auto">
          <a:xfrm>
            <a:off x="4572000" y="0"/>
            <a:ext cx="4572000" cy="688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0292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Consequences for Victims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924800" cy="5105400"/>
          </a:xfrm>
        </p:spPr>
        <p:txBody>
          <a:bodyPr/>
          <a:lstStyle/>
          <a:p>
            <a:r>
              <a:rPr lang="en-US" sz="2200"/>
              <a:t>Credit-card expenses relatively easy to correct IFF </a:t>
            </a:r>
          </a:p>
          <a:p>
            <a:pPr lvl="1"/>
            <a:r>
              <a:rPr lang="en-US" sz="2200"/>
              <a:t>Victim checks statement immediately and </a:t>
            </a:r>
          </a:p>
          <a:p>
            <a:pPr lvl="1"/>
            <a:r>
              <a:rPr lang="en-US" sz="2200"/>
              <a:t>Reports questionable transactions within time limit</a:t>
            </a:r>
          </a:p>
          <a:p>
            <a:r>
              <a:rPr lang="en-US" sz="2200"/>
              <a:t>Bank-account thefts much more difficult to correct</a:t>
            </a:r>
          </a:p>
          <a:p>
            <a:pPr lvl="1"/>
            <a:r>
              <a:rPr lang="en-US" sz="2200"/>
              <a:t>Money stolen is client’s, not bank’s</a:t>
            </a:r>
          </a:p>
          <a:p>
            <a:pPr lvl="1"/>
            <a:r>
              <a:rPr lang="en-US" sz="2200"/>
              <a:t>Client has great difficult recovering funds</a:t>
            </a:r>
          </a:p>
          <a:p>
            <a:r>
              <a:rPr lang="en-US" sz="2200"/>
              <a:t>Bill-collectors hound victims relentlessly</a:t>
            </a:r>
          </a:p>
          <a:p>
            <a:r>
              <a:rPr lang="en-US" sz="2200"/>
              <a:t>Bad credit records difficult to correct, ruin plans, cause loss of jobs or interfere with hiring</a:t>
            </a:r>
          </a:p>
          <a:p>
            <a:r>
              <a:rPr lang="en-US" sz="2200"/>
              <a:t>Criminal accusations put victims at serious risk of erroneous arrest or deportation</a:t>
            </a:r>
          </a:p>
          <a:p>
            <a:r>
              <a:rPr lang="en-US" sz="2200"/>
              <a:t>Victims may be nailed for child support of total strangers</a:t>
            </a:r>
          </a:p>
          <a:p>
            <a:endParaRPr lang="en-US"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Identity Theft and Assumption Deterrence Act (18 USC §1001)*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Identity theft fastest growing form of fraud today</a:t>
            </a:r>
          </a:p>
          <a:p>
            <a:pPr lvl="1"/>
            <a:r>
              <a:rPr lang="en-US" dirty="0"/>
              <a:t>Criminals use SSN, public records to establish line of credit in victim's name</a:t>
            </a:r>
          </a:p>
          <a:p>
            <a:pPr lvl="1"/>
            <a:r>
              <a:rPr lang="en-US" dirty="0"/>
              <a:t>Debts assigned to victim</a:t>
            </a:r>
          </a:p>
          <a:p>
            <a:pPr lvl="1"/>
            <a:r>
              <a:rPr lang="en-US" dirty="0"/>
              <a:t>Burden of proof of </a:t>
            </a:r>
            <a:r>
              <a:rPr lang="en-US" i="1" dirty="0"/>
              <a:t>innocence</a:t>
            </a:r>
            <a:r>
              <a:rPr lang="en-US" dirty="0"/>
              <a:t> placed on victim</a:t>
            </a:r>
          </a:p>
          <a:p>
            <a:pPr lvl="1"/>
            <a:r>
              <a:rPr lang="en-US" dirty="0"/>
              <a:t>Catastrophic results on innocent people</a:t>
            </a:r>
          </a:p>
          <a:p>
            <a:r>
              <a:rPr lang="en-US" dirty="0"/>
              <a:t>Felony</a:t>
            </a:r>
          </a:p>
          <a:p>
            <a:pPr lvl="1"/>
            <a:r>
              <a:rPr lang="en-US" dirty="0"/>
              <a:t>Up to 20 years jail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417485" y="5867400"/>
            <a:ext cx="8269315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latin typeface="Arial Narrow" pitchFamily="34" charset="0"/>
              </a:rPr>
              <a:t>_____</a:t>
            </a:r>
          </a:p>
          <a:p>
            <a:pPr eaLnBrk="0" hangingPunct="0"/>
            <a:r>
              <a:rPr lang="en-US" sz="1800" dirty="0">
                <a:latin typeface="Arial Narrow" pitchFamily="34" charset="0"/>
              </a:rPr>
              <a:t>* http://www.law.cornell.edu/topn/identity_theft_and_assumption_deterrence_act_of_1998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Identity Theft Statistics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305800" cy="914400"/>
          </a:xfrm>
        </p:spPr>
        <p:txBody>
          <a:bodyPr/>
          <a:lstStyle/>
          <a:p>
            <a:r>
              <a:rPr lang="en-US"/>
              <a:t>Identity Theft Resource Center</a:t>
            </a:r>
          </a:p>
          <a:p>
            <a:pPr>
              <a:buFont typeface="Wingdings" pitchFamily="2" charset="2"/>
              <a:buNone/>
            </a:pPr>
            <a:r>
              <a:rPr lang="en-US" sz="1600">
                <a:hlinkClick r:id="rId3"/>
              </a:rPr>
              <a:t>http://www.idtheftcenter.org/artman2/publish/m_facts/Facts_and_Statistics.shtml</a:t>
            </a:r>
            <a:r>
              <a:rPr lang="en-US" sz="1600"/>
              <a:t> 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838200" y="6027738"/>
            <a:ext cx="579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en-US" sz="1600">
                <a:latin typeface="Arial Narrow" pitchFamily="34" charset="0"/>
              </a:rPr>
              <a:t>_____</a:t>
            </a:r>
          </a:p>
          <a:p>
            <a:pPr eaLnBrk="0" hangingPunct="0"/>
            <a:endParaRPr lang="en-US" sz="1600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 cstate="print"/>
          <a:srcRect l="4665" t="11856" r="2042" b="47583"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Identity Theft Statistics (cont’d)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848600" cy="5029200"/>
          </a:xfrm>
        </p:spPr>
        <p:txBody>
          <a:bodyPr/>
          <a:lstStyle/>
          <a:p>
            <a:r>
              <a:rPr lang="en-US" sz="2000"/>
              <a:t>Victimization Data (individuals)</a:t>
            </a:r>
          </a:p>
          <a:p>
            <a:pPr lvl="1"/>
            <a:r>
              <a:rPr lang="en-US" sz="2000"/>
              <a:t>2004: US Bureau of Justice Statistics estimated 3.6M new households victimized in ½ of year</a:t>
            </a:r>
          </a:p>
          <a:p>
            <a:pPr lvl="1"/>
            <a:r>
              <a:rPr lang="en-US" sz="2000"/>
              <a:t>2001 to 2002: Increased 11-20% (Harris Interactive study)</a:t>
            </a:r>
          </a:p>
          <a:p>
            <a:pPr lvl="1"/>
            <a:r>
              <a:rPr lang="en-US" sz="2000"/>
              <a:t>2002-2003: Increased 80% between</a:t>
            </a:r>
          </a:p>
          <a:p>
            <a:pPr lvl="1"/>
            <a:r>
              <a:rPr lang="en-US" sz="2000"/>
              <a:t>2006: 15M new victims in USA – 1 new victim every 2 seconds (Gartner Group 2006)</a:t>
            </a:r>
          </a:p>
          <a:p>
            <a:r>
              <a:rPr lang="en-US" sz="2000"/>
              <a:t>Business Losses</a:t>
            </a:r>
          </a:p>
          <a:p>
            <a:pPr lvl="1"/>
            <a:r>
              <a:rPr lang="en-US" sz="2000"/>
              <a:t>2005: estimated loss due to identity theft in US: $57B</a:t>
            </a:r>
          </a:p>
          <a:p>
            <a:pPr lvl="1"/>
            <a:r>
              <a:rPr lang="en-US" sz="2000"/>
              <a:t>Loss of a single laptop computer with unencrypted data can cost $90K due to requirements for victim notification, public relations efforts, class action lawsuits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J 341 Class Not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CJ 341 Class Notes</Template>
  <TotalTime>2221</TotalTime>
  <Words>2945</Words>
  <Application>Microsoft Office PowerPoint</Application>
  <PresentationFormat>On-screen Show (4:3)</PresentationFormat>
  <Paragraphs>418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Arial Narrow</vt:lpstr>
      <vt:lpstr>Bookman Old Style</vt:lpstr>
      <vt:lpstr>Times New Roman</vt:lpstr>
      <vt:lpstr>Wingdings</vt:lpstr>
      <vt:lpstr>CJ 341 Class Notes</vt:lpstr>
      <vt:lpstr>Identity Theft</vt:lpstr>
      <vt:lpstr>DON’T PANIC*</vt:lpstr>
      <vt:lpstr>Topics</vt:lpstr>
      <vt:lpstr>Video: USPIS</vt:lpstr>
      <vt:lpstr>What ID Thieves Do</vt:lpstr>
      <vt:lpstr>Consequences for Victims</vt:lpstr>
      <vt:lpstr>Identity Theft and Assumption Deterrence Act (18 USC §1001)*</vt:lpstr>
      <vt:lpstr>Identity Theft Statistics</vt:lpstr>
      <vt:lpstr>Identity Theft Statistics (cont’d)</vt:lpstr>
      <vt:lpstr>Law Enforcement Perspectives</vt:lpstr>
      <vt:lpstr>Federal Trade Commission 2012 Report</vt:lpstr>
      <vt:lpstr>Techniques used by Identity Thieves</vt:lpstr>
      <vt:lpstr>Carding</vt:lpstr>
      <vt:lpstr>The Shadowcrew Case</vt:lpstr>
      <vt:lpstr>Shadowcrew Prosecutions</vt:lpstr>
      <vt:lpstr>Shadowcrew Sentences</vt:lpstr>
      <vt:lpstr>Dumpster® Diving</vt:lpstr>
      <vt:lpstr>Industrial Espionage:  Oracle vs Microsoft</vt:lpstr>
      <vt:lpstr>Credit-Card Skimming</vt:lpstr>
      <vt:lpstr>Shoulder Surfing</vt:lpstr>
      <vt:lpstr>Retail Scams</vt:lpstr>
      <vt:lpstr>Retail Scams (2)</vt:lpstr>
      <vt:lpstr>Internet Scams</vt:lpstr>
      <vt:lpstr>Phishing</vt:lpstr>
      <vt:lpstr>Come With Me, Little Child </vt:lpstr>
      <vt:lpstr>Phishing Basics (1)</vt:lpstr>
      <vt:lpstr>Phishing Basics (2)</vt:lpstr>
      <vt:lpstr>Serious Problem</vt:lpstr>
      <vt:lpstr>Examples of Attacks</vt:lpstr>
      <vt:lpstr>People's Bank</vt:lpstr>
      <vt:lpstr>Citibank (Nov 10)</vt:lpstr>
      <vt:lpstr>PayPal (1)</vt:lpstr>
      <vt:lpstr>PayPal (2)</vt:lpstr>
      <vt:lpstr>Citibank (Nov 1, 2004)</vt:lpstr>
      <vt:lpstr>eBay (1)</vt:lpstr>
      <vt:lpstr>eBay (2) – Detailed Analysis</vt:lpstr>
      <vt:lpstr>eBay(2) Source Code</vt:lpstr>
      <vt:lpstr>eBay (2) Reverse IP Lookup</vt:lpstr>
      <vt:lpstr>eBay (2) APNIC R-IP Lookup</vt:lpstr>
      <vt:lpstr>eBay (2) KRNIC R-IP Lookup</vt:lpstr>
      <vt:lpstr>Get a Job – and Lose Money</vt:lpstr>
      <vt:lpstr>Phishing Harms Firms</vt:lpstr>
      <vt:lpstr>Anti-Phishing Measures </vt:lpstr>
      <vt:lpstr>Public Education</vt:lpstr>
      <vt:lpstr>Possible Solutions</vt:lpstr>
      <vt:lpstr>Authenticating a Website to a Registered User</vt:lpstr>
      <vt:lpstr>APWG Resources Page (Sep 2009)</vt:lpstr>
      <vt:lpstr>Government Involvement</vt:lpstr>
      <vt:lpstr>Responding to ID Theft</vt:lpstr>
      <vt:lpstr>Interesting   Book (2008)</vt:lpstr>
      <vt:lpstr>Now go and study</vt:lpstr>
    </vt:vector>
  </TitlesOfParts>
  <Manager>Stan Shernock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Theft</dc:title>
  <dc:subject>CJ341/IA241</dc:subject>
  <dc:creator>M. E. Kabay, PhD, CISSP-ISSMP &amp; </dc:creator>
  <cp:keywords/>
  <dc:description>Updated by MK 2013-09-091</dc:description>
  <cp:lastModifiedBy>Mich Kabay</cp:lastModifiedBy>
  <cp:revision>365</cp:revision>
  <cp:lastPrinted>2013-09-10T23:55:11Z</cp:lastPrinted>
  <dcterms:created xsi:type="dcterms:W3CDTF">2006-09-11T14:20:06Z</dcterms:created>
  <dcterms:modified xsi:type="dcterms:W3CDTF">2021-02-05T19:55:24Z</dcterms:modified>
  <cp:category/>
</cp:coreProperties>
</file>