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3"/>
  </p:notesMasterIdLst>
  <p:handoutMasterIdLst>
    <p:handoutMasterId r:id="rId54"/>
  </p:handoutMasterIdLst>
  <p:sldIdLst>
    <p:sldId id="285" r:id="rId2"/>
    <p:sldId id="257" r:id="rId3"/>
    <p:sldId id="333" r:id="rId4"/>
    <p:sldId id="289" r:id="rId5"/>
    <p:sldId id="383" r:id="rId6"/>
    <p:sldId id="382" r:id="rId7"/>
    <p:sldId id="380" r:id="rId8"/>
    <p:sldId id="290" r:id="rId9"/>
    <p:sldId id="291" r:id="rId10"/>
    <p:sldId id="358" r:id="rId11"/>
    <p:sldId id="359" r:id="rId12"/>
    <p:sldId id="334" r:id="rId13"/>
    <p:sldId id="347" r:id="rId14"/>
    <p:sldId id="384" r:id="rId15"/>
    <p:sldId id="335" r:id="rId16"/>
    <p:sldId id="338" r:id="rId17"/>
    <p:sldId id="336" r:id="rId18"/>
    <p:sldId id="376" r:id="rId19"/>
    <p:sldId id="377" r:id="rId20"/>
    <p:sldId id="373" r:id="rId21"/>
    <p:sldId id="362" r:id="rId22"/>
    <p:sldId id="374" r:id="rId23"/>
    <p:sldId id="378" r:id="rId24"/>
    <p:sldId id="375" r:id="rId25"/>
    <p:sldId id="363" r:id="rId26"/>
    <p:sldId id="364" r:id="rId27"/>
    <p:sldId id="365" r:id="rId28"/>
    <p:sldId id="366" r:id="rId29"/>
    <p:sldId id="367" r:id="rId30"/>
    <p:sldId id="385" r:id="rId31"/>
    <p:sldId id="386" r:id="rId32"/>
    <p:sldId id="387" r:id="rId33"/>
    <p:sldId id="368" r:id="rId34"/>
    <p:sldId id="369" r:id="rId35"/>
    <p:sldId id="370" r:id="rId36"/>
    <p:sldId id="371" r:id="rId37"/>
    <p:sldId id="372" r:id="rId38"/>
    <p:sldId id="340" r:id="rId39"/>
    <p:sldId id="341" r:id="rId40"/>
    <p:sldId id="348" r:id="rId41"/>
    <p:sldId id="342" r:id="rId42"/>
    <p:sldId id="353" r:id="rId43"/>
    <p:sldId id="354" r:id="rId44"/>
    <p:sldId id="356" r:id="rId45"/>
    <p:sldId id="344" r:id="rId46"/>
    <p:sldId id="349" r:id="rId47"/>
    <p:sldId id="345" r:id="rId48"/>
    <p:sldId id="350" r:id="rId49"/>
    <p:sldId id="346" r:id="rId50"/>
    <p:sldId id="352" r:id="rId51"/>
    <p:sldId id="288" r:id="rId52"/>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5" autoAdjust="0"/>
  </p:normalViewPr>
  <p:slideViewPr>
    <p:cSldViewPr>
      <p:cViewPr>
        <p:scale>
          <a:sx n="75" d="100"/>
          <a:sy n="75" d="100"/>
        </p:scale>
        <p:origin x="-3534" y="-798"/>
      </p:cViewPr>
      <p:guideLst>
        <p:guide orient="horz" pos="2160"/>
        <p:guide pos="2880"/>
      </p:guideLst>
    </p:cSldViewPr>
  </p:slideViewPr>
  <p:outlineViewPr>
    <p:cViewPr>
      <p:scale>
        <a:sx n="33" d="100"/>
        <a:sy n="33" d="100"/>
      </p:scale>
      <p:origin x="0" y="2283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79" d="100"/>
          <a:sy n="79" d="100"/>
        </p:scale>
        <p:origin x="-32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38.xml"/><Relationship Id="rId18" Type="http://schemas.openxmlformats.org/officeDocument/2006/relationships/slide" Target="slides/slide43.xml"/><Relationship Id="rId3" Type="http://schemas.openxmlformats.org/officeDocument/2006/relationships/slide" Target="slides/slide3.xml"/><Relationship Id="rId21" Type="http://schemas.openxmlformats.org/officeDocument/2006/relationships/slide" Target="slides/slide46.xml"/><Relationship Id="rId7" Type="http://schemas.openxmlformats.org/officeDocument/2006/relationships/slide" Target="slides/slide9.xml"/><Relationship Id="rId12" Type="http://schemas.openxmlformats.org/officeDocument/2006/relationships/slide" Target="slides/slide17.xml"/><Relationship Id="rId17" Type="http://schemas.openxmlformats.org/officeDocument/2006/relationships/slide" Target="slides/slide42.xml"/><Relationship Id="rId25" Type="http://schemas.openxmlformats.org/officeDocument/2006/relationships/slide" Target="slides/slide50.xml"/><Relationship Id="rId2" Type="http://schemas.openxmlformats.org/officeDocument/2006/relationships/slide" Target="slides/slide2.xml"/><Relationship Id="rId16" Type="http://schemas.openxmlformats.org/officeDocument/2006/relationships/slide" Target="slides/slide41.xml"/><Relationship Id="rId20" Type="http://schemas.openxmlformats.org/officeDocument/2006/relationships/slide" Target="slides/slide4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6.xml"/><Relationship Id="rId24" Type="http://schemas.openxmlformats.org/officeDocument/2006/relationships/slide" Target="slides/slide49.xml"/><Relationship Id="rId5" Type="http://schemas.openxmlformats.org/officeDocument/2006/relationships/slide" Target="slides/slide7.xml"/><Relationship Id="rId15" Type="http://schemas.openxmlformats.org/officeDocument/2006/relationships/slide" Target="slides/slide40.xml"/><Relationship Id="rId23" Type="http://schemas.openxmlformats.org/officeDocument/2006/relationships/slide" Target="slides/slide48.xml"/><Relationship Id="rId10" Type="http://schemas.openxmlformats.org/officeDocument/2006/relationships/slide" Target="slides/slide15.xml"/><Relationship Id="rId19"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13.xml"/><Relationship Id="rId14" Type="http://schemas.openxmlformats.org/officeDocument/2006/relationships/slide" Target="slides/slide39.xml"/><Relationship Id="rId2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071688" y="228600"/>
            <a:ext cx="3171825" cy="479425"/>
          </a:xfrm>
          <a:prstGeom prst="rect">
            <a:avLst/>
          </a:prstGeom>
        </p:spPr>
        <p:txBody>
          <a:bodyPr vert="horz" lIns="91440" tIns="45720" rIns="91440" bIns="45720" rtlCol="0"/>
          <a:lstStyle>
            <a:lvl1pPr algn="ctr" eaLnBrk="0" hangingPunct="0">
              <a:defRPr sz="1200"/>
            </a:lvl1pPr>
          </a:lstStyle>
          <a:p>
            <a:pPr>
              <a:defRPr/>
            </a:pPr>
            <a:r>
              <a:rPr lang="pt-BR"/>
              <a:t>CJ341/IA241/IA241 Class Notes</a:t>
            </a:r>
            <a:endParaRPr lang="en-US"/>
          </a:p>
        </p:txBody>
      </p:sp>
      <p:sp>
        <p:nvSpPr>
          <p:cNvPr id="3" name="Slide Number Placeholder 2"/>
          <p:cNvSpPr>
            <a:spLocks noGrp="1"/>
          </p:cNvSpPr>
          <p:nvPr>
            <p:ph type="sldNum" sz="quarter" idx="3"/>
          </p:nvPr>
        </p:nvSpPr>
        <p:spPr>
          <a:xfrm>
            <a:off x="0" y="9120188"/>
            <a:ext cx="7313613" cy="252412"/>
          </a:xfrm>
          <a:prstGeom prst="rect">
            <a:avLst/>
          </a:prstGeom>
        </p:spPr>
        <p:txBody>
          <a:bodyPr vert="horz" lIns="91440" tIns="45720" rIns="91440" bIns="45720" rtlCol="0" anchor="b"/>
          <a:lstStyle>
            <a:lvl1pPr algn="ctr" eaLnBrk="0" hangingPunct="0">
              <a:defRPr sz="1200"/>
            </a:lvl1pPr>
          </a:lstStyle>
          <a:p>
            <a:pPr>
              <a:defRPr/>
            </a:pPr>
            <a:fld id="{BFF4C792-F874-4A7B-8ACC-CAADEB3436EB}" type="slidenum">
              <a:rPr lang="en-US"/>
              <a:pPr>
                <a:defRPr/>
              </a:pPr>
              <a:t>‹#›</a:t>
            </a:fld>
            <a:endParaRPr lang="en-US" dirty="0"/>
          </a:p>
        </p:txBody>
      </p:sp>
    </p:spTree>
    <p:extLst>
      <p:ext uri="{BB962C8B-B14F-4D97-AF65-F5344CB8AC3E}">
        <p14:creationId xmlns:p14="http://schemas.microsoft.com/office/powerpoint/2010/main" val="3560612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260" eaLnBrk="1" hangingPunct="1">
              <a:defRPr sz="1300" b="0">
                <a:latin typeface="Arial" pitchFamily="34"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260" eaLnBrk="1" hangingPunct="1">
              <a:defRPr sz="1300" b="0">
                <a:latin typeface="Arial" pitchFamily="34" charset="0"/>
              </a:defRPr>
            </a:lvl1pPr>
          </a:lstStyle>
          <a:p>
            <a:pPr>
              <a:defRPr/>
            </a:pPr>
            <a:fld id="{EA721146-FDAF-45E7-BA11-B305E33B51E5}" type="slidenum">
              <a:rPr lang="en-US"/>
              <a:pPr>
                <a:defRPr/>
              </a:pPr>
              <a:t>‹#›</a:t>
            </a:fld>
            <a:endParaRPr lang="en-US"/>
          </a:p>
        </p:txBody>
      </p:sp>
    </p:spTree>
    <p:extLst>
      <p:ext uri="{BB962C8B-B14F-4D97-AF65-F5344CB8AC3E}">
        <p14:creationId xmlns:p14="http://schemas.microsoft.com/office/powerpoint/2010/main" val="2768055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65200"/>
            <a:fld id="{5D31FF16-7D2E-47D0-ACC3-C41B0675FC08}" type="slidenum">
              <a:rPr lang="en-US" smtClean="0">
                <a:latin typeface="Arial" charset="0"/>
              </a:rPr>
              <a:pPr defTabSz="965200"/>
              <a:t>1</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8034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65200"/>
            <a:fld id="{26057F5D-5176-4E5D-B60A-D57116638D7E}" type="slidenum">
              <a:rPr lang="en-US" smtClean="0">
                <a:latin typeface="Arial" charset="0"/>
              </a:rPr>
              <a:pPr defTabSz="965200"/>
              <a:t>10</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9966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65200"/>
            <a:fld id="{3377E0A8-06D2-4CEF-AA7E-54A616C9E20A}" type="slidenum">
              <a:rPr lang="en-US" smtClean="0">
                <a:latin typeface="Arial" charset="0"/>
              </a:rPr>
              <a:pPr defTabSz="965200"/>
              <a:t>11</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1288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65200"/>
            <a:fld id="{443EBF56-6B94-45A2-B5A6-4338FF556EBA}" type="slidenum">
              <a:rPr lang="en-US" smtClean="0">
                <a:latin typeface="Arial" charset="0"/>
              </a:rPr>
              <a:pPr defTabSz="965200"/>
              <a:t>12</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7219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65200"/>
            <a:fld id="{4154CEEA-F02A-4B38-A621-903AC0CE4B10}" type="slidenum">
              <a:rPr lang="en-US" smtClean="0">
                <a:latin typeface="Arial" charset="0"/>
              </a:rPr>
              <a:pPr defTabSz="965200"/>
              <a:t>13</a:t>
            </a:fld>
            <a:endParaRPr lang="en-U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4872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A721146-FDAF-45E7-BA11-B305E33B51E5}" type="slidenum">
              <a:rPr lang="en-US" smtClean="0"/>
              <a:pPr>
                <a:defRPr/>
              </a:pPr>
              <a:t>14</a:t>
            </a:fld>
            <a:endParaRPr lang="en-US"/>
          </a:p>
        </p:txBody>
      </p:sp>
    </p:spTree>
    <p:extLst>
      <p:ext uri="{BB962C8B-B14F-4D97-AF65-F5344CB8AC3E}">
        <p14:creationId xmlns:p14="http://schemas.microsoft.com/office/powerpoint/2010/main" val="166199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5200"/>
            <a:fld id="{6DE6FB85-2CF7-4EBC-A080-743B09A8B908}" type="slidenum">
              <a:rPr lang="en-US" smtClean="0">
                <a:latin typeface="Arial" charset="0"/>
              </a:rPr>
              <a:pPr defTabSz="965200"/>
              <a:t>15</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0462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65200"/>
            <a:fld id="{41BF369D-8F35-4B64-BC00-4B64554A3905}" type="slidenum">
              <a:rPr lang="en-US" smtClean="0">
                <a:latin typeface="Arial" charset="0"/>
              </a:rPr>
              <a:pPr defTabSz="965200"/>
              <a:t>16</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8827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65200"/>
            <a:fld id="{C99B214A-0127-4391-A656-7E5C301E7E29}" type="slidenum">
              <a:rPr lang="en-US" smtClean="0">
                <a:latin typeface="Arial" charset="0"/>
              </a:rPr>
              <a:pPr defTabSz="965200"/>
              <a:t>17</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9116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latin typeface="Arial" charset="0"/>
            </a:endParaRPr>
          </a:p>
        </p:txBody>
      </p:sp>
      <p:sp>
        <p:nvSpPr>
          <p:cNvPr id="69636" name="Slide Number Placeholder 3"/>
          <p:cNvSpPr>
            <a:spLocks noGrp="1"/>
          </p:cNvSpPr>
          <p:nvPr>
            <p:ph type="sldNum" sz="quarter" idx="5"/>
          </p:nvPr>
        </p:nvSpPr>
        <p:spPr>
          <a:noFill/>
        </p:spPr>
        <p:txBody>
          <a:bodyPr/>
          <a:lstStyle/>
          <a:p>
            <a:pPr defTabSz="965200"/>
            <a:fld id="{7F070B48-124A-43D8-92EA-41C428BB706A}" type="slidenum">
              <a:rPr lang="en-US" smtClean="0">
                <a:latin typeface="Arial" charset="0"/>
              </a:rPr>
              <a:pPr defTabSz="965200"/>
              <a:t>18</a:t>
            </a:fld>
            <a:endParaRPr lang="en-US">
              <a:latin typeface="Arial" charset="0"/>
            </a:endParaRPr>
          </a:p>
        </p:txBody>
      </p:sp>
    </p:spTree>
    <p:extLst>
      <p:ext uri="{BB962C8B-B14F-4D97-AF65-F5344CB8AC3E}">
        <p14:creationId xmlns:p14="http://schemas.microsoft.com/office/powerpoint/2010/main" val="57534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latin typeface="Arial" charset="0"/>
            </a:endParaRPr>
          </a:p>
        </p:txBody>
      </p:sp>
      <p:sp>
        <p:nvSpPr>
          <p:cNvPr id="70660" name="Slide Number Placeholder 3"/>
          <p:cNvSpPr>
            <a:spLocks noGrp="1"/>
          </p:cNvSpPr>
          <p:nvPr>
            <p:ph type="sldNum" sz="quarter" idx="5"/>
          </p:nvPr>
        </p:nvSpPr>
        <p:spPr>
          <a:noFill/>
        </p:spPr>
        <p:txBody>
          <a:bodyPr/>
          <a:lstStyle/>
          <a:p>
            <a:pPr defTabSz="965200"/>
            <a:fld id="{29774331-74B4-4121-9D0E-64202DD45DF9}" type="slidenum">
              <a:rPr lang="en-US" smtClean="0">
                <a:latin typeface="Arial" charset="0"/>
              </a:rPr>
              <a:pPr defTabSz="965200"/>
              <a:t>19</a:t>
            </a:fld>
            <a:endParaRPr lang="en-US">
              <a:latin typeface="Arial" charset="0"/>
            </a:endParaRPr>
          </a:p>
        </p:txBody>
      </p:sp>
    </p:spTree>
    <p:extLst>
      <p:ext uri="{BB962C8B-B14F-4D97-AF65-F5344CB8AC3E}">
        <p14:creationId xmlns:p14="http://schemas.microsoft.com/office/powerpoint/2010/main" val="395044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5200"/>
            <a:fld id="{FA19CE05-BD01-4C73-BEA8-68D236BE9C43}" type="slidenum">
              <a:rPr lang="en-US" smtClean="0">
                <a:latin typeface="Arial" charset="0"/>
              </a:rPr>
              <a:pPr defTabSz="965200"/>
              <a:t>2</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419424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latin typeface="Arial" charset="0"/>
            </a:endParaRPr>
          </a:p>
        </p:txBody>
      </p:sp>
      <p:sp>
        <p:nvSpPr>
          <p:cNvPr id="71684" name="Slide Number Placeholder 3"/>
          <p:cNvSpPr>
            <a:spLocks noGrp="1"/>
          </p:cNvSpPr>
          <p:nvPr>
            <p:ph type="sldNum" sz="quarter" idx="5"/>
          </p:nvPr>
        </p:nvSpPr>
        <p:spPr>
          <a:noFill/>
        </p:spPr>
        <p:txBody>
          <a:bodyPr/>
          <a:lstStyle/>
          <a:p>
            <a:pPr defTabSz="965200"/>
            <a:fld id="{11E726F3-B2AB-4D07-A7AA-770A6A9329D2}" type="slidenum">
              <a:rPr lang="en-US" smtClean="0">
                <a:latin typeface="Arial" charset="0"/>
              </a:rPr>
              <a:pPr defTabSz="965200"/>
              <a:t>20</a:t>
            </a:fld>
            <a:endParaRPr lang="en-US">
              <a:latin typeface="Arial" charset="0"/>
            </a:endParaRPr>
          </a:p>
        </p:txBody>
      </p:sp>
    </p:spTree>
    <p:extLst>
      <p:ext uri="{BB962C8B-B14F-4D97-AF65-F5344CB8AC3E}">
        <p14:creationId xmlns:p14="http://schemas.microsoft.com/office/powerpoint/2010/main" val="2596510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65200"/>
            <a:fld id="{21EEF78D-AAE8-4269-BBC9-8698ECA79D69}" type="slidenum">
              <a:rPr lang="en-US" smtClean="0">
                <a:latin typeface="Arial" charset="0"/>
              </a:rPr>
              <a:pPr defTabSz="965200"/>
              <a:t>21</a:t>
            </a:fld>
            <a:endParaRPr 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3952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charset="0"/>
            </a:endParaRPr>
          </a:p>
        </p:txBody>
      </p:sp>
      <p:sp>
        <p:nvSpPr>
          <p:cNvPr id="73732" name="Slide Number Placeholder 3"/>
          <p:cNvSpPr>
            <a:spLocks noGrp="1"/>
          </p:cNvSpPr>
          <p:nvPr>
            <p:ph type="sldNum" sz="quarter" idx="5"/>
          </p:nvPr>
        </p:nvSpPr>
        <p:spPr>
          <a:noFill/>
        </p:spPr>
        <p:txBody>
          <a:bodyPr/>
          <a:lstStyle/>
          <a:p>
            <a:pPr defTabSz="965200"/>
            <a:fld id="{A4DA5875-CDA9-4A07-85D9-54E74060B29E}" type="slidenum">
              <a:rPr lang="en-US" smtClean="0">
                <a:latin typeface="Arial" charset="0"/>
              </a:rPr>
              <a:pPr defTabSz="965200"/>
              <a:t>22</a:t>
            </a:fld>
            <a:endParaRPr lang="en-US">
              <a:latin typeface="Arial" charset="0"/>
            </a:endParaRPr>
          </a:p>
        </p:txBody>
      </p:sp>
    </p:spTree>
    <p:extLst>
      <p:ext uri="{BB962C8B-B14F-4D97-AF65-F5344CB8AC3E}">
        <p14:creationId xmlns:p14="http://schemas.microsoft.com/office/powerpoint/2010/main" val="988126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latin typeface="Arial" charset="0"/>
            </a:endParaRPr>
          </a:p>
        </p:txBody>
      </p:sp>
      <p:sp>
        <p:nvSpPr>
          <p:cNvPr id="74756" name="Slide Number Placeholder 3"/>
          <p:cNvSpPr>
            <a:spLocks noGrp="1"/>
          </p:cNvSpPr>
          <p:nvPr>
            <p:ph type="sldNum" sz="quarter" idx="5"/>
          </p:nvPr>
        </p:nvSpPr>
        <p:spPr>
          <a:noFill/>
        </p:spPr>
        <p:txBody>
          <a:bodyPr/>
          <a:lstStyle/>
          <a:p>
            <a:pPr defTabSz="965200"/>
            <a:fld id="{42AE9F79-6F0A-4320-93E0-3357B06A4BBB}" type="slidenum">
              <a:rPr lang="en-US" smtClean="0">
                <a:latin typeface="Arial" charset="0"/>
              </a:rPr>
              <a:pPr defTabSz="965200"/>
              <a:t>23</a:t>
            </a:fld>
            <a:endParaRPr lang="en-US">
              <a:latin typeface="Arial" charset="0"/>
            </a:endParaRPr>
          </a:p>
        </p:txBody>
      </p:sp>
    </p:spTree>
    <p:extLst>
      <p:ext uri="{BB962C8B-B14F-4D97-AF65-F5344CB8AC3E}">
        <p14:creationId xmlns:p14="http://schemas.microsoft.com/office/powerpoint/2010/main" val="762955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latin typeface="Arial" charset="0"/>
            </a:endParaRPr>
          </a:p>
        </p:txBody>
      </p:sp>
      <p:sp>
        <p:nvSpPr>
          <p:cNvPr id="75780" name="Slide Number Placeholder 3"/>
          <p:cNvSpPr>
            <a:spLocks noGrp="1"/>
          </p:cNvSpPr>
          <p:nvPr>
            <p:ph type="sldNum" sz="quarter" idx="5"/>
          </p:nvPr>
        </p:nvSpPr>
        <p:spPr>
          <a:noFill/>
        </p:spPr>
        <p:txBody>
          <a:bodyPr/>
          <a:lstStyle/>
          <a:p>
            <a:pPr defTabSz="965200"/>
            <a:fld id="{18A6E646-8BF7-4ACC-9090-044E6FEC9B20}" type="slidenum">
              <a:rPr lang="en-US" smtClean="0">
                <a:latin typeface="Arial" charset="0"/>
              </a:rPr>
              <a:pPr defTabSz="965200"/>
              <a:t>24</a:t>
            </a:fld>
            <a:endParaRPr lang="en-US">
              <a:latin typeface="Arial" charset="0"/>
            </a:endParaRPr>
          </a:p>
        </p:txBody>
      </p:sp>
    </p:spTree>
    <p:extLst>
      <p:ext uri="{BB962C8B-B14F-4D97-AF65-F5344CB8AC3E}">
        <p14:creationId xmlns:p14="http://schemas.microsoft.com/office/powerpoint/2010/main" val="127643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latin typeface="Arial" charset="0"/>
            </a:endParaRPr>
          </a:p>
        </p:txBody>
      </p:sp>
      <p:sp>
        <p:nvSpPr>
          <p:cNvPr id="76804" name="Slide Number Placeholder 3"/>
          <p:cNvSpPr>
            <a:spLocks noGrp="1"/>
          </p:cNvSpPr>
          <p:nvPr>
            <p:ph type="sldNum" sz="quarter" idx="5"/>
          </p:nvPr>
        </p:nvSpPr>
        <p:spPr>
          <a:noFill/>
        </p:spPr>
        <p:txBody>
          <a:bodyPr/>
          <a:lstStyle/>
          <a:p>
            <a:pPr defTabSz="965200"/>
            <a:fld id="{DEB2FB39-C39B-4032-AEA8-02389E34654B}" type="slidenum">
              <a:rPr lang="en-US" smtClean="0">
                <a:latin typeface="Arial" charset="0"/>
              </a:rPr>
              <a:pPr defTabSz="965200"/>
              <a:t>25</a:t>
            </a:fld>
            <a:endParaRPr lang="en-US">
              <a:latin typeface="Arial" charset="0"/>
            </a:endParaRPr>
          </a:p>
        </p:txBody>
      </p:sp>
    </p:spTree>
    <p:extLst>
      <p:ext uri="{BB962C8B-B14F-4D97-AF65-F5344CB8AC3E}">
        <p14:creationId xmlns:p14="http://schemas.microsoft.com/office/powerpoint/2010/main" val="262441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charset="0"/>
            </a:endParaRPr>
          </a:p>
        </p:txBody>
      </p:sp>
      <p:sp>
        <p:nvSpPr>
          <p:cNvPr id="77828" name="Slide Number Placeholder 3"/>
          <p:cNvSpPr>
            <a:spLocks noGrp="1"/>
          </p:cNvSpPr>
          <p:nvPr>
            <p:ph type="sldNum" sz="quarter" idx="5"/>
          </p:nvPr>
        </p:nvSpPr>
        <p:spPr>
          <a:noFill/>
        </p:spPr>
        <p:txBody>
          <a:bodyPr/>
          <a:lstStyle/>
          <a:p>
            <a:pPr defTabSz="965200"/>
            <a:fld id="{CDF53E94-9A6F-4981-B2C5-2EE7AD09C24C}" type="slidenum">
              <a:rPr lang="en-US" smtClean="0">
                <a:latin typeface="Arial" charset="0"/>
              </a:rPr>
              <a:pPr defTabSz="965200"/>
              <a:t>26</a:t>
            </a:fld>
            <a:endParaRPr lang="en-US">
              <a:latin typeface="Arial" charset="0"/>
            </a:endParaRPr>
          </a:p>
        </p:txBody>
      </p:sp>
    </p:spTree>
    <p:extLst>
      <p:ext uri="{BB962C8B-B14F-4D97-AF65-F5344CB8AC3E}">
        <p14:creationId xmlns:p14="http://schemas.microsoft.com/office/powerpoint/2010/main" val="2742794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latin typeface="Arial" charset="0"/>
            </a:endParaRPr>
          </a:p>
        </p:txBody>
      </p:sp>
      <p:sp>
        <p:nvSpPr>
          <p:cNvPr id="78852" name="Slide Number Placeholder 3"/>
          <p:cNvSpPr>
            <a:spLocks noGrp="1"/>
          </p:cNvSpPr>
          <p:nvPr>
            <p:ph type="sldNum" sz="quarter" idx="5"/>
          </p:nvPr>
        </p:nvSpPr>
        <p:spPr>
          <a:noFill/>
        </p:spPr>
        <p:txBody>
          <a:bodyPr/>
          <a:lstStyle/>
          <a:p>
            <a:pPr defTabSz="965200"/>
            <a:fld id="{2A0AA090-4E7B-46CD-A654-4550E9BC68AE}" type="slidenum">
              <a:rPr lang="en-US" smtClean="0">
                <a:latin typeface="Arial" charset="0"/>
              </a:rPr>
              <a:pPr defTabSz="965200"/>
              <a:t>27</a:t>
            </a:fld>
            <a:endParaRPr lang="en-US">
              <a:latin typeface="Arial" charset="0"/>
            </a:endParaRPr>
          </a:p>
        </p:txBody>
      </p:sp>
    </p:spTree>
    <p:extLst>
      <p:ext uri="{BB962C8B-B14F-4D97-AF65-F5344CB8AC3E}">
        <p14:creationId xmlns:p14="http://schemas.microsoft.com/office/powerpoint/2010/main" val="425099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charset="0"/>
            </a:endParaRPr>
          </a:p>
        </p:txBody>
      </p:sp>
      <p:sp>
        <p:nvSpPr>
          <p:cNvPr id="79876" name="Slide Number Placeholder 3"/>
          <p:cNvSpPr>
            <a:spLocks noGrp="1"/>
          </p:cNvSpPr>
          <p:nvPr>
            <p:ph type="sldNum" sz="quarter" idx="5"/>
          </p:nvPr>
        </p:nvSpPr>
        <p:spPr>
          <a:noFill/>
        </p:spPr>
        <p:txBody>
          <a:bodyPr/>
          <a:lstStyle/>
          <a:p>
            <a:pPr defTabSz="965200"/>
            <a:fld id="{8A2BE9DA-200B-4764-9DB9-E323B1B01262}" type="slidenum">
              <a:rPr lang="en-US" smtClean="0">
                <a:latin typeface="Arial" charset="0"/>
              </a:rPr>
              <a:pPr defTabSz="965200"/>
              <a:t>28</a:t>
            </a:fld>
            <a:endParaRPr lang="en-US">
              <a:latin typeface="Arial" charset="0"/>
            </a:endParaRPr>
          </a:p>
        </p:txBody>
      </p:sp>
    </p:spTree>
    <p:extLst>
      <p:ext uri="{BB962C8B-B14F-4D97-AF65-F5344CB8AC3E}">
        <p14:creationId xmlns:p14="http://schemas.microsoft.com/office/powerpoint/2010/main" val="1950348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atin typeface="Arial" charset="0"/>
            </a:endParaRPr>
          </a:p>
        </p:txBody>
      </p:sp>
      <p:sp>
        <p:nvSpPr>
          <p:cNvPr id="80900" name="Slide Number Placeholder 3"/>
          <p:cNvSpPr>
            <a:spLocks noGrp="1"/>
          </p:cNvSpPr>
          <p:nvPr>
            <p:ph type="sldNum" sz="quarter" idx="5"/>
          </p:nvPr>
        </p:nvSpPr>
        <p:spPr>
          <a:noFill/>
        </p:spPr>
        <p:txBody>
          <a:bodyPr/>
          <a:lstStyle/>
          <a:p>
            <a:pPr defTabSz="965200"/>
            <a:fld id="{1BDCC7B3-662F-4E9F-98E3-559E8D8C072B}" type="slidenum">
              <a:rPr lang="en-US" smtClean="0">
                <a:latin typeface="Arial" charset="0"/>
              </a:rPr>
              <a:pPr defTabSz="965200"/>
              <a:t>29</a:t>
            </a:fld>
            <a:endParaRPr lang="en-US">
              <a:latin typeface="Arial" charset="0"/>
            </a:endParaRPr>
          </a:p>
        </p:txBody>
      </p:sp>
    </p:spTree>
    <p:extLst>
      <p:ext uri="{BB962C8B-B14F-4D97-AF65-F5344CB8AC3E}">
        <p14:creationId xmlns:p14="http://schemas.microsoft.com/office/powerpoint/2010/main" val="67117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200"/>
            <a:fld id="{A418838B-0B5D-44A6-8456-A95204D09B66}" type="slidenum">
              <a:rPr lang="en-US" smtClean="0">
                <a:latin typeface="Arial" charset="0"/>
              </a:rPr>
              <a:pPr defTabSz="965200"/>
              <a:t>3</a:t>
            </a:fld>
            <a:endParaRPr lang="en-US">
              <a:latin typeface="Arial" charset="0"/>
            </a:endParaRPr>
          </a:p>
        </p:txBody>
      </p:sp>
      <p:sp>
        <p:nvSpPr>
          <p:cNvPr id="55299" name="Rectangle 2"/>
          <p:cNvSpPr>
            <a:spLocks noGrp="1" noRot="1" noChangeAspect="1" noChangeArrowheads="1" noTextEdit="1"/>
          </p:cNvSpPr>
          <p:nvPr>
            <p:ph type="sldImg"/>
          </p:nvPr>
        </p:nvSpPr>
        <p:spPr>
          <a:xfrm>
            <a:off x="1258888" y="720725"/>
            <a:ext cx="4800600" cy="3600450"/>
          </a:xfrm>
          <a:ln/>
        </p:spPr>
      </p:sp>
      <p:sp>
        <p:nvSpPr>
          <p:cNvPr id="55300" name="Rectangle 3"/>
          <p:cNvSpPr>
            <a:spLocks noGrp="1" noChangeArrowheads="1"/>
          </p:cNvSpPr>
          <p:nvPr>
            <p:ph type="body" idx="1"/>
          </p:nvPr>
        </p:nvSpPr>
        <p:spPr>
          <a:xfrm>
            <a:off x="1138238" y="4560888"/>
            <a:ext cx="5038725" cy="4319587"/>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99729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A721146-FDAF-45E7-BA11-B305E33B51E5}" type="slidenum">
              <a:rPr lang="en-US" smtClean="0"/>
              <a:pPr>
                <a:defRPr/>
              </a:pPr>
              <a:t>30</a:t>
            </a:fld>
            <a:endParaRPr lang="en-US"/>
          </a:p>
        </p:txBody>
      </p:sp>
    </p:spTree>
    <p:extLst>
      <p:ext uri="{BB962C8B-B14F-4D97-AF65-F5344CB8AC3E}">
        <p14:creationId xmlns:p14="http://schemas.microsoft.com/office/powerpoint/2010/main" val="801557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A721146-FDAF-45E7-BA11-B305E33B51E5}" type="slidenum">
              <a:rPr lang="en-US" smtClean="0"/>
              <a:pPr>
                <a:defRPr/>
              </a:pPr>
              <a:t>31</a:t>
            </a:fld>
            <a:endParaRPr lang="en-US"/>
          </a:p>
        </p:txBody>
      </p:sp>
    </p:spTree>
    <p:extLst>
      <p:ext uri="{BB962C8B-B14F-4D97-AF65-F5344CB8AC3E}">
        <p14:creationId xmlns:p14="http://schemas.microsoft.com/office/powerpoint/2010/main" val="684380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A721146-FDAF-45E7-BA11-B305E33B51E5}" type="slidenum">
              <a:rPr lang="en-US" smtClean="0"/>
              <a:pPr>
                <a:defRPr/>
              </a:pPr>
              <a:t>32</a:t>
            </a:fld>
            <a:endParaRPr lang="en-US"/>
          </a:p>
        </p:txBody>
      </p:sp>
    </p:spTree>
    <p:extLst>
      <p:ext uri="{BB962C8B-B14F-4D97-AF65-F5344CB8AC3E}">
        <p14:creationId xmlns:p14="http://schemas.microsoft.com/office/powerpoint/2010/main" val="1759405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latin typeface="Arial" charset="0"/>
            </a:endParaRPr>
          </a:p>
        </p:txBody>
      </p:sp>
      <p:sp>
        <p:nvSpPr>
          <p:cNvPr id="81924" name="Slide Number Placeholder 3"/>
          <p:cNvSpPr>
            <a:spLocks noGrp="1"/>
          </p:cNvSpPr>
          <p:nvPr>
            <p:ph type="sldNum" sz="quarter" idx="5"/>
          </p:nvPr>
        </p:nvSpPr>
        <p:spPr>
          <a:noFill/>
        </p:spPr>
        <p:txBody>
          <a:bodyPr/>
          <a:lstStyle/>
          <a:p>
            <a:pPr defTabSz="965200"/>
            <a:fld id="{90373911-7C4E-4B87-8753-D0A1C9AB539C}" type="slidenum">
              <a:rPr lang="en-US" smtClean="0">
                <a:latin typeface="Arial" charset="0"/>
              </a:rPr>
              <a:pPr defTabSz="965200"/>
              <a:t>33</a:t>
            </a:fld>
            <a:endParaRPr lang="en-US">
              <a:latin typeface="Arial" charset="0"/>
            </a:endParaRPr>
          </a:p>
        </p:txBody>
      </p:sp>
    </p:spTree>
    <p:extLst>
      <p:ext uri="{BB962C8B-B14F-4D97-AF65-F5344CB8AC3E}">
        <p14:creationId xmlns:p14="http://schemas.microsoft.com/office/powerpoint/2010/main" val="2231288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latin typeface="Arial" charset="0"/>
            </a:endParaRPr>
          </a:p>
        </p:txBody>
      </p:sp>
      <p:sp>
        <p:nvSpPr>
          <p:cNvPr id="82948" name="Slide Number Placeholder 3"/>
          <p:cNvSpPr>
            <a:spLocks noGrp="1"/>
          </p:cNvSpPr>
          <p:nvPr>
            <p:ph type="sldNum" sz="quarter" idx="5"/>
          </p:nvPr>
        </p:nvSpPr>
        <p:spPr>
          <a:noFill/>
        </p:spPr>
        <p:txBody>
          <a:bodyPr/>
          <a:lstStyle/>
          <a:p>
            <a:pPr defTabSz="965200"/>
            <a:fld id="{1BFECE60-F12E-4EC7-91F4-F48E0C2040F2}" type="slidenum">
              <a:rPr lang="en-US" smtClean="0">
                <a:latin typeface="Arial" charset="0"/>
              </a:rPr>
              <a:pPr defTabSz="965200"/>
              <a:t>34</a:t>
            </a:fld>
            <a:endParaRPr lang="en-US">
              <a:latin typeface="Arial" charset="0"/>
            </a:endParaRPr>
          </a:p>
        </p:txBody>
      </p:sp>
    </p:spTree>
    <p:extLst>
      <p:ext uri="{BB962C8B-B14F-4D97-AF65-F5344CB8AC3E}">
        <p14:creationId xmlns:p14="http://schemas.microsoft.com/office/powerpoint/2010/main" val="1557268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latin typeface="Arial" charset="0"/>
            </a:endParaRPr>
          </a:p>
        </p:txBody>
      </p:sp>
      <p:sp>
        <p:nvSpPr>
          <p:cNvPr id="83972" name="Slide Number Placeholder 3"/>
          <p:cNvSpPr>
            <a:spLocks noGrp="1"/>
          </p:cNvSpPr>
          <p:nvPr>
            <p:ph type="sldNum" sz="quarter" idx="5"/>
          </p:nvPr>
        </p:nvSpPr>
        <p:spPr>
          <a:noFill/>
        </p:spPr>
        <p:txBody>
          <a:bodyPr/>
          <a:lstStyle/>
          <a:p>
            <a:pPr defTabSz="965200"/>
            <a:fld id="{6F8A8AE2-B1F3-46B4-9931-F739FD721057}" type="slidenum">
              <a:rPr lang="en-US" smtClean="0">
                <a:latin typeface="Arial" charset="0"/>
              </a:rPr>
              <a:pPr defTabSz="965200"/>
              <a:t>35</a:t>
            </a:fld>
            <a:endParaRPr lang="en-US">
              <a:latin typeface="Arial" charset="0"/>
            </a:endParaRPr>
          </a:p>
        </p:txBody>
      </p:sp>
    </p:spTree>
    <p:extLst>
      <p:ext uri="{BB962C8B-B14F-4D97-AF65-F5344CB8AC3E}">
        <p14:creationId xmlns:p14="http://schemas.microsoft.com/office/powerpoint/2010/main" val="404001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Arial" charset="0"/>
            </a:endParaRPr>
          </a:p>
        </p:txBody>
      </p:sp>
      <p:sp>
        <p:nvSpPr>
          <p:cNvPr id="84996" name="Slide Number Placeholder 3"/>
          <p:cNvSpPr>
            <a:spLocks noGrp="1"/>
          </p:cNvSpPr>
          <p:nvPr>
            <p:ph type="sldNum" sz="quarter" idx="5"/>
          </p:nvPr>
        </p:nvSpPr>
        <p:spPr>
          <a:noFill/>
        </p:spPr>
        <p:txBody>
          <a:bodyPr/>
          <a:lstStyle/>
          <a:p>
            <a:pPr defTabSz="965200"/>
            <a:fld id="{BD3D142F-7B07-4326-9458-B8C5D4E183EB}" type="slidenum">
              <a:rPr lang="en-US" smtClean="0">
                <a:latin typeface="Arial" charset="0"/>
              </a:rPr>
              <a:pPr defTabSz="965200"/>
              <a:t>36</a:t>
            </a:fld>
            <a:endParaRPr lang="en-US">
              <a:latin typeface="Arial" charset="0"/>
            </a:endParaRPr>
          </a:p>
        </p:txBody>
      </p:sp>
    </p:spTree>
    <p:extLst>
      <p:ext uri="{BB962C8B-B14F-4D97-AF65-F5344CB8AC3E}">
        <p14:creationId xmlns:p14="http://schemas.microsoft.com/office/powerpoint/2010/main" val="735198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latin typeface="Arial" charset="0"/>
            </a:endParaRPr>
          </a:p>
        </p:txBody>
      </p:sp>
      <p:sp>
        <p:nvSpPr>
          <p:cNvPr id="86020" name="Slide Number Placeholder 3"/>
          <p:cNvSpPr>
            <a:spLocks noGrp="1"/>
          </p:cNvSpPr>
          <p:nvPr>
            <p:ph type="sldNum" sz="quarter" idx="5"/>
          </p:nvPr>
        </p:nvSpPr>
        <p:spPr>
          <a:noFill/>
        </p:spPr>
        <p:txBody>
          <a:bodyPr/>
          <a:lstStyle/>
          <a:p>
            <a:pPr defTabSz="965200"/>
            <a:fld id="{A12C54A5-6019-4C4F-A99B-B986A31A1C6F}" type="slidenum">
              <a:rPr lang="en-US" smtClean="0">
                <a:latin typeface="Arial" charset="0"/>
              </a:rPr>
              <a:pPr defTabSz="965200"/>
              <a:t>37</a:t>
            </a:fld>
            <a:endParaRPr lang="en-US">
              <a:latin typeface="Arial" charset="0"/>
            </a:endParaRPr>
          </a:p>
        </p:txBody>
      </p:sp>
    </p:spTree>
    <p:extLst>
      <p:ext uri="{BB962C8B-B14F-4D97-AF65-F5344CB8AC3E}">
        <p14:creationId xmlns:p14="http://schemas.microsoft.com/office/powerpoint/2010/main" val="2876170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65200"/>
            <a:fld id="{F60C9413-CFD3-4A29-AA1F-E38E23C98DFF}" type="slidenum">
              <a:rPr lang="en-US" smtClean="0">
                <a:latin typeface="Arial" charset="0"/>
              </a:rPr>
              <a:pPr defTabSz="965200"/>
              <a:t>38</a:t>
            </a:fld>
            <a:endParaRPr lang="en-US">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21453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65200"/>
            <a:fld id="{EF661B2E-8446-420F-9B3E-AE3DB8540E2F}" type="slidenum">
              <a:rPr lang="en-US" smtClean="0">
                <a:latin typeface="Arial" charset="0"/>
              </a:rPr>
              <a:pPr defTabSz="965200"/>
              <a:t>39</a:t>
            </a:fld>
            <a:endParaRPr lang="en-US">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3807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65200"/>
            <a:fld id="{FEA5C84E-F33C-4F6A-B445-75C6DFB42EBD}" type="slidenum">
              <a:rPr lang="en-US" smtClean="0">
                <a:latin typeface="Arial" charset="0"/>
              </a:rPr>
              <a:pPr defTabSz="965200"/>
              <a:t>4</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06253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65200"/>
            <a:fld id="{E315E664-0F5D-4228-A7B7-3031FB77A3C9}" type="slidenum">
              <a:rPr lang="en-US" smtClean="0">
                <a:latin typeface="Arial" charset="0"/>
              </a:rPr>
              <a:pPr defTabSz="965200"/>
              <a:t>40</a:t>
            </a:fld>
            <a:endParaRPr lang="en-US">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06687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65200"/>
            <a:fld id="{A9ACFB35-2F2B-4986-9390-32FE93A244FD}" type="slidenum">
              <a:rPr lang="en-US" smtClean="0">
                <a:latin typeface="Arial" charset="0"/>
              </a:rPr>
              <a:pPr defTabSz="965200"/>
              <a:t>41</a:t>
            </a:fld>
            <a:endParaRPr 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55320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65200"/>
            <a:fld id="{0804DC6C-25EB-484A-906C-CD7F2D6F23F8}" type="slidenum">
              <a:rPr lang="en-US" smtClean="0">
                <a:latin typeface="Arial" charset="0"/>
              </a:rPr>
              <a:pPr defTabSz="965200"/>
              <a:t>42</a:t>
            </a:fld>
            <a:endParaRPr lang="en-US">
              <a:latin typeface="Arial" charset="0"/>
            </a:endParaRPr>
          </a:p>
        </p:txBody>
      </p:sp>
      <p:sp>
        <p:nvSpPr>
          <p:cNvPr id="91139"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91140" name="Rectangle 3"/>
          <p:cNvSpPr>
            <a:spLocks noGrp="1" noChangeArrowheads="1"/>
          </p:cNvSpPr>
          <p:nvPr>
            <p:ph type="body" idx="1"/>
          </p:nvPr>
        </p:nvSpPr>
        <p:spPr>
          <a:xfrm>
            <a:off x="1439863" y="4560888"/>
            <a:ext cx="4435475" cy="4319587"/>
          </a:xfrm>
          <a:solidFill>
            <a:schemeClr val="bg1"/>
          </a:solidFill>
          <a:ln/>
        </p:spPr>
        <p:txBody>
          <a:bodyPr lIns="97324" tIns="48663" rIns="97324" bIns="48663"/>
          <a:lstStyle/>
          <a:p>
            <a:pPr eaLnBrk="1" hangingPunct="1"/>
            <a:r>
              <a:rPr lang="en-US">
                <a:latin typeface="Arial" charset="0"/>
              </a:rPr>
              <a:t>Date:  Sun, 17 Mar 1996 19:56:44 -0500 (EST) </a:t>
            </a:r>
            <a:br>
              <a:rPr lang="en-US">
                <a:latin typeface="Arial" charset="0"/>
              </a:rPr>
            </a:br>
            <a:r>
              <a:rPr lang="en-US">
                <a:latin typeface="Arial" charset="0"/>
              </a:rPr>
              <a:t>From:  Educom &lt;educom@elanor.oit.unc.edu&gt; </a:t>
            </a:r>
            <a:br>
              <a:rPr lang="en-US">
                <a:latin typeface="Arial" charset="0"/>
              </a:rPr>
            </a:br>
            <a:r>
              <a:rPr lang="en-US">
                <a:latin typeface="Arial" charset="0"/>
              </a:rPr>
              <a:t>Subject:  Iomega Stock Volatility Blamed on AOL Postings (Edupage, 17 Mar 1996)</a:t>
            </a:r>
          </a:p>
          <a:p>
            <a:pPr eaLnBrk="1" hangingPunct="1"/>
            <a:r>
              <a:rPr lang="en-US">
                <a:latin typeface="Arial" charset="0"/>
              </a:rPr>
              <a:t>Iomega, maker of high-capacity removable disk drives, is focus of controversy on America Online's Motley Fool bulletin board.  Company officials have complained to SEC that postings on Motley Fool and other BBSs have contained false information and may be contributing to volatility of its stock.  Online exposure has "raised visibility of some stocks as well as interest in those stocks," says an outside spokesman for Iomega.  "At same time, we're very concerned about how online services can be used to attempt to drive stock prices higher or lower through misinformation." Postings about Iomega escalated to flaming and physical threats last month, causing Motley Fool to pull some of more offensive ones, but critics of online BBSs note Iomega's problems are a result of practice of using "screen names" and lack of verification of information that's posted.  "You don't know if person is a Ph.D.  or in Sing Sing," says one critic.  (*Wall Street Journal*, 15 Mar 1996, A5C) </a:t>
            </a:r>
          </a:p>
        </p:txBody>
      </p:sp>
    </p:spTree>
    <p:extLst>
      <p:ext uri="{BB962C8B-B14F-4D97-AF65-F5344CB8AC3E}">
        <p14:creationId xmlns:p14="http://schemas.microsoft.com/office/powerpoint/2010/main" val="2085244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65200"/>
            <a:fld id="{B2A6F4C3-B77A-4D70-B56A-9A261A929C63}" type="slidenum">
              <a:rPr lang="en-US" smtClean="0">
                <a:latin typeface="Arial" charset="0"/>
              </a:rPr>
              <a:pPr defTabSz="965200"/>
              <a:t>43</a:t>
            </a:fld>
            <a:endParaRPr lang="en-US">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138238" y="4560888"/>
            <a:ext cx="5038725" cy="4319587"/>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59159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5200"/>
            <a:fld id="{F8D9726D-BC4C-4878-B3F6-FF838002D1A5}" type="slidenum">
              <a:rPr lang="en-US" smtClean="0">
                <a:latin typeface="Arial" charset="0"/>
              </a:rPr>
              <a:pPr defTabSz="965200"/>
              <a:t>44</a:t>
            </a:fld>
            <a:endParaRPr lang="en-US">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138238" y="4560888"/>
            <a:ext cx="5038725" cy="4319587"/>
          </a:xfrm>
          <a:noFill/>
          <a:ln/>
        </p:spPr>
        <p:txBody>
          <a:bodyPr/>
          <a:lstStyle/>
          <a:p>
            <a:pPr eaLnBrk="1" hangingPunct="1"/>
            <a:r>
              <a:rPr lang="en-US">
                <a:latin typeface="Arial" charset="0"/>
              </a:rPr>
              <a:t>RISKS 21.02</a:t>
            </a:r>
          </a:p>
          <a:p>
            <a:pPr eaLnBrk="1" hangingPunct="1"/>
            <a:r>
              <a:rPr lang="en-US">
                <a:latin typeface="Arial" charset="0"/>
              </a:rPr>
              <a:t>http://www.investors.com/editorial/tech05.asp</a:t>
            </a:r>
          </a:p>
        </p:txBody>
      </p:sp>
    </p:spTree>
    <p:extLst>
      <p:ext uri="{BB962C8B-B14F-4D97-AF65-F5344CB8AC3E}">
        <p14:creationId xmlns:p14="http://schemas.microsoft.com/office/powerpoint/2010/main" val="2971816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65200"/>
            <a:fld id="{432956CA-290B-4ADC-B183-BD9274751D51}" type="slidenum">
              <a:rPr lang="en-US" smtClean="0">
                <a:latin typeface="Arial" charset="0"/>
              </a:rPr>
              <a:pPr defTabSz="965200"/>
              <a:t>45</a:t>
            </a:fld>
            <a:endParaRPr lang="en-US">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06568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65200"/>
            <a:fld id="{ED8DD635-E17F-4C71-8F13-FD4552571748}" type="slidenum">
              <a:rPr lang="en-US" smtClean="0">
                <a:latin typeface="Arial" charset="0"/>
              </a:rPr>
              <a:pPr defTabSz="965200"/>
              <a:t>46</a:t>
            </a:fld>
            <a:endParaRPr lang="en-US">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84618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65200"/>
            <a:fld id="{22A15615-3AEF-4975-BA46-39DB8E77E241}" type="slidenum">
              <a:rPr lang="en-US" smtClean="0">
                <a:latin typeface="Arial" charset="0"/>
              </a:rPr>
              <a:pPr defTabSz="965200"/>
              <a:t>47</a:t>
            </a:fld>
            <a:endParaRPr lang="en-US">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62047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65200"/>
            <a:fld id="{8E2FADCD-07D6-4586-83CB-778419E18FC3}" type="slidenum">
              <a:rPr lang="en-US" smtClean="0">
                <a:latin typeface="Arial" charset="0"/>
              </a:rPr>
              <a:pPr defTabSz="965200"/>
              <a:t>48</a:t>
            </a:fld>
            <a:endParaRPr lang="en-US">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053660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65200"/>
            <a:fld id="{645AA67F-34C9-44D0-ACCE-51801C1CFFC1}" type="slidenum">
              <a:rPr lang="en-US" smtClean="0">
                <a:latin typeface="Arial" charset="0"/>
              </a:rPr>
              <a:pPr defTabSz="965200"/>
              <a:t>49</a:t>
            </a:fld>
            <a:endParaRPr lang="en-US">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1972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latin typeface="Arial" charset="0"/>
            </a:endParaRPr>
          </a:p>
        </p:txBody>
      </p:sp>
      <p:sp>
        <p:nvSpPr>
          <p:cNvPr id="57348" name="Slide Number Placeholder 3"/>
          <p:cNvSpPr>
            <a:spLocks noGrp="1"/>
          </p:cNvSpPr>
          <p:nvPr>
            <p:ph type="sldNum" sz="quarter" idx="5"/>
          </p:nvPr>
        </p:nvSpPr>
        <p:spPr>
          <a:noFill/>
        </p:spPr>
        <p:txBody>
          <a:bodyPr/>
          <a:lstStyle/>
          <a:p>
            <a:pPr defTabSz="965200"/>
            <a:fld id="{BE64FB58-C155-42C9-8321-4EC72633AE45}" type="slidenum">
              <a:rPr lang="en-US" smtClean="0">
                <a:latin typeface="Arial" charset="0"/>
              </a:rPr>
              <a:pPr defTabSz="965200"/>
              <a:t>5</a:t>
            </a:fld>
            <a:endParaRPr lang="en-US">
              <a:latin typeface="Arial" charset="0"/>
            </a:endParaRPr>
          </a:p>
        </p:txBody>
      </p:sp>
    </p:spTree>
    <p:extLst>
      <p:ext uri="{BB962C8B-B14F-4D97-AF65-F5344CB8AC3E}">
        <p14:creationId xmlns:p14="http://schemas.microsoft.com/office/powerpoint/2010/main" val="2943257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65200"/>
            <a:fld id="{1047B4D8-AD4C-4AA6-85B2-E6FF3A9E7121}" type="slidenum">
              <a:rPr lang="en-US" smtClean="0">
                <a:latin typeface="Arial" charset="0"/>
              </a:rPr>
              <a:pPr defTabSz="965200"/>
              <a:t>50</a:t>
            </a:fld>
            <a:endParaRPr lang="en-US">
              <a:latin typeface="Arial" charset="0"/>
            </a:endParaRPr>
          </a:p>
        </p:txBody>
      </p:sp>
      <p:sp>
        <p:nvSpPr>
          <p:cNvPr id="100355" name="Rectangle 2"/>
          <p:cNvSpPr>
            <a:spLocks noGrp="1" noRot="1" noChangeAspect="1" noChangeArrowheads="1" noTextEdit="1"/>
          </p:cNvSpPr>
          <p:nvPr>
            <p:ph type="sldImg"/>
          </p:nvPr>
        </p:nvSpPr>
        <p:spPr>
          <a:xfrm>
            <a:off x="1266825" y="728663"/>
            <a:ext cx="4781550" cy="3586162"/>
          </a:xfrm>
          <a:ln/>
        </p:spPr>
      </p:sp>
      <p:sp>
        <p:nvSpPr>
          <p:cNvPr id="100356" name="Rectangle 3"/>
          <p:cNvSpPr>
            <a:spLocks noGrp="1" noChangeArrowheads="1"/>
          </p:cNvSpPr>
          <p:nvPr>
            <p:ph type="body" idx="1"/>
          </p:nvPr>
        </p:nvSpPr>
        <p:spPr>
          <a:xfrm>
            <a:off x="1138238" y="4560888"/>
            <a:ext cx="5119687" cy="4389437"/>
          </a:xfrm>
          <a:solidFill>
            <a:schemeClr val="bg1"/>
          </a:solidFill>
          <a:ln/>
        </p:spPr>
        <p:txBody>
          <a:bodyPr/>
          <a:lstStyle/>
          <a:p>
            <a:pPr eaLnBrk="1" hangingPunct="1"/>
            <a:r>
              <a:rPr lang="en-US" b="1">
                <a:latin typeface="Arial" charset="0"/>
              </a:rPr>
              <a:t>Radio pirate stirs panic in Belgian airspace</a:t>
            </a:r>
          </a:p>
          <a:p>
            <a:pPr eaLnBrk="1" hangingPunct="1"/>
            <a:r>
              <a:rPr lang="en-US">
                <a:latin typeface="Arial" charset="0"/>
              </a:rPr>
              <a:t>Reuters World Report January 22, 1997 05:54:00</a:t>
            </a:r>
          </a:p>
          <a:p>
            <a:pPr eaLnBrk="1" hangingPunct="1"/>
            <a:r>
              <a:rPr lang="en-US">
                <a:latin typeface="Arial" charset="0"/>
              </a:rPr>
              <a:t>Copyright 1997 Reuters Ltd. All rights reserved.@bThe following news report may not be republished or redistributed, in whole or in part, without prior written consent of Reuters Ltd.</a:t>
            </a:r>
          </a:p>
          <a:p>
            <a:pPr eaLnBrk="1" hangingPunct="1"/>
            <a:r>
              <a:rPr lang="en-US">
                <a:latin typeface="Arial" charset="0"/>
              </a:rPr>
              <a:t>BRUSSELS, Jan 22 (Reuter) ‑ A radio pirate posing as an air traffic controller has been broadcasting false instructions to pilots to disrupt their landings and cause accidents, air traffic authorities said on Wednesday.</a:t>
            </a:r>
          </a:p>
          <a:p>
            <a:pPr eaLnBrk="1" hangingPunct="1"/>
            <a:r>
              <a:rPr lang="en-US">
                <a:latin typeface="Arial" charset="0"/>
              </a:rPr>
              <a:t>But Brussels airport authority insisted there was no actual danger.</a:t>
            </a:r>
          </a:p>
          <a:p>
            <a:pPr eaLnBrk="1" hangingPunct="1"/>
            <a:r>
              <a:rPr lang="en-US">
                <a:latin typeface="Arial" charset="0"/>
              </a:rPr>
              <a:t>A spokesman for air traffic authorities told BRTN radio that unknown man has been misleading pilots since October by breaking into normal air traffic radio frequencies.</a:t>
            </a:r>
          </a:p>
          <a:p>
            <a:pPr eaLnBrk="1" hangingPunct="1"/>
            <a:r>
              <a:rPr lang="en-US">
                <a:latin typeface="Arial" charset="0"/>
              </a:rPr>
              <a:t>"He tells them how to land, normal messages ‑‑ a bit higher, a bit lower, a bit to left, right, that kind of instructions," he said. "He can only have bad intentions...this could lead to accidents."</a:t>
            </a:r>
          </a:p>
          <a:p>
            <a:pPr eaLnBrk="1" hangingPunct="1"/>
            <a:r>
              <a:rPr lang="en-US">
                <a:latin typeface="Arial" charset="0"/>
              </a:rPr>
              <a:t>The man, who operates mainly from eastern Belgium, is familiar with specialised air traffic vocabulary, he said.</a:t>
            </a:r>
          </a:p>
          <a:p>
            <a:pPr eaLnBrk="1" hangingPunct="1"/>
            <a:r>
              <a:rPr lang="en-US">
                <a:latin typeface="Arial" charset="0"/>
              </a:rPr>
              <a:t>"He knows so much about it that we believe he was involved (in air transport)...he is a major threat to air transport," he said.</a:t>
            </a:r>
          </a:p>
          <a:p>
            <a:pPr eaLnBrk="1" hangingPunct="1"/>
            <a:r>
              <a:rPr lang="en-US">
                <a:latin typeface="Arial" charset="0"/>
              </a:rPr>
              <a:t>Mobile teams have so far failed to catch radio pirate who is using a mobile transmitter.</a:t>
            </a:r>
          </a:p>
          <a:p>
            <a:pPr eaLnBrk="1" hangingPunct="1"/>
            <a:r>
              <a:rPr lang="en-US">
                <a:latin typeface="Arial" charset="0"/>
              </a:rPr>
              <a:t>Brussels airport authority chairman Eric Kirsch told BRTN that pilots flying to capital's airport were given strict security instructions.</a:t>
            </a:r>
          </a:p>
          <a:p>
            <a:pPr eaLnBrk="1" hangingPunct="1"/>
            <a:r>
              <a:rPr lang="en-US">
                <a:latin typeface="Arial" charset="0"/>
              </a:rPr>
              <a:t>"When a controller gives instructions to pilot, pilot has to repeat them so that controller can check that pilot has well understood them...This is why I can say...there is no danger," Kirsch said.</a:t>
            </a:r>
          </a:p>
          <a:p>
            <a:pPr eaLnBrk="1" hangingPunct="1"/>
            <a:r>
              <a:rPr lang="en-US">
                <a:latin typeface="Arial" charset="0"/>
              </a:rPr>
              <a:t>REUTER</a:t>
            </a:r>
          </a:p>
        </p:txBody>
      </p:sp>
    </p:spTree>
    <p:extLst>
      <p:ext uri="{BB962C8B-B14F-4D97-AF65-F5344CB8AC3E}">
        <p14:creationId xmlns:p14="http://schemas.microsoft.com/office/powerpoint/2010/main" val="446481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65200"/>
            <a:fld id="{A041EB22-5AFF-4F51-A76B-D8986A781F40}" type="slidenum">
              <a:rPr lang="en-US" smtClean="0">
                <a:latin typeface="Arial" charset="0"/>
              </a:rPr>
              <a:pPr defTabSz="965200"/>
              <a:t>51</a:t>
            </a:fld>
            <a:endParaRPr lang="en-US">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9935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atin typeface="Arial" charset="0"/>
            </a:endParaRPr>
          </a:p>
        </p:txBody>
      </p:sp>
      <p:sp>
        <p:nvSpPr>
          <p:cNvPr id="58372" name="Slide Number Placeholder 3"/>
          <p:cNvSpPr>
            <a:spLocks noGrp="1"/>
          </p:cNvSpPr>
          <p:nvPr>
            <p:ph type="sldNum" sz="quarter" idx="5"/>
          </p:nvPr>
        </p:nvSpPr>
        <p:spPr>
          <a:noFill/>
        </p:spPr>
        <p:txBody>
          <a:bodyPr/>
          <a:lstStyle/>
          <a:p>
            <a:pPr defTabSz="965200"/>
            <a:fld id="{5F2E1FE8-35D4-4416-B61C-2021923F9E6B}" type="slidenum">
              <a:rPr lang="en-US" smtClean="0">
                <a:latin typeface="Arial" charset="0"/>
              </a:rPr>
              <a:pPr defTabSz="965200"/>
              <a:t>6</a:t>
            </a:fld>
            <a:endParaRPr lang="en-US">
              <a:latin typeface="Arial" charset="0"/>
            </a:endParaRPr>
          </a:p>
        </p:txBody>
      </p:sp>
    </p:spTree>
    <p:extLst>
      <p:ext uri="{BB962C8B-B14F-4D97-AF65-F5344CB8AC3E}">
        <p14:creationId xmlns:p14="http://schemas.microsoft.com/office/powerpoint/2010/main" val="202372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65200"/>
            <a:fld id="{C128FFEA-128A-4FC0-BB4F-F4A75CAECE63}" type="slidenum">
              <a:rPr lang="en-US" smtClean="0">
                <a:latin typeface="Arial" charset="0"/>
              </a:rPr>
              <a:pPr defTabSz="965200"/>
              <a:t>7</a:t>
            </a:fld>
            <a:endParaRPr lang="en-US">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5219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65200"/>
            <a:fld id="{401B69FE-FCB4-43A1-A52D-663530D024A4}" type="slidenum">
              <a:rPr lang="en-US" smtClean="0">
                <a:latin typeface="Arial" charset="0"/>
              </a:rPr>
              <a:pPr defTabSz="965200"/>
              <a:t>8</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3105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65200"/>
            <a:fld id="{29E9C812-93F9-4940-B54A-909D97D2800E}" type="slidenum">
              <a:rPr lang="en-US" smtClean="0">
                <a:latin typeface="Arial" charset="0"/>
              </a:rPr>
              <a:pPr defTabSz="965200"/>
              <a:t>9</a:t>
            </a:fld>
            <a:endParaRPr 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1328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780756EB-8640-4765-BF00-85BA52A4B83B}"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419350" y="6642100"/>
            <a:ext cx="4740400"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 2013 M. E. Kabay, D. Blythe , J. Tower-Pierce &amp; P. R. Stephenson.  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nopes.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inyurl.com/3tobt4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ostalinspectors.uspi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rticles.latimes.com/1999/aug/31/business/fi-5307"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cc.dli.mt.gov/SCCASES/95-48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cc.dli.mt.gov/TOOLS/Fraud_Element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2819400"/>
          </a:xfrm>
        </p:spPr>
        <p:txBody>
          <a:bodyPr/>
          <a:lstStyle/>
          <a:p>
            <a:pPr algn="ctr"/>
            <a:r>
              <a:rPr lang="en-US" sz="10600" dirty="0"/>
              <a:t>Internet Fraud</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#7</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eaLnBrk="0" hangingPunct="0"/>
            <a:endParaRPr lang="en-US" sz="2400" dirty="0">
              <a:latin typeface="Arial" pitchFamily="34" charset="0"/>
              <a:cs typeface="Arial" pitchFamily="34" charset="0"/>
            </a:endParaRPr>
          </a:p>
          <a:p>
            <a:pPr algn="ctr" eaLnBrk="0" hangingPunct="0"/>
            <a:r>
              <a:rPr lang="en-US" sz="2400">
                <a:latin typeface="Arial" pitchFamily="34" charset="0"/>
                <a:cs typeface="Arial" pitchFamily="34" charset="0"/>
              </a:rPr>
              <a:t>School of Cybersecurity, Data Science &amp; Computing</a:t>
            </a:r>
          </a:p>
          <a:p>
            <a:pPr algn="ctr" eaLnBrk="0" hangingPunct="0"/>
            <a:r>
              <a:rPr lang="en-US" sz="2400">
                <a:latin typeface="Arial" pitchFamily="34" charset="0"/>
                <a:cs typeface="Arial" pitchFamily="34" charset="0"/>
              </a:rPr>
              <a:t>Norwich University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buFont typeface="Wingdings" pitchFamily="2" charset="2"/>
              <a:buNone/>
            </a:pPr>
            <a:r>
              <a:rPr lang="en-US" dirty="0"/>
              <a:t>Snopes</a:t>
            </a:r>
          </a:p>
        </p:txBody>
      </p:sp>
      <p:grpSp>
        <p:nvGrpSpPr>
          <p:cNvPr id="11267" name="Group 5"/>
          <p:cNvGrpSpPr>
            <a:grpSpLocks/>
          </p:cNvGrpSpPr>
          <p:nvPr/>
        </p:nvGrpSpPr>
        <p:grpSpPr bwMode="auto">
          <a:xfrm>
            <a:off x="0" y="0"/>
            <a:ext cx="9144000" cy="6858000"/>
            <a:chOff x="0" y="-1"/>
            <a:chExt cx="9144000" cy="6858001"/>
          </a:xfrm>
        </p:grpSpPr>
        <p:pic>
          <p:nvPicPr>
            <p:cNvPr id="11269" name="Picture 2"/>
            <p:cNvPicPr>
              <a:picLocks noChangeAspect="1" noChangeArrowheads="1"/>
            </p:cNvPicPr>
            <p:nvPr/>
          </p:nvPicPr>
          <p:blipFill>
            <a:blip r:embed="rId3" cstate="print"/>
            <a:srcRect l="17104" t="12480" r="15257" b="46802"/>
            <a:stretch>
              <a:fillRect/>
            </a:stretch>
          </p:blipFill>
          <p:spPr bwMode="auto">
            <a:xfrm>
              <a:off x="0" y="-1"/>
              <a:ext cx="9144000" cy="6858001"/>
            </a:xfrm>
            <a:prstGeom prst="rect">
              <a:avLst/>
            </a:prstGeom>
            <a:noFill/>
            <a:ln w="9525">
              <a:noFill/>
              <a:miter lim="800000"/>
              <a:headEnd/>
              <a:tailEnd/>
            </a:ln>
          </p:spPr>
        </p:pic>
        <p:sp>
          <p:nvSpPr>
            <p:cNvPr id="11270" name="TextBox 4"/>
            <p:cNvSpPr txBox="1">
              <a:spLocks noChangeArrowheads="1"/>
            </p:cNvSpPr>
            <p:nvPr/>
          </p:nvSpPr>
          <p:spPr bwMode="auto">
            <a:xfrm>
              <a:off x="533400" y="5181600"/>
              <a:ext cx="8001000" cy="584775"/>
            </a:xfrm>
            <a:prstGeom prst="rect">
              <a:avLst/>
            </a:prstGeom>
            <a:solidFill>
              <a:schemeClr val="bg1"/>
            </a:solidFill>
            <a:ln w="9525">
              <a:noFill/>
              <a:miter lim="800000"/>
              <a:headEnd/>
              <a:tailEnd/>
            </a:ln>
          </p:spPr>
          <p:txBody>
            <a:bodyPr>
              <a:spAutoFit/>
            </a:bodyPr>
            <a:lstStyle/>
            <a:p>
              <a:pPr eaLnBrk="0" hangingPunct="0"/>
              <a:r>
                <a:rPr lang="en-US" sz="1600">
                  <a:solidFill>
                    <a:schemeClr val="accent2"/>
                  </a:solidFill>
                </a:rPr>
                <a:t>Jeep at Half the Price: </a:t>
              </a:r>
              <a:r>
                <a:rPr lang="en-US" sz="1600" b="0"/>
                <a:t>Two men are still making payments on a Jeep Cherokee they sent to the bottom of a frozen lake during a duck-hunting mishap.</a:t>
              </a:r>
            </a:p>
          </p:txBody>
        </p:sp>
      </p:grpSp>
      <p:sp>
        <p:nvSpPr>
          <p:cNvPr id="11268" name="TextBox 6"/>
          <p:cNvSpPr txBox="1">
            <a:spLocks noChangeArrowheads="1"/>
          </p:cNvSpPr>
          <p:nvPr/>
        </p:nvSpPr>
        <p:spPr bwMode="auto">
          <a:xfrm>
            <a:off x="0" y="0"/>
            <a:ext cx="3119438" cy="400050"/>
          </a:xfrm>
          <a:prstGeom prst="rect">
            <a:avLst/>
          </a:prstGeom>
          <a:noFill/>
          <a:ln w="9525">
            <a:noFill/>
            <a:miter lim="800000"/>
            <a:headEnd/>
            <a:tailEnd/>
          </a:ln>
        </p:spPr>
        <p:txBody>
          <a:bodyPr wrap="none">
            <a:spAutoFit/>
          </a:bodyPr>
          <a:lstStyle/>
          <a:p>
            <a:pPr eaLnBrk="0" hangingPunct="0"/>
            <a:r>
              <a:rPr lang="en-US">
                <a:hlinkClick r:id="rId4"/>
              </a:rPr>
              <a:t>http://www.snopes.com</a:t>
            </a:r>
            <a:r>
              <a:rPr lang="en-US"/>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buFont typeface="Wingdings" pitchFamily="2" charset="2"/>
              <a:buNone/>
            </a:pPr>
            <a:r>
              <a:rPr lang="en-US" dirty="0"/>
              <a:t>Snopes (cont'd)</a:t>
            </a:r>
          </a:p>
        </p:txBody>
      </p:sp>
      <p:pic>
        <p:nvPicPr>
          <p:cNvPr id="12291" name="Picture 2"/>
          <p:cNvPicPr>
            <a:picLocks noChangeAspect="1" noChangeArrowheads="1"/>
          </p:cNvPicPr>
          <p:nvPr/>
        </p:nvPicPr>
        <p:blipFill>
          <a:blip r:embed="rId3" cstate="print"/>
          <a:srcRect l="17104" t="53667" r="15257" b="15134"/>
          <a:stretch>
            <a:fillRect/>
          </a:stretch>
        </p:blipFill>
        <p:spPr bwMode="auto">
          <a:xfrm>
            <a:off x="0" y="1600200"/>
            <a:ext cx="9148763" cy="5257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Online Prostitution &amp; Mail-Order Brides</a:t>
            </a:r>
          </a:p>
        </p:txBody>
      </p:sp>
      <p:sp>
        <p:nvSpPr>
          <p:cNvPr id="13315" name="Rectangle 3"/>
          <p:cNvSpPr>
            <a:spLocks noGrp="1" noChangeArrowheads="1"/>
          </p:cNvSpPr>
          <p:nvPr>
            <p:ph type="body" idx="1"/>
          </p:nvPr>
        </p:nvSpPr>
        <p:spPr>
          <a:xfrm>
            <a:off x="152400" y="1371600"/>
            <a:ext cx="8001000" cy="5334000"/>
          </a:xfrm>
        </p:spPr>
        <p:txBody>
          <a:bodyPr/>
          <a:lstStyle/>
          <a:p>
            <a:r>
              <a:rPr lang="en-US" dirty="0"/>
              <a:t>Prostitution said to be “world's oldest profession”</a:t>
            </a:r>
          </a:p>
          <a:p>
            <a:r>
              <a:rPr lang="en-US" dirty="0"/>
              <a:t>Unknown number of escort </a:t>
            </a:r>
            <a:br>
              <a:rPr lang="en-US" dirty="0"/>
            </a:br>
            <a:r>
              <a:rPr lang="en-US" dirty="0"/>
              <a:t>and mail-order bride Web sites</a:t>
            </a:r>
          </a:p>
          <a:p>
            <a:r>
              <a:rPr lang="en-US" dirty="0"/>
              <a:t>Exchange of money for service</a:t>
            </a:r>
          </a:p>
          <a:p>
            <a:r>
              <a:rPr lang="en-US" dirty="0"/>
              <a:t>Internet has revolutionized way </a:t>
            </a:r>
            <a:br>
              <a:rPr lang="en-US" dirty="0"/>
            </a:br>
            <a:r>
              <a:rPr lang="en-US" dirty="0"/>
              <a:t>these agencies conduct </a:t>
            </a:r>
            <a:br>
              <a:rPr lang="en-US" dirty="0"/>
            </a:br>
            <a:r>
              <a:rPr lang="en-US" dirty="0"/>
              <a:t>business</a:t>
            </a:r>
          </a:p>
          <a:p>
            <a:pPr lvl="1"/>
            <a:r>
              <a:rPr lang="en-US" dirty="0"/>
              <a:t>Studies show that many </a:t>
            </a:r>
            <a:br>
              <a:rPr lang="en-US" dirty="0"/>
            </a:br>
            <a:r>
              <a:rPr lang="en-US" dirty="0"/>
              <a:t>photos have dozens or </a:t>
            </a:r>
            <a:br>
              <a:rPr lang="en-US" dirty="0"/>
            </a:br>
            <a:r>
              <a:rPr lang="en-US" dirty="0"/>
              <a:t>hundreds of different names</a:t>
            </a:r>
          </a:p>
          <a:p>
            <a:pPr lvl="1"/>
            <a:r>
              <a:rPr lang="en-US" dirty="0"/>
              <a:t>Some photos actually </a:t>
            </a:r>
            <a:br>
              <a:rPr lang="en-US" dirty="0"/>
            </a:br>
            <a:r>
              <a:rPr lang="en-US" dirty="0"/>
              <a:t>gleaned from Google Images</a:t>
            </a:r>
          </a:p>
          <a:p>
            <a:pPr lvl="1"/>
            <a:r>
              <a:rPr lang="en-US" dirty="0"/>
              <a:t>Some “nubile 18 year olds” actually 75 year olds – or men</a:t>
            </a:r>
          </a:p>
        </p:txBody>
      </p:sp>
      <p:grpSp>
        <p:nvGrpSpPr>
          <p:cNvPr id="3" name="Group 2"/>
          <p:cNvGrpSpPr/>
          <p:nvPr/>
        </p:nvGrpSpPr>
        <p:grpSpPr>
          <a:xfrm>
            <a:off x="5254487" y="2057400"/>
            <a:ext cx="3741799" cy="3505199"/>
            <a:chOff x="3373375" y="1828800"/>
            <a:chExt cx="3741799" cy="3505199"/>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375" y="1828800"/>
              <a:ext cx="3741799" cy="3505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182" t="8000" r="27272"/>
            <a:stretch/>
          </p:blipFill>
          <p:spPr bwMode="auto">
            <a:xfrm rot="682722">
              <a:off x="5708218" y="2856424"/>
              <a:ext cx="336567" cy="73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Online Prostitution (cont'd)</a:t>
            </a:r>
          </a:p>
        </p:txBody>
      </p:sp>
      <p:sp>
        <p:nvSpPr>
          <p:cNvPr id="14339" name="Rectangle 3"/>
          <p:cNvSpPr>
            <a:spLocks noGrp="1" noChangeArrowheads="1"/>
          </p:cNvSpPr>
          <p:nvPr>
            <p:ph type="body" idx="1"/>
          </p:nvPr>
        </p:nvSpPr>
        <p:spPr>
          <a:xfrm>
            <a:off x="76200" y="990600"/>
            <a:ext cx="8839200" cy="5715000"/>
          </a:xfrm>
        </p:spPr>
        <p:txBody>
          <a:bodyPr/>
          <a:lstStyle/>
          <a:p>
            <a:r>
              <a:rPr lang="en-US" sz="2100" dirty="0"/>
              <a:t>Fraud risks – Examples</a:t>
            </a:r>
          </a:p>
          <a:p>
            <a:pPr lvl="1"/>
            <a:r>
              <a:rPr lang="en-US" sz="2100" dirty="0"/>
              <a:t>Women themselves defrauding men (and vice versa); </a:t>
            </a:r>
          </a:p>
          <a:p>
            <a:pPr lvl="1"/>
            <a:r>
              <a:rPr lang="en-US" sz="2100" dirty="0"/>
              <a:t>Agencies scamming (e.g., requiring payment of funds for travel or visit; often once payment is wired, “love letters” stop).</a:t>
            </a:r>
          </a:p>
          <a:p>
            <a:r>
              <a:rPr lang="en-US" sz="2100" dirty="0"/>
              <a:t>Potential red flags:  </a:t>
            </a:r>
          </a:p>
          <a:p>
            <a:pPr lvl="1"/>
            <a:r>
              <a:rPr lang="en-US" sz="2100" dirty="0"/>
              <a:t>Within few letters, professes true love</a:t>
            </a:r>
          </a:p>
          <a:p>
            <a:pPr lvl="1"/>
            <a:r>
              <a:rPr lang="en-US" sz="2100" dirty="0"/>
              <a:t>Repeated mention of honesty</a:t>
            </a:r>
          </a:p>
          <a:p>
            <a:pPr lvl="1"/>
            <a:r>
              <a:rPr lang="en-US" sz="2100" dirty="0"/>
              <a:t>Indicates poverty –no money</a:t>
            </a:r>
          </a:p>
          <a:p>
            <a:pPr lvl="1"/>
            <a:r>
              <a:rPr lang="en-US" sz="2100" dirty="0"/>
              <a:t>General (non-specific) communications, </a:t>
            </a:r>
            <a:br>
              <a:rPr lang="en-US" sz="2100" dirty="0"/>
            </a:br>
            <a:r>
              <a:rPr lang="en-US" sz="2100" dirty="0"/>
              <a:t>as some scammers “work” many </a:t>
            </a:r>
            <a:br>
              <a:rPr lang="en-US" sz="2100" dirty="0"/>
            </a:br>
            <a:r>
              <a:rPr lang="en-US" sz="2100" dirty="0"/>
              <a:t>individuals at a time</a:t>
            </a:r>
          </a:p>
          <a:p>
            <a:r>
              <a:rPr lang="en-US" sz="2100" dirty="0"/>
              <a:t>Legal Issues</a:t>
            </a:r>
          </a:p>
          <a:p>
            <a:pPr lvl="1"/>
            <a:r>
              <a:rPr lang="en-US" sz="2100" dirty="0"/>
              <a:t>Identity theft</a:t>
            </a:r>
          </a:p>
          <a:p>
            <a:pPr lvl="1"/>
            <a:r>
              <a:rPr lang="en-US" sz="2100" dirty="0"/>
              <a:t>International investigation of fraudulent activity</a:t>
            </a:r>
          </a:p>
          <a:p>
            <a:pPr lvl="1"/>
            <a:r>
              <a:rPr lang="en-US" sz="2100" dirty="0"/>
              <a:t>Immigration concerns</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90" t="13479" r="25724" b="13739"/>
          <a:stretch/>
        </p:blipFill>
        <p:spPr bwMode="auto">
          <a:xfrm>
            <a:off x="6096000" y="2590801"/>
            <a:ext cx="2613991"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Trafficking</a:t>
            </a:r>
            <a:r>
              <a:rPr lang="en-US" baseline="0" dirty="0"/>
              <a:t> (Slavery) Aided by Internet</a:t>
            </a:r>
            <a:endParaRPr lang="en-US" dirty="0"/>
          </a:p>
        </p:txBody>
      </p:sp>
      <p:sp>
        <p:nvSpPr>
          <p:cNvPr id="3" name="Content Placeholder 2"/>
          <p:cNvSpPr>
            <a:spLocks noGrp="1"/>
          </p:cNvSpPr>
          <p:nvPr>
            <p:ph idx="1"/>
          </p:nvPr>
        </p:nvSpPr>
        <p:spPr>
          <a:xfrm>
            <a:off x="990600" y="1371600"/>
            <a:ext cx="7848600" cy="5334000"/>
          </a:xfrm>
        </p:spPr>
        <p:txBody>
          <a:bodyPr/>
          <a:lstStyle/>
          <a:p>
            <a:r>
              <a:rPr lang="en-US" dirty="0"/>
              <a:t>Women (mostly) responding to Internet ads for work</a:t>
            </a:r>
          </a:p>
          <a:p>
            <a:r>
              <a:rPr lang="en-US" dirty="0"/>
              <a:t>E.g., “DA: Woman turned into sex slave after internet meeting”</a:t>
            </a:r>
          </a:p>
          <a:p>
            <a:pPr lvl="1"/>
            <a:r>
              <a:rPr lang="en-US" dirty="0"/>
              <a:t>&lt; </a:t>
            </a:r>
            <a:r>
              <a:rPr lang="en-US" dirty="0">
                <a:solidFill>
                  <a:schemeClr val="accent6"/>
                </a:solidFill>
                <a:latin typeface="Arial Narrow" pitchFamily="34" charset="0"/>
                <a:hlinkClick r:id="rId3"/>
              </a:rPr>
              <a:t>http://tinyurl.com/3tobt4n</a:t>
            </a:r>
            <a:r>
              <a:rPr lang="en-US" dirty="0"/>
              <a:t> &gt;</a:t>
            </a:r>
          </a:p>
          <a:p>
            <a:pPr lvl="1"/>
            <a:r>
              <a:rPr lang="en-US" dirty="0"/>
              <a:t>27-year-old Wisconsin woman tried to exchange housework for free lodging in NYC</a:t>
            </a:r>
          </a:p>
          <a:p>
            <a:pPr lvl="1"/>
            <a:r>
              <a:rPr lang="en-US" dirty="0"/>
              <a:t>Trapped in man’s apartment 9 days</a:t>
            </a:r>
          </a:p>
          <a:p>
            <a:pPr lvl="1"/>
            <a:r>
              <a:rPr lang="en-US" dirty="0"/>
              <a:t>Tied with hope, gagged, handcuffed</a:t>
            </a:r>
          </a:p>
          <a:p>
            <a:pPr lvl="1"/>
            <a:r>
              <a:rPr lang="en-US" dirty="0"/>
              <a:t>Repeatedly raped</a:t>
            </a:r>
          </a:p>
          <a:p>
            <a:pPr lvl="1"/>
            <a:r>
              <a:rPr lang="en-US" dirty="0"/>
              <a:t>Finally able to call her mother for help</a:t>
            </a:r>
          </a:p>
          <a:p>
            <a:pPr lvl="1"/>
            <a:r>
              <a:rPr lang="en-US" dirty="0"/>
              <a:t>Police found her bruised and shaking</a:t>
            </a:r>
          </a:p>
          <a:p>
            <a:pPr lvl="1"/>
            <a:r>
              <a:rPr lang="en-US" dirty="0"/>
              <a:t>Arrested owner of apartment</a:t>
            </a:r>
          </a:p>
        </p:txBody>
      </p:sp>
    </p:spTree>
    <p:extLst>
      <p:ext uri="{BB962C8B-B14F-4D97-AF65-F5344CB8AC3E}">
        <p14:creationId xmlns:p14="http://schemas.microsoft.com/office/powerpoint/2010/main" val="85760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Mail &amp; Wire Fraud</a:t>
            </a:r>
          </a:p>
        </p:txBody>
      </p:sp>
      <p:sp>
        <p:nvSpPr>
          <p:cNvPr id="15363" name="Rectangle 3"/>
          <p:cNvSpPr>
            <a:spLocks noGrp="1" noChangeArrowheads="1"/>
          </p:cNvSpPr>
          <p:nvPr>
            <p:ph type="body" idx="1"/>
          </p:nvPr>
        </p:nvSpPr>
        <p:spPr>
          <a:xfrm>
            <a:off x="76200" y="1219200"/>
            <a:ext cx="8763000" cy="5334000"/>
          </a:xfrm>
        </p:spPr>
        <p:txBody>
          <a:bodyPr/>
          <a:lstStyle/>
          <a:p>
            <a:r>
              <a:rPr lang="en-US" dirty="0"/>
              <a:t>Mail &amp; Wire Fraud statutes </a:t>
            </a:r>
          </a:p>
          <a:p>
            <a:pPr lvl="1"/>
            <a:r>
              <a:rPr lang="en-US" dirty="0"/>
              <a:t>Can be used to prosecute those </a:t>
            </a:r>
            <a:br>
              <a:rPr lang="en-US" dirty="0"/>
            </a:br>
            <a:r>
              <a:rPr lang="en-US" dirty="0"/>
              <a:t>who used computers and Internet </a:t>
            </a:r>
            <a:br>
              <a:rPr lang="en-US" dirty="0"/>
            </a:br>
            <a:r>
              <a:rPr lang="en-US" dirty="0"/>
              <a:t>to commit fraud</a:t>
            </a:r>
          </a:p>
          <a:p>
            <a:pPr lvl="1"/>
            <a:r>
              <a:rPr lang="en-US" dirty="0"/>
              <a:t>Even though not cybercrime-</a:t>
            </a:r>
            <a:br>
              <a:rPr lang="en-US" dirty="0"/>
            </a:br>
            <a:r>
              <a:rPr lang="en-US" dirty="0"/>
              <a:t>specific</a:t>
            </a:r>
          </a:p>
          <a:p>
            <a:r>
              <a:rPr lang="en-US" dirty="0"/>
              <a:t>Can be used in tandem</a:t>
            </a:r>
          </a:p>
          <a:p>
            <a:r>
              <a:rPr lang="en-US" dirty="0"/>
              <a:t>Use of mail or electronic communications in carrying out some other fraud exacerbates crime</a:t>
            </a:r>
          </a:p>
          <a:p>
            <a:r>
              <a:rPr lang="en-US" dirty="0"/>
              <a:t>Note general federal conspiracy provision </a:t>
            </a:r>
            <a:br>
              <a:rPr lang="en-US" dirty="0"/>
            </a:br>
            <a:r>
              <a:rPr lang="en-US" dirty="0"/>
              <a:t>(18 USC </a:t>
            </a:r>
            <a:r>
              <a:rPr lang="en-US" dirty="0">
                <a:latin typeface="Times New Roman" pitchFamily="18" charset="0"/>
                <a:cs typeface="Times New Roman" pitchFamily="18" charset="0"/>
              </a:rPr>
              <a:t>§ </a:t>
            </a:r>
            <a:r>
              <a:rPr lang="en-US" dirty="0">
                <a:cs typeface="Times New Roman" pitchFamily="18" charset="0"/>
              </a:rPr>
              <a:t>1341) could also apply &amp; add to charges</a:t>
            </a:r>
          </a:p>
          <a:p>
            <a:r>
              <a:rPr lang="en-US" dirty="0">
                <a:cs typeface="Times New Roman" pitchFamily="18" charset="0"/>
              </a:rPr>
              <a:t>Investigated by USPIS – United States Postal Inspection Service &lt; </a:t>
            </a:r>
            <a:r>
              <a:rPr lang="en-US" dirty="0">
                <a:latin typeface="Arial Narrow" pitchFamily="34" charset="0"/>
                <a:cs typeface="Times New Roman" pitchFamily="18" charset="0"/>
                <a:hlinkClick r:id="rId3"/>
              </a:rPr>
              <a:t>https://postalinspectors.uspis.gov/</a:t>
            </a:r>
            <a:r>
              <a:rPr lang="en-US" dirty="0">
                <a:cs typeface="Times New Roman" pitchFamily="18" charset="0"/>
              </a:rPr>
              <a:t> &gt;</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524" y="838200"/>
            <a:ext cx="3023876" cy="3062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Mail &amp; Wire Fraud (2)</a:t>
            </a:r>
          </a:p>
        </p:txBody>
      </p:sp>
      <p:sp>
        <p:nvSpPr>
          <p:cNvPr id="16387" name="Rectangle 3"/>
          <p:cNvSpPr>
            <a:spLocks noGrp="1" noChangeArrowheads="1"/>
          </p:cNvSpPr>
          <p:nvPr>
            <p:ph type="body" idx="1"/>
          </p:nvPr>
        </p:nvSpPr>
        <p:spPr>
          <a:xfrm>
            <a:off x="152400" y="990600"/>
            <a:ext cx="8534400" cy="5334000"/>
          </a:xfrm>
        </p:spPr>
        <p:txBody>
          <a:bodyPr/>
          <a:lstStyle/>
          <a:p>
            <a:pPr marL="457200" indent="-457200">
              <a:lnSpc>
                <a:spcPct val="80000"/>
              </a:lnSpc>
            </a:pPr>
            <a:r>
              <a:rPr lang="en-US" dirty="0"/>
              <a:t>Mail Fraud, 18 USC </a:t>
            </a:r>
            <a:r>
              <a:rPr lang="en-US" dirty="0">
                <a:latin typeface="Times New Roman" pitchFamily="18" charset="0"/>
                <a:cs typeface="Times New Roman" pitchFamily="18" charset="0"/>
              </a:rPr>
              <a:t>§ </a:t>
            </a:r>
            <a:r>
              <a:rPr lang="en-US" dirty="0">
                <a:cs typeface="Times New Roman" pitchFamily="18" charset="0"/>
              </a:rPr>
              <a:t>1341</a:t>
            </a:r>
          </a:p>
          <a:p>
            <a:pPr marL="457200" indent="-457200">
              <a:lnSpc>
                <a:spcPct val="80000"/>
              </a:lnSpc>
              <a:buFont typeface="Wingdings" pitchFamily="2" charset="2"/>
              <a:buNone/>
            </a:pPr>
            <a:r>
              <a:rPr lang="en-US" i="1" dirty="0"/>
              <a:t>	An offense for anyone who, "having devised or intending to devise any scheme or artifice to defraud, or for obtaining money or property by means of false or fraudulent pretenses" uses U.S. mails or "any private or commercial interstate carrier" (e.g., FedEx) "for purpose of executing such scheme or artifice or attempting to do so"</a:t>
            </a:r>
            <a:r>
              <a:rPr lang="en-US" dirty="0"/>
              <a:t> </a:t>
            </a:r>
          </a:p>
          <a:p>
            <a:pPr marL="457200" indent="-457200">
              <a:lnSpc>
                <a:spcPct val="80000"/>
              </a:lnSpc>
            </a:pPr>
            <a:r>
              <a:rPr lang="en-US" dirty="0"/>
              <a:t>Key Elements:  </a:t>
            </a:r>
          </a:p>
          <a:p>
            <a:pPr marL="857250" lvl="1" indent="-457200">
              <a:lnSpc>
                <a:spcPct val="80000"/>
              </a:lnSpc>
              <a:buFont typeface="+mj-lt"/>
              <a:buAutoNum type="arabicPeriod"/>
            </a:pPr>
            <a:r>
              <a:rPr lang="en-US" dirty="0"/>
              <a:t>Defendant devised or intended </a:t>
            </a:r>
            <a:br>
              <a:rPr lang="en-US" dirty="0"/>
            </a:br>
            <a:r>
              <a:rPr lang="en-US" dirty="0"/>
              <a:t>to devise scheme to defraud </a:t>
            </a:r>
            <a:br>
              <a:rPr lang="en-US" dirty="0"/>
            </a:br>
            <a:r>
              <a:rPr lang="en-US" dirty="0"/>
              <a:t>(INTENT); and</a:t>
            </a:r>
          </a:p>
          <a:p>
            <a:pPr marL="914400" lvl="1" indent="-457200">
              <a:lnSpc>
                <a:spcPct val="80000"/>
              </a:lnSpc>
              <a:buFont typeface="Wingdings" pitchFamily="2" charset="2"/>
              <a:buAutoNum type="arabicPeriod"/>
            </a:pPr>
            <a:r>
              <a:rPr lang="en-US" dirty="0"/>
              <a:t>Mails used for purpose of </a:t>
            </a:r>
            <a:br>
              <a:rPr lang="en-US" dirty="0"/>
            </a:br>
            <a:r>
              <a:rPr lang="en-US" dirty="0"/>
              <a:t>executing scheme to defraud </a:t>
            </a:r>
            <a:br>
              <a:rPr lang="en-US" dirty="0"/>
            </a:br>
            <a:r>
              <a:rPr lang="en-US" dirty="0"/>
              <a:t>(ACT)</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1400"/>
            <a:ext cx="3367088" cy="3096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Mail &amp; Wire Fraud (3)</a:t>
            </a:r>
          </a:p>
        </p:txBody>
      </p:sp>
      <p:sp>
        <p:nvSpPr>
          <p:cNvPr id="17411" name="Rectangle 3"/>
          <p:cNvSpPr>
            <a:spLocks noGrp="1" noChangeArrowheads="1"/>
          </p:cNvSpPr>
          <p:nvPr>
            <p:ph type="body" idx="1"/>
          </p:nvPr>
        </p:nvSpPr>
        <p:spPr>
          <a:xfrm>
            <a:off x="76200" y="1219200"/>
            <a:ext cx="8686800" cy="5105400"/>
          </a:xfrm>
        </p:spPr>
        <p:txBody>
          <a:bodyPr/>
          <a:lstStyle/>
          <a:p>
            <a:pPr>
              <a:lnSpc>
                <a:spcPct val="80000"/>
              </a:lnSpc>
            </a:pPr>
            <a:r>
              <a:rPr lang="en-US" sz="2000" dirty="0"/>
              <a:t>Wire Fraud, 18 USC </a:t>
            </a:r>
            <a:r>
              <a:rPr lang="en-US" sz="2000" dirty="0">
                <a:latin typeface="Times New Roman" pitchFamily="18" charset="0"/>
                <a:cs typeface="Times New Roman" pitchFamily="18" charset="0"/>
              </a:rPr>
              <a:t>§ </a:t>
            </a:r>
            <a:r>
              <a:rPr lang="en-US" sz="2000" dirty="0">
                <a:cs typeface="Times New Roman" pitchFamily="18" charset="0"/>
              </a:rPr>
              <a:t>1343</a:t>
            </a:r>
          </a:p>
          <a:p>
            <a:pPr lvl="1">
              <a:lnSpc>
                <a:spcPct val="80000"/>
              </a:lnSpc>
            </a:pPr>
            <a:r>
              <a:rPr lang="en-US" sz="2000" dirty="0"/>
              <a:t>An offense for anyone who, "having devised or intending to devise any scheme or artifice to defraud, or for obtaining money or property by means of false or fraudulent pretenses, representations, or promises, transmits or causes to be transmitted by means of wire, radio, or television communication in interstate or foreign commerce, any writings, signs, signals, pictures, or sounds for purpose of executing such scheme or artifice [to defraud]"</a:t>
            </a:r>
          </a:p>
          <a:p>
            <a:pPr>
              <a:lnSpc>
                <a:spcPct val="80000"/>
              </a:lnSpc>
            </a:pPr>
            <a:r>
              <a:rPr lang="en-US" sz="2000" dirty="0"/>
              <a:t>Fraudulent activity involving interstate </a:t>
            </a:r>
            <a:r>
              <a:rPr lang="en-US" sz="2000" i="1" dirty="0"/>
              <a:t>wire</a:t>
            </a:r>
            <a:r>
              <a:rPr lang="en-US" sz="2000" dirty="0"/>
              <a:t> (electronic) communications (including Internet)</a:t>
            </a:r>
          </a:p>
          <a:p>
            <a:pPr lvl="1">
              <a:lnSpc>
                <a:spcPct val="80000"/>
              </a:lnSpc>
            </a:pPr>
            <a:r>
              <a:rPr lang="en-US" sz="2000" dirty="0"/>
              <a:t>Key Elements:</a:t>
            </a:r>
          </a:p>
          <a:p>
            <a:pPr lvl="2">
              <a:lnSpc>
                <a:spcPct val="80000"/>
              </a:lnSpc>
            </a:pPr>
            <a:r>
              <a:rPr lang="en-US" sz="2000" dirty="0"/>
              <a:t>1.  Defendant intentionally participated in </a:t>
            </a:r>
            <a:br>
              <a:rPr lang="en-US" sz="2000" dirty="0"/>
            </a:br>
            <a:r>
              <a:rPr lang="en-US" sz="2000" dirty="0"/>
              <a:t>a scheme to defraud or for obtaining </a:t>
            </a:r>
            <a:br>
              <a:rPr lang="en-US" sz="2000" dirty="0"/>
            </a:br>
            <a:r>
              <a:rPr lang="en-US" sz="2000" dirty="0"/>
              <a:t>money or property by means of false or </a:t>
            </a:r>
            <a:br>
              <a:rPr lang="en-US" sz="2000" dirty="0"/>
            </a:br>
            <a:r>
              <a:rPr lang="en-US" sz="2000" dirty="0"/>
              <a:t>fraudulent pretenses (INTENT); and</a:t>
            </a:r>
          </a:p>
          <a:p>
            <a:pPr lvl="2">
              <a:lnSpc>
                <a:spcPct val="80000"/>
              </a:lnSpc>
            </a:pPr>
            <a:r>
              <a:rPr lang="en-US" sz="2000" dirty="0"/>
              <a:t>2.  that wire transmissions were used for </a:t>
            </a:r>
            <a:br>
              <a:rPr lang="en-US" sz="2000" dirty="0"/>
            </a:br>
            <a:r>
              <a:rPr lang="en-US" sz="2000" dirty="0"/>
              <a:t>purpose of executing scheme to defraud</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2400"/>
            <a:ext cx="26670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US v. </a:t>
            </a:r>
            <a:r>
              <a:rPr lang="en-US" dirty="0" err="1"/>
              <a:t>LaMacchia</a:t>
            </a:r>
            <a:r>
              <a:rPr lang="en-US" dirty="0"/>
              <a:t> (1994)</a:t>
            </a:r>
          </a:p>
        </p:txBody>
      </p:sp>
      <p:sp>
        <p:nvSpPr>
          <p:cNvPr id="18435" name="Content Placeholder 2"/>
          <p:cNvSpPr>
            <a:spLocks noGrp="1"/>
          </p:cNvSpPr>
          <p:nvPr>
            <p:ph idx="1"/>
          </p:nvPr>
        </p:nvSpPr>
        <p:spPr>
          <a:xfrm>
            <a:off x="990600" y="1219200"/>
            <a:ext cx="7848600" cy="5105400"/>
          </a:xfrm>
        </p:spPr>
        <p:txBody>
          <a:bodyPr/>
          <a:lstStyle/>
          <a:p>
            <a:r>
              <a:rPr lang="en-US" dirty="0"/>
              <a:t>David </a:t>
            </a:r>
            <a:r>
              <a:rPr lang="en-US" dirty="0" err="1"/>
              <a:t>LaMacchia</a:t>
            </a:r>
            <a:r>
              <a:rPr lang="en-US" dirty="0"/>
              <a:t> was 21 year old MIT student</a:t>
            </a:r>
          </a:p>
          <a:p>
            <a:pPr lvl="1"/>
            <a:r>
              <a:rPr lang="en-US" dirty="0"/>
              <a:t>Invited anyone to upload and download illegal copies of proprietary software</a:t>
            </a:r>
          </a:p>
          <a:p>
            <a:pPr lvl="1"/>
            <a:r>
              <a:rPr lang="en-US" dirty="0"/>
              <a:t>Could not be tried </a:t>
            </a:r>
            <a:br>
              <a:rPr lang="en-US" dirty="0"/>
            </a:br>
            <a:r>
              <a:rPr lang="en-US" dirty="0"/>
              <a:t>under copyright </a:t>
            </a:r>
            <a:br>
              <a:rPr lang="en-US" dirty="0"/>
            </a:br>
            <a:r>
              <a:rPr lang="en-US" dirty="0"/>
              <a:t>violations 18 USC </a:t>
            </a:r>
            <a:br>
              <a:rPr lang="en-US" dirty="0"/>
            </a:br>
            <a:r>
              <a:rPr lang="en-US" dirty="0"/>
              <a:t>§ 506(a) because no </a:t>
            </a:r>
            <a:br>
              <a:rPr lang="en-US" dirty="0"/>
            </a:br>
            <a:r>
              <a:rPr lang="en-US" dirty="0"/>
              <a:t>personal monetary </a:t>
            </a:r>
            <a:br>
              <a:rPr lang="en-US" dirty="0"/>
            </a:br>
            <a:r>
              <a:rPr lang="en-US" dirty="0"/>
              <a:t>benefit</a:t>
            </a:r>
          </a:p>
          <a:p>
            <a:pPr lvl="1"/>
            <a:r>
              <a:rPr lang="en-US" dirty="0"/>
              <a:t>Indicted under wire </a:t>
            </a:r>
            <a:br>
              <a:rPr lang="en-US" dirty="0"/>
            </a:br>
            <a:r>
              <a:rPr lang="en-US" dirty="0"/>
              <a:t>fraud statute</a:t>
            </a:r>
          </a:p>
          <a:p>
            <a:pPr lvl="1"/>
            <a:endParaRPr lang="en-US" dirty="0"/>
          </a:p>
          <a:p>
            <a:pPr marL="457200" lvl="1" indent="0">
              <a:buNone/>
            </a:pPr>
            <a:r>
              <a:rPr lang="en-US" i="1" dirty="0"/>
              <a:t>(cont’d)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3531296"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US v. </a:t>
            </a:r>
            <a:r>
              <a:rPr lang="en-US" dirty="0" err="1"/>
              <a:t>LaMacchia</a:t>
            </a:r>
            <a:r>
              <a:rPr lang="en-US" dirty="0"/>
              <a:t> (cont'd)</a:t>
            </a:r>
          </a:p>
        </p:txBody>
      </p:sp>
      <p:sp>
        <p:nvSpPr>
          <p:cNvPr id="19459" name="Content Placeholder 2"/>
          <p:cNvSpPr>
            <a:spLocks noGrp="1"/>
          </p:cNvSpPr>
          <p:nvPr>
            <p:ph idx="1"/>
          </p:nvPr>
        </p:nvSpPr>
        <p:spPr>
          <a:xfrm>
            <a:off x="76200" y="1371600"/>
            <a:ext cx="8077200" cy="4953000"/>
          </a:xfrm>
        </p:spPr>
        <p:txBody>
          <a:bodyPr/>
          <a:lstStyle/>
          <a:p>
            <a:r>
              <a:rPr lang="en-US" dirty="0"/>
              <a:t>Case dismissed</a:t>
            </a:r>
          </a:p>
          <a:p>
            <a:pPr lvl="1"/>
            <a:r>
              <a:rPr lang="en-US" dirty="0"/>
              <a:t>No money, no fraud</a:t>
            </a:r>
          </a:p>
          <a:p>
            <a:pPr lvl="1"/>
            <a:r>
              <a:rPr lang="en-US" dirty="0"/>
              <a:t>Court ruled that </a:t>
            </a:r>
          </a:p>
          <a:p>
            <a:pPr lvl="2"/>
            <a:r>
              <a:rPr lang="en-US" dirty="0"/>
              <a:t>illegal copies of intellectual </a:t>
            </a:r>
            <a:br>
              <a:rPr lang="en-US" dirty="0"/>
            </a:br>
            <a:r>
              <a:rPr lang="en-US" dirty="0"/>
              <a:t>property are not property </a:t>
            </a:r>
            <a:br>
              <a:rPr lang="en-US" dirty="0"/>
            </a:br>
            <a:r>
              <a:rPr lang="en-US" dirty="0"/>
              <a:t>that is </a:t>
            </a:r>
          </a:p>
          <a:p>
            <a:pPr lvl="2"/>
            <a:r>
              <a:rPr lang="en-US" dirty="0"/>
              <a:t>"stolen, converted or taken by fraud" </a:t>
            </a:r>
          </a:p>
          <a:p>
            <a:pPr lvl="2"/>
            <a:r>
              <a:rPr lang="en-US" dirty="0"/>
              <a:t>under Stolen Property Act</a:t>
            </a:r>
          </a:p>
          <a:p>
            <a:pPr lvl="1"/>
            <a:r>
              <a:rPr lang="en-US" dirty="0"/>
              <a:t>Led directly to passage of </a:t>
            </a:r>
            <a:r>
              <a:rPr lang="en-US" i="1" dirty="0"/>
              <a:t>No Electronic Theft Act of 1997</a:t>
            </a:r>
          </a:p>
          <a:p>
            <a:pPr lvl="2"/>
            <a:r>
              <a:rPr lang="en-US" dirty="0"/>
              <a:t>Removed requirement for financial gain from 18 USC § 506(a) as basis for prosecution </a:t>
            </a:r>
          </a:p>
        </p:txBody>
      </p:sp>
      <p:grpSp>
        <p:nvGrpSpPr>
          <p:cNvPr id="2" name="Group 1"/>
          <p:cNvGrpSpPr/>
          <p:nvPr/>
        </p:nvGrpSpPr>
        <p:grpSpPr>
          <a:xfrm>
            <a:off x="5712997" y="1143000"/>
            <a:ext cx="3050003" cy="2440480"/>
            <a:chOff x="6362700" y="1514474"/>
            <a:chExt cx="2286000" cy="1847851"/>
          </a:xfrm>
        </p:grpSpPr>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42" t="16786" r="7143" b="13928"/>
            <a:stretch/>
          </p:blipFill>
          <p:spPr bwMode="auto">
            <a:xfrm>
              <a:off x="6362700" y="1514474"/>
              <a:ext cx="2286000" cy="1847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74528">
              <a:off x="6721220" y="1752600"/>
              <a:ext cx="82257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p:txBody>
          <a:bodyPr/>
          <a:lstStyle/>
          <a:p>
            <a:r>
              <a:rPr lang="en-US" dirty="0"/>
              <a:t>Topics</a:t>
            </a:r>
          </a:p>
        </p:txBody>
      </p:sp>
      <p:sp>
        <p:nvSpPr>
          <p:cNvPr id="3075" name="Rectangle 7"/>
          <p:cNvSpPr>
            <a:spLocks noGrp="1" noChangeArrowheads="1"/>
          </p:cNvSpPr>
          <p:nvPr>
            <p:ph type="body" idx="1"/>
          </p:nvPr>
        </p:nvSpPr>
        <p:spPr>
          <a:xfrm>
            <a:off x="990600" y="1066800"/>
            <a:ext cx="7772400" cy="5410200"/>
          </a:xfrm>
        </p:spPr>
        <p:txBody>
          <a:bodyPr/>
          <a:lstStyle/>
          <a:p>
            <a:pPr>
              <a:lnSpc>
                <a:spcPct val="80000"/>
              </a:lnSpc>
            </a:pPr>
            <a:r>
              <a:rPr lang="en-US" dirty="0"/>
              <a:t>Internet Fraud &amp; Con Artistry</a:t>
            </a:r>
          </a:p>
          <a:p>
            <a:pPr lvl="1">
              <a:lnSpc>
                <a:spcPct val="80000"/>
              </a:lnSpc>
            </a:pPr>
            <a:r>
              <a:rPr lang="en-US" dirty="0"/>
              <a:t>Identity Theft / Phishing / Pharming / </a:t>
            </a:r>
            <a:r>
              <a:rPr lang="en-US" dirty="0" err="1"/>
              <a:t>Vishing</a:t>
            </a:r>
            <a:r>
              <a:rPr lang="en-US" dirty="0"/>
              <a:t>*</a:t>
            </a:r>
          </a:p>
          <a:p>
            <a:pPr lvl="1">
              <a:lnSpc>
                <a:spcPct val="80000"/>
              </a:lnSpc>
            </a:pPr>
            <a:r>
              <a:rPr lang="en-US" dirty="0"/>
              <a:t>Online Auction Fraud</a:t>
            </a:r>
          </a:p>
          <a:p>
            <a:pPr lvl="1">
              <a:lnSpc>
                <a:spcPct val="80000"/>
              </a:lnSpc>
            </a:pPr>
            <a:r>
              <a:rPr lang="en-US" dirty="0"/>
              <a:t>E-mail Scams / Chain letters / hoaxes</a:t>
            </a:r>
          </a:p>
          <a:p>
            <a:pPr lvl="1">
              <a:lnSpc>
                <a:spcPct val="80000"/>
              </a:lnSpc>
            </a:pPr>
            <a:r>
              <a:rPr lang="en-US" dirty="0"/>
              <a:t>Online Prostitution &amp; Mail-Order Brides</a:t>
            </a:r>
          </a:p>
          <a:p>
            <a:pPr lvl="1">
              <a:lnSpc>
                <a:spcPct val="80000"/>
              </a:lnSpc>
            </a:pPr>
            <a:r>
              <a:rPr lang="en-US" dirty="0"/>
              <a:t>Human Trafficking</a:t>
            </a:r>
          </a:p>
          <a:p>
            <a:pPr>
              <a:lnSpc>
                <a:spcPct val="80000"/>
              </a:lnSpc>
            </a:pPr>
            <a:r>
              <a:rPr lang="en-US" dirty="0"/>
              <a:t>Cybercrimes involving Fraud</a:t>
            </a:r>
          </a:p>
          <a:p>
            <a:pPr lvl="1">
              <a:lnSpc>
                <a:spcPct val="80000"/>
              </a:lnSpc>
            </a:pPr>
            <a:r>
              <a:rPr lang="en-US" dirty="0"/>
              <a:t>Mail and Wire Fraud</a:t>
            </a:r>
          </a:p>
          <a:p>
            <a:pPr lvl="1">
              <a:lnSpc>
                <a:spcPct val="80000"/>
              </a:lnSpc>
            </a:pPr>
            <a:r>
              <a:rPr lang="en-US" dirty="0"/>
              <a:t>Access Devices</a:t>
            </a:r>
          </a:p>
          <a:p>
            <a:pPr lvl="1">
              <a:lnSpc>
                <a:spcPct val="80000"/>
              </a:lnSpc>
            </a:pPr>
            <a:r>
              <a:rPr lang="en-US" dirty="0"/>
              <a:t>Stock Fraud</a:t>
            </a:r>
          </a:p>
          <a:p>
            <a:pPr lvl="1">
              <a:lnSpc>
                <a:spcPct val="80000"/>
              </a:lnSpc>
            </a:pPr>
            <a:r>
              <a:rPr lang="en-US" dirty="0"/>
              <a:t>Identity Theft</a:t>
            </a:r>
          </a:p>
          <a:p>
            <a:pPr lvl="1">
              <a:lnSpc>
                <a:spcPct val="80000"/>
              </a:lnSpc>
            </a:pPr>
            <a:r>
              <a:rPr lang="en-US" dirty="0"/>
              <a:t>Forgery</a:t>
            </a:r>
          </a:p>
          <a:p>
            <a:pPr lvl="1">
              <a:lnSpc>
                <a:spcPct val="80000"/>
              </a:lnSpc>
            </a:pPr>
            <a:r>
              <a:rPr lang="en-US" dirty="0"/>
              <a:t>Computer Extortion</a:t>
            </a:r>
          </a:p>
          <a:p>
            <a:pPr>
              <a:lnSpc>
                <a:spcPct val="80000"/>
              </a:lnSpc>
            </a:pPr>
            <a:r>
              <a:rPr lang="en-US" dirty="0"/>
              <a:t>Cyberterrorism</a:t>
            </a:r>
          </a:p>
        </p:txBody>
      </p:sp>
      <p:sp>
        <p:nvSpPr>
          <p:cNvPr id="4" name="TextBox 3"/>
          <p:cNvSpPr txBox="1"/>
          <p:nvPr/>
        </p:nvSpPr>
        <p:spPr>
          <a:xfrm>
            <a:off x="4953000" y="4191000"/>
            <a:ext cx="3962400" cy="1938992"/>
          </a:xfrm>
          <a:prstGeom prst="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eaLnBrk="0" hangingPunct="0">
              <a:defRPr/>
            </a:pPr>
            <a:r>
              <a:rPr lang="en-US" dirty="0"/>
              <a:t>* Vishing = Voice-mail Phishing</a:t>
            </a:r>
          </a:p>
          <a:p>
            <a:pPr eaLnBrk="0" hangingPunct="0">
              <a:defRPr/>
            </a:pPr>
            <a:r>
              <a:rPr lang="en-US" i="1" dirty="0"/>
              <a:t>Criminals use VoIP systems to send fake messages to phones asking victim to call back and give name and credit-card number.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Anatomy of a Wire Fraud</a:t>
            </a:r>
          </a:p>
        </p:txBody>
      </p:sp>
      <p:sp>
        <p:nvSpPr>
          <p:cNvPr id="20483" name="Content Placeholder 2"/>
          <p:cNvSpPr>
            <a:spLocks noGrp="1"/>
          </p:cNvSpPr>
          <p:nvPr>
            <p:ph idx="1"/>
          </p:nvPr>
        </p:nvSpPr>
        <p:spPr>
          <a:xfrm>
            <a:off x="0" y="1219200"/>
            <a:ext cx="6019800" cy="5486400"/>
          </a:xfrm>
        </p:spPr>
        <p:txBody>
          <a:bodyPr/>
          <a:lstStyle/>
          <a:p>
            <a:r>
              <a:rPr lang="en-US" dirty="0"/>
              <a:t>True case study of complicated wire fraud attempted against small US credit union</a:t>
            </a:r>
          </a:p>
          <a:p>
            <a:r>
              <a:rPr lang="en-US" dirty="0"/>
              <a:t>Investigated by Norwich University’s</a:t>
            </a:r>
          </a:p>
          <a:p>
            <a:pPr lvl="1"/>
            <a:r>
              <a:rPr lang="en-US" dirty="0"/>
              <a:t>Prof Peter Stephenson, PhD, VSM, CISSP, CISM, FICAF </a:t>
            </a:r>
          </a:p>
          <a:p>
            <a:pPr lvl="1"/>
            <a:r>
              <a:rPr lang="en-US" dirty="0"/>
              <a:t>Director, Norwich University Center for Advanced Computing and Digital Forensics </a:t>
            </a:r>
          </a:p>
          <a:p>
            <a:pPr lvl="1"/>
            <a:r>
              <a:rPr lang="en-US" dirty="0"/>
              <a:t>Associate Professor of Digital Forensics </a:t>
            </a:r>
          </a:p>
          <a:p>
            <a:pPr lvl="1"/>
            <a:r>
              <a:rPr lang="en-US" dirty="0"/>
              <a:t>Chief Information Security Officer</a:t>
            </a:r>
          </a:p>
          <a:p>
            <a:pPr lvl="1"/>
            <a:r>
              <a:rPr lang="en-US" dirty="0"/>
              <a:t>Distinguished author</a:t>
            </a:r>
          </a:p>
          <a:p>
            <a:pPr lvl="1"/>
            <a:r>
              <a:rPr lang="en-US" dirty="0"/>
              <a:t>Keith Gilbert – NU BSc CSIA ‘2010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3020099" cy="4312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r>
              <a:rPr lang="en-US" dirty="0"/>
              <a:t>Wire Fraud Fundamentals (1)</a:t>
            </a:r>
          </a:p>
        </p:txBody>
      </p:sp>
      <p:sp>
        <p:nvSpPr>
          <p:cNvPr id="21507" name="Rectangle 6"/>
          <p:cNvSpPr>
            <a:spLocks noGrp="1" noChangeArrowheads="1"/>
          </p:cNvSpPr>
          <p:nvPr>
            <p:ph type="body" idx="1"/>
          </p:nvPr>
        </p:nvSpPr>
        <p:spPr>
          <a:xfrm>
            <a:off x="990600" y="1066800"/>
            <a:ext cx="7772400" cy="5334000"/>
          </a:xfrm>
        </p:spPr>
        <p:txBody>
          <a:bodyPr/>
          <a:lstStyle/>
          <a:p>
            <a:r>
              <a:rPr lang="en-US"/>
              <a:t>WIRE FRAUD - 18 USC 1343, makes it Federal crime or offense for anyone to use interstate wire communications facilities in carrying out scheme to defraud.*</a:t>
            </a:r>
          </a:p>
          <a:p>
            <a:r>
              <a:rPr lang="en-US"/>
              <a:t>A person can be found guilty of that offense only if all of following facts are proved beyond a reasonable doubt:</a:t>
            </a:r>
          </a:p>
          <a:p>
            <a:pPr marL="914400" lvl="1" indent="-457200">
              <a:buFont typeface="Bookman Old Style" pitchFamily="18" charset="0"/>
              <a:buAutoNum type="arabicPeriod"/>
            </a:pPr>
            <a:r>
              <a:rPr lang="en-US"/>
              <a:t>That person knowingly and willfully devised scheme to defraud, or for obtaining money or property by means of false pretenses, representations or promises; and</a:t>
            </a:r>
          </a:p>
          <a:p>
            <a:pPr marL="914400" lvl="1" indent="-457200">
              <a:buFont typeface="Bookman Old Style" pitchFamily="18" charset="0"/>
              <a:buAutoNum type="arabicPeriod"/>
            </a:pPr>
            <a:r>
              <a:rPr lang="en-US"/>
              <a:t>That person knowingly transmitted or caused to be transmitted by wire in interstate commerce some sound for purpose of executing scheme to defraud.</a:t>
            </a:r>
          </a:p>
        </p:txBody>
      </p:sp>
      <p:sp>
        <p:nvSpPr>
          <p:cNvPr id="21508" name="TextBox 3"/>
          <p:cNvSpPr txBox="1">
            <a:spLocks noChangeArrowheads="1"/>
          </p:cNvSpPr>
          <p:nvPr/>
        </p:nvSpPr>
        <p:spPr bwMode="auto">
          <a:xfrm>
            <a:off x="304800" y="6248400"/>
            <a:ext cx="4575175" cy="430213"/>
          </a:xfrm>
          <a:prstGeom prst="rect">
            <a:avLst/>
          </a:prstGeom>
          <a:noFill/>
          <a:ln w="9525">
            <a:noFill/>
            <a:miter lim="800000"/>
            <a:headEnd/>
            <a:tailEnd/>
          </a:ln>
        </p:spPr>
        <p:txBody>
          <a:bodyPr wrap="none">
            <a:spAutoFit/>
          </a:bodyPr>
          <a:lstStyle/>
          <a:p>
            <a:pPr eaLnBrk="0" hangingPunct="0"/>
            <a:r>
              <a:rPr lang="en-US" sz="1100"/>
              <a:t>_________________</a:t>
            </a:r>
          </a:p>
          <a:p>
            <a:pPr eaLnBrk="0" hangingPunct="0"/>
            <a:r>
              <a:rPr lang="en-US" sz="1100"/>
              <a:t>* The 'Lectric Law Library - http://www.lectlaw.com/def2/w017.htm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Wire Fraud Fundamentals (2)</a:t>
            </a:r>
          </a:p>
        </p:txBody>
      </p:sp>
      <p:sp>
        <p:nvSpPr>
          <p:cNvPr id="22531" name="Content Placeholder 2"/>
          <p:cNvSpPr>
            <a:spLocks noGrp="1"/>
          </p:cNvSpPr>
          <p:nvPr>
            <p:ph idx="1"/>
          </p:nvPr>
        </p:nvSpPr>
        <p:spPr>
          <a:xfrm>
            <a:off x="228600" y="1143000"/>
            <a:ext cx="7924800" cy="5181600"/>
          </a:xfrm>
        </p:spPr>
        <p:txBody>
          <a:bodyPr/>
          <a:lstStyle/>
          <a:p>
            <a:pPr marL="514350" indent="-457200"/>
            <a:r>
              <a:rPr lang="en-US" dirty="0"/>
              <a:t>Not necessary for government to prove </a:t>
            </a:r>
          </a:p>
          <a:p>
            <a:pPr marL="914400" lvl="1" indent="-457200"/>
            <a:r>
              <a:rPr lang="en-US" dirty="0"/>
              <a:t>All of details concerning precise nature and purpose of scheme; or that </a:t>
            </a:r>
          </a:p>
          <a:p>
            <a:pPr marL="914400" lvl="1" indent="-457200"/>
            <a:r>
              <a:rPr lang="en-US" dirty="0"/>
              <a:t>Material transmitted by wire was itself false or fraudulent; or that </a:t>
            </a:r>
          </a:p>
          <a:p>
            <a:pPr marL="914400" lvl="1" indent="-457200"/>
            <a:r>
              <a:rPr lang="en-US" dirty="0"/>
              <a:t>Alleged scheme actually </a:t>
            </a:r>
            <a:br>
              <a:rPr lang="en-US" dirty="0"/>
            </a:br>
            <a:r>
              <a:rPr lang="en-US" dirty="0"/>
              <a:t>succeeded in defrauding </a:t>
            </a:r>
            <a:br>
              <a:rPr lang="en-US" dirty="0"/>
            </a:br>
            <a:r>
              <a:rPr lang="en-US" dirty="0"/>
              <a:t>anyone; or that </a:t>
            </a:r>
          </a:p>
          <a:p>
            <a:pPr marL="914400" lvl="1" indent="-457200"/>
            <a:r>
              <a:rPr lang="en-US" dirty="0"/>
              <a:t>Use of interstate wire </a:t>
            </a:r>
            <a:br>
              <a:rPr lang="en-US" dirty="0"/>
            </a:br>
            <a:r>
              <a:rPr lang="en-US" dirty="0"/>
              <a:t>communications facilities </a:t>
            </a:r>
            <a:br>
              <a:rPr lang="en-US" dirty="0"/>
            </a:br>
            <a:r>
              <a:rPr lang="en-US" dirty="0"/>
              <a:t>was intended as specific </a:t>
            </a:r>
            <a:br>
              <a:rPr lang="en-US" dirty="0"/>
            </a:br>
            <a:r>
              <a:rPr lang="en-US" dirty="0"/>
              <a:t>or exclusive means of </a:t>
            </a:r>
            <a:br>
              <a:rPr lang="en-US" dirty="0"/>
            </a:br>
            <a:r>
              <a:rPr lang="en-US" dirty="0"/>
              <a:t>accomplishing alleged </a:t>
            </a:r>
            <a:br>
              <a:rPr lang="en-US" dirty="0"/>
            </a:br>
            <a:r>
              <a:rPr lang="en-US" dirty="0"/>
              <a:t>fraud.</a:t>
            </a:r>
          </a:p>
        </p:txBody>
      </p:sp>
      <p:grpSp>
        <p:nvGrpSpPr>
          <p:cNvPr id="22" name="Group 21"/>
          <p:cNvGrpSpPr/>
          <p:nvPr/>
        </p:nvGrpSpPr>
        <p:grpSpPr>
          <a:xfrm>
            <a:off x="5105400" y="2819400"/>
            <a:ext cx="3810000" cy="3810000"/>
            <a:chOff x="5105400" y="2819400"/>
            <a:chExt cx="3810000" cy="381000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19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flipV="1">
              <a:off x="5562600" y="4191000"/>
              <a:ext cx="1676400" cy="30480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cxnSp>
          <p:nvCxnSpPr>
            <p:cNvPr id="8" name="Straight Connector 7"/>
            <p:cNvCxnSpPr/>
            <p:nvPr/>
          </p:nvCxnSpPr>
          <p:spPr bwMode="auto">
            <a:xfrm flipH="1" flipV="1">
              <a:off x="5638800" y="4191000"/>
              <a:ext cx="381000" cy="83820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cxnSp>
          <p:nvCxnSpPr>
            <p:cNvPr id="10" name="Straight Connector 9"/>
            <p:cNvCxnSpPr/>
            <p:nvPr/>
          </p:nvCxnSpPr>
          <p:spPr bwMode="auto">
            <a:xfrm flipV="1">
              <a:off x="6781800" y="4076700"/>
              <a:ext cx="38100" cy="110490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cxnSp>
          <p:nvCxnSpPr>
            <p:cNvPr id="12" name="Straight Connector 11"/>
            <p:cNvCxnSpPr/>
            <p:nvPr/>
          </p:nvCxnSpPr>
          <p:spPr bwMode="auto">
            <a:xfrm flipH="1">
              <a:off x="6400800" y="4191000"/>
              <a:ext cx="1828800" cy="76200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cxnSp>
          <p:nvCxnSpPr>
            <p:cNvPr id="13" name="Straight Connector 12"/>
            <p:cNvCxnSpPr/>
            <p:nvPr/>
          </p:nvCxnSpPr>
          <p:spPr bwMode="auto">
            <a:xfrm flipH="1" flipV="1">
              <a:off x="7734300" y="4514850"/>
              <a:ext cx="419100" cy="20955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cxnSp>
          <p:nvCxnSpPr>
            <p:cNvPr id="20" name="Straight Connector 19"/>
            <p:cNvCxnSpPr/>
            <p:nvPr/>
          </p:nvCxnSpPr>
          <p:spPr bwMode="auto">
            <a:xfrm>
              <a:off x="7162800" y="4419600"/>
              <a:ext cx="838200" cy="99060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cxnSp>
          <p:nvCxnSpPr>
            <p:cNvPr id="21" name="Straight Connector 20"/>
            <p:cNvCxnSpPr/>
            <p:nvPr/>
          </p:nvCxnSpPr>
          <p:spPr bwMode="auto">
            <a:xfrm flipH="1" flipV="1">
              <a:off x="6248400" y="3924300"/>
              <a:ext cx="228600" cy="80010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cxnSp>
          <p:nvCxnSpPr>
            <p:cNvPr id="24" name="Straight Connector 23"/>
            <p:cNvCxnSpPr/>
            <p:nvPr/>
          </p:nvCxnSpPr>
          <p:spPr bwMode="auto">
            <a:xfrm flipH="1" flipV="1">
              <a:off x="5734050" y="3924300"/>
              <a:ext cx="1504950" cy="1028700"/>
            </a:xfrm>
            <a:prstGeom prst="line">
              <a:avLst/>
            </a:prstGeom>
            <a:solidFill>
              <a:schemeClr val="accent2"/>
            </a:solidFill>
            <a:ln w="12700" cap="flat" cmpd="sng" algn="ctr">
              <a:solidFill>
                <a:schemeClr val="tx2">
                  <a:lumMod val="60000"/>
                  <a:lumOff val="40000"/>
                </a:schemeClr>
              </a:solidFill>
              <a:prstDash val="solid"/>
              <a:round/>
              <a:headEnd type="none" w="sm" len="sm"/>
              <a:tailEnd type="none" w="sm" len="sm"/>
            </a:ln>
            <a:effectLst/>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Wire Fraud Fundamentals (3)</a:t>
            </a:r>
          </a:p>
        </p:txBody>
      </p:sp>
      <p:sp>
        <p:nvSpPr>
          <p:cNvPr id="23555" name="Content Placeholder 2"/>
          <p:cNvSpPr>
            <a:spLocks noGrp="1"/>
          </p:cNvSpPr>
          <p:nvPr>
            <p:ph idx="1"/>
          </p:nvPr>
        </p:nvSpPr>
        <p:spPr>
          <a:xfrm>
            <a:off x="228600" y="1295400"/>
            <a:ext cx="7924800" cy="5029200"/>
          </a:xfrm>
        </p:spPr>
        <p:txBody>
          <a:bodyPr/>
          <a:lstStyle/>
          <a:p>
            <a:pPr marL="514350" indent="-457200"/>
            <a:r>
              <a:rPr lang="en-US" dirty="0"/>
              <a:t>What must be proved is that </a:t>
            </a:r>
          </a:p>
          <a:p>
            <a:pPr marL="914400" lvl="1" indent="-457200"/>
            <a:r>
              <a:rPr lang="en-US" dirty="0"/>
              <a:t>Person knowingly and willfully devised or intended to devise scheme to defraud; and that </a:t>
            </a:r>
          </a:p>
          <a:p>
            <a:pPr marL="914400" lvl="1" indent="-457200"/>
            <a:r>
              <a:rPr lang="en-US" dirty="0"/>
              <a:t>Use of interstate wire communications facilities was closely related to scheme because person either </a:t>
            </a:r>
          </a:p>
          <a:p>
            <a:pPr marL="1371600" lvl="2" indent="-457200"/>
            <a:r>
              <a:rPr lang="en-US" dirty="0"/>
              <a:t>Transmitted something or </a:t>
            </a:r>
          </a:p>
          <a:p>
            <a:pPr marL="1371600" lvl="2" indent="-457200"/>
            <a:r>
              <a:rPr lang="en-US" dirty="0"/>
              <a:t>Caused it to be transmitted </a:t>
            </a:r>
          </a:p>
          <a:p>
            <a:pPr marL="1371600" lvl="2" indent="-457200"/>
            <a:r>
              <a:rPr lang="en-US" dirty="0"/>
              <a:t>In interstate commerce </a:t>
            </a:r>
          </a:p>
          <a:p>
            <a:pPr marL="1371600" lvl="2" indent="-457200"/>
            <a:r>
              <a:rPr lang="en-US" dirty="0"/>
              <a:t>In attempt to execute or carry </a:t>
            </a:r>
            <a:br>
              <a:rPr lang="en-US" dirty="0"/>
            </a:br>
            <a:r>
              <a:rPr lang="en-US" dirty="0"/>
              <a:t>out scheme.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657600"/>
            <a:ext cx="26289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Wire Fraud Fundamentals (4)</a:t>
            </a:r>
          </a:p>
        </p:txBody>
      </p:sp>
      <p:sp>
        <p:nvSpPr>
          <p:cNvPr id="24579" name="Content Placeholder 2"/>
          <p:cNvSpPr>
            <a:spLocks noGrp="1"/>
          </p:cNvSpPr>
          <p:nvPr>
            <p:ph idx="1"/>
          </p:nvPr>
        </p:nvSpPr>
        <p:spPr>
          <a:xfrm>
            <a:off x="152399" y="1066800"/>
            <a:ext cx="8759825" cy="5181600"/>
          </a:xfrm>
        </p:spPr>
        <p:txBody>
          <a:bodyPr/>
          <a:lstStyle/>
          <a:p>
            <a:pPr marL="514350" indent="-457200"/>
            <a:r>
              <a:rPr lang="en-US" dirty="0"/>
              <a:t>To “cause” interstate wire facilities to be used is to </a:t>
            </a:r>
          </a:p>
          <a:p>
            <a:pPr marL="914400" lvl="1" indent="-457200"/>
            <a:r>
              <a:rPr lang="en-US" dirty="0"/>
              <a:t>Do an act with knowledge that </a:t>
            </a:r>
          </a:p>
          <a:p>
            <a:pPr marL="914400" lvl="1" indent="-457200"/>
            <a:r>
              <a:rPr lang="en-US" dirty="0"/>
              <a:t>Use of wires will follow in ordinary course of business or </a:t>
            </a:r>
          </a:p>
          <a:p>
            <a:pPr marL="914400" lvl="1" indent="-457200"/>
            <a:r>
              <a:rPr lang="en-US" dirty="0"/>
              <a:t>Where such use can reasonably be foreseen.</a:t>
            </a:r>
          </a:p>
          <a:p>
            <a:pPr marL="514350" indent="-457200"/>
            <a:r>
              <a:rPr lang="en-US" dirty="0"/>
              <a:t>Each separate use of interstate wire facilities in furtherance of scheme to </a:t>
            </a:r>
            <a:br>
              <a:rPr lang="en-US" dirty="0"/>
            </a:br>
            <a:r>
              <a:rPr lang="en-US" dirty="0"/>
              <a:t>defraud constitutes separate </a:t>
            </a:r>
            <a:br>
              <a:rPr lang="en-US" dirty="0"/>
            </a:br>
            <a:r>
              <a:rPr lang="en-US" dirty="0"/>
              <a:t>offense.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3657600"/>
            <a:ext cx="3730625" cy="2820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The Scenario – Intelligence Gathering</a:t>
            </a:r>
          </a:p>
        </p:txBody>
      </p:sp>
      <p:sp>
        <p:nvSpPr>
          <p:cNvPr id="25603" name="Content Placeholder 2"/>
          <p:cNvSpPr>
            <a:spLocks noGrp="1"/>
          </p:cNvSpPr>
          <p:nvPr>
            <p:ph idx="1"/>
          </p:nvPr>
        </p:nvSpPr>
        <p:spPr/>
        <p:txBody>
          <a:bodyPr/>
          <a:lstStyle/>
          <a:p>
            <a:pPr>
              <a:buFont typeface="Wingdings" pitchFamily="2" charset="2"/>
              <a:buNone/>
            </a:pPr>
            <a:r>
              <a:rPr lang="en-US" i="1" dirty="0"/>
              <a:t>Fraudster obtains information about depositor including:</a:t>
            </a:r>
          </a:p>
          <a:p>
            <a:r>
              <a:rPr lang="en-US" dirty="0"/>
              <a:t>Name</a:t>
            </a:r>
          </a:p>
          <a:p>
            <a:r>
              <a:rPr lang="en-US" dirty="0"/>
              <a:t>Address</a:t>
            </a:r>
          </a:p>
          <a:p>
            <a:r>
              <a:rPr lang="en-US" dirty="0"/>
              <a:t>SSN</a:t>
            </a:r>
          </a:p>
          <a:p>
            <a:r>
              <a:rPr lang="en-US" dirty="0"/>
              <a:t>Password verification </a:t>
            </a:r>
            <a:br>
              <a:rPr lang="en-US" dirty="0"/>
            </a:br>
            <a:r>
              <a:rPr lang="en-US" dirty="0"/>
              <a:t>question/answer</a:t>
            </a:r>
          </a:p>
          <a:p>
            <a:r>
              <a:rPr lang="en-US" dirty="0"/>
              <a:t>Signature</a:t>
            </a:r>
          </a:p>
          <a:p>
            <a:r>
              <a:rPr lang="en-US" dirty="0"/>
              <a:t>Account balance</a:t>
            </a:r>
          </a:p>
          <a:p>
            <a:r>
              <a:rPr lang="en-US" dirty="0"/>
              <a:t>Account number</a:t>
            </a:r>
          </a:p>
          <a:p>
            <a:r>
              <a:rPr lang="en-US" dirty="0"/>
              <a:t>Phone number</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133600"/>
            <a:ext cx="3581400" cy="4476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Scenario – Gaining Access</a:t>
            </a:r>
          </a:p>
        </p:txBody>
      </p:sp>
      <p:sp>
        <p:nvSpPr>
          <p:cNvPr id="26627" name="Content Placeholder 2"/>
          <p:cNvSpPr>
            <a:spLocks noGrp="1"/>
          </p:cNvSpPr>
          <p:nvPr>
            <p:ph idx="1"/>
          </p:nvPr>
        </p:nvSpPr>
        <p:spPr/>
        <p:txBody>
          <a:bodyPr/>
          <a:lstStyle/>
          <a:p>
            <a:r>
              <a:rPr lang="en-US" dirty="0"/>
              <a:t>The fraudster social engineers credit-union customer-service agents to obtain:</a:t>
            </a:r>
          </a:p>
          <a:p>
            <a:pPr lvl="1"/>
            <a:r>
              <a:rPr lang="en-US" dirty="0"/>
              <a:t>Access to customer's account</a:t>
            </a:r>
          </a:p>
          <a:p>
            <a:pPr lvl="1"/>
            <a:r>
              <a:rPr lang="en-US" dirty="0"/>
              <a:t>New password</a:t>
            </a:r>
          </a:p>
          <a:p>
            <a:pPr lvl="1"/>
            <a:r>
              <a:rPr lang="en-US" dirty="0"/>
              <a:t>Wire transfer</a:t>
            </a:r>
          </a:p>
          <a:p>
            <a:r>
              <a:rPr lang="en-US" dirty="0"/>
              <a:t>The fraudster social </a:t>
            </a:r>
            <a:br>
              <a:rPr lang="en-US" dirty="0"/>
            </a:br>
            <a:r>
              <a:rPr lang="en-US" dirty="0"/>
              <a:t>engineers phone company </a:t>
            </a:r>
            <a:br>
              <a:rPr lang="en-US" dirty="0"/>
            </a:br>
            <a:r>
              <a:rPr lang="en-US" dirty="0"/>
              <a:t>to obtain:</a:t>
            </a:r>
          </a:p>
          <a:p>
            <a:pPr lvl="1"/>
            <a:r>
              <a:rPr lang="en-US" dirty="0"/>
              <a:t>Telephone number </a:t>
            </a:r>
            <a:br>
              <a:rPr lang="en-US" dirty="0"/>
            </a:br>
            <a:r>
              <a:rPr lang="en-US" dirty="0"/>
              <a:t>redirect to throwaway </a:t>
            </a:r>
            <a:br>
              <a:rPr lang="en-US" dirty="0"/>
            </a:br>
            <a:r>
              <a:rPr lang="en-US" dirty="0"/>
              <a:t>cell phone</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00400"/>
            <a:ext cx="3657600" cy="3341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What Fraudster Needs to Commit Fraud</a:t>
            </a:r>
          </a:p>
        </p:txBody>
      </p:sp>
      <p:sp>
        <p:nvSpPr>
          <p:cNvPr id="27651" name="Content Placeholder 2"/>
          <p:cNvSpPr>
            <a:spLocks noGrp="1"/>
          </p:cNvSpPr>
          <p:nvPr>
            <p:ph idx="1"/>
          </p:nvPr>
        </p:nvSpPr>
        <p:spPr/>
        <p:txBody>
          <a:bodyPr/>
          <a:lstStyle/>
          <a:p>
            <a:r>
              <a:rPr lang="en-US" dirty="0"/>
              <a:t>Customer name</a:t>
            </a:r>
          </a:p>
          <a:p>
            <a:r>
              <a:rPr lang="en-US" dirty="0"/>
              <a:t>Customer address</a:t>
            </a:r>
          </a:p>
          <a:p>
            <a:r>
              <a:rPr lang="en-US" dirty="0"/>
              <a:t>Customer social security number</a:t>
            </a:r>
          </a:p>
          <a:p>
            <a:r>
              <a:rPr lang="en-US" dirty="0"/>
              <a:t>Customer account number</a:t>
            </a:r>
          </a:p>
          <a:p>
            <a:r>
              <a:rPr lang="en-US" dirty="0"/>
              <a:t>Customer date of birth and other </a:t>
            </a:r>
            <a:br>
              <a:rPr lang="en-US" dirty="0"/>
            </a:br>
            <a:r>
              <a:rPr lang="en-US" dirty="0"/>
              <a:t>personal information such as </a:t>
            </a:r>
            <a:br>
              <a:rPr lang="en-US" dirty="0"/>
            </a:br>
            <a:r>
              <a:rPr lang="en-US" dirty="0"/>
              <a:t>mother's maiden name</a:t>
            </a:r>
          </a:p>
          <a:p>
            <a:r>
              <a:rPr lang="en-US" dirty="0"/>
              <a:t>Customer password to on-line banking</a:t>
            </a:r>
          </a:p>
          <a:p>
            <a:r>
              <a:rPr lang="en-US" dirty="0"/>
              <a:t>Customer account balance and date/amount of last transaction</a:t>
            </a:r>
          </a:p>
          <a:p>
            <a:r>
              <a:rPr lang="en-US" dirty="0"/>
              <a:t>Customer phone number as shown in credit union records</a:t>
            </a:r>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36" t="12150" r="21132" b="34019"/>
          <a:stretch/>
        </p:blipFill>
        <p:spPr bwMode="auto">
          <a:xfrm>
            <a:off x="6324600" y="1295400"/>
            <a:ext cx="2425064"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324916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Title 1"/>
          <p:cNvSpPr>
            <a:spLocks noGrp="1"/>
          </p:cNvSpPr>
          <p:nvPr>
            <p:ph type="title"/>
          </p:nvPr>
        </p:nvSpPr>
        <p:spPr/>
        <p:txBody>
          <a:bodyPr/>
          <a:lstStyle/>
          <a:p>
            <a:r>
              <a:rPr lang="en-US" dirty="0"/>
              <a:t>The Fraud (1): Background </a:t>
            </a:r>
          </a:p>
        </p:txBody>
      </p:sp>
      <p:sp>
        <p:nvSpPr>
          <p:cNvPr id="28675" name="Content Placeholder 2"/>
          <p:cNvSpPr>
            <a:spLocks noGrp="1"/>
          </p:cNvSpPr>
          <p:nvPr>
            <p:ph idx="1"/>
          </p:nvPr>
        </p:nvSpPr>
        <p:spPr>
          <a:xfrm>
            <a:off x="990600" y="1219200"/>
            <a:ext cx="7162800" cy="5105400"/>
          </a:xfrm>
        </p:spPr>
        <p:txBody>
          <a:bodyPr/>
          <a:lstStyle/>
          <a:p>
            <a:r>
              <a:rPr lang="en-US" dirty="0"/>
              <a:t>Fraudster searches county property records</a:t>
            </a:r>
          </a:p>
          <a:p>
            <a:pPr lvl="1"/>
            <a:r>
              <a:rPr lang="en-US" dirty="0"/>
              <a:t>Targets several owners of large properties </a:t>
            </a:r>
          </a:p>
          <a:p>
            <a:pPr lvl="1"/>
            <a:r>
              <a:rPr lang="en-US" dirty="0"/>
              <a:t>With mortgages held by credit union</a:t>
            </a:r>
          </a:p>
          <a:p>
            <a:r>
              <a:rPr lang="en-US" dirty="0"/>
              <a:t>Fraudster gathers as much information from public records as possible </a:t>
            </a:r>
          </a:p>
          <a:p>
            <a:r>
              <a:rPr lang="en-US" dirty="0"/>
              <a:t>Uses cell phone camera to photograph signatures of owners on public copies of deeds</a:t>
            </a:r>
          </a:p>
          <a:p>
            <a:r>
              <a:rPr lang="en-US" dirty="0"/>
              <a:t>The fraudster goes to </a:t>
            </a:r>
            <a:br>
              <a:rPr lang="en-US" dirty="0"/>
            </a:br>
            <a:r>
              <a:rPr lang="en-US" dirty="0"/>
              <a:t>genealogy site and locates </a:t>
            </a:r>
            <a:br>
              <a:rPr lang="en-US" dirty="0"/>
            </a:br>
            <a:r>
              <a:rPr lang="en-US" dirty="0"/>
              <a:t>victim </a:t>
            </a:r>
          </a:p>
          <a:p>
            <a:pPr lvl="1"/>
            <a:r>
              <a:rPr lang="en-US" dirty="0"/>
              <a:t>Obtains maiden names of </a:t>
            </a:r>
            <a:br>
              <a:rPr lang="en-US" dirty="0"/>
            </a:br>
            <a:r>
              <a:rPr lang="en-US" dirty="0"/>
              <a:t>mother and other relatives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The Fraud (2)</a:t>
            </a:r>
          </a:p>
        </p:txBody>
      </p:sp>
      <p:sp>
        <p:nvSpPr>
          <p:cNvPr id="29699" name="Content Placeholder 2"/>
          <p:cNvSpPr>
            <a:spLocks noGrp="1"/>
          </p:cNvSpPr>
          <p:nvPr>
            <p:ph idx="1"/>
          </p:nvPr>
        </p:nvSpPr>
        <p:spPr>
          <a:xfrm>
            <a:off x="990600" y="1066800"/>
            <a:ext cx="7696200" cy="5334000"/>
          </a:xfrm>
        </p:spPr>
        <p:txBody>
          <a:bodyPr/>
          <a:lstStyle/>
          <a:p>
            <a:r>
              <a:rPr lang="en-US" dirty="0"/>
              <a:t>The fraudster obtains </a:t>
            </a:r>
          </a:p>
          <a:p>
            <a:pPr lvl="1"/>
            <a:r>
              <a:rPr lang="en-US" dirty="0"/>
              <a:t>Phone numbers using </a:t>
            </a:r>
            <a:br>
              <a:rPr lang="en-US" dirty="0"/>
            </a:br>
            <a:r>
              <a:rPr lang="en-US" dirty="0"/>
              <a:t>reverse phone directories </a:t>
            </a:r>
            <a:br>
              <a:rPr lang="en-US" dirty="0"/>
            </a:br>
            <a:r>
              <a:rPr lang="en-US" dirty="0"/>
              <a:t>and </a:t>
            </a:r>
          </a:p>
          <a:p>
            <a:pPr lvl="1"/>
            <a:r>
              <a:rPr lang="en-US" dirty="0"/>
              <a:t>For a few dollars obtains </a:t>
            </a:r>
            <a:br>
              <a:rPr lang="en-US" dirty="0"/>
            </a:br>
            <a:r>
              <a:rPr lang="en-US" dirty="0"/>
              <a:t>Social Security Numbers, </a:t>
            </a:r>
            <a:br>
              <a:rPr lang="en-US" dirty="0"/>
            </a:br>
            <a:r>
              <a:rPr lang="en-US" dirty="0"/>
              <a:t>dates of birth and other personal information about owners from on-line services.</a:t>
            </a:r>
          </a:p>
          <a:p>
            <a:r>
              <a:rPr lang="en-US" dirty="0"/>
              <a:t>Armed with personally identifiable information, fraudster </a:t>
            </a:r>
          </a:p>
          <a:p>
            <a:pPr lvl="1"/>
            <a:r>
              <a:rPr lang="en-US" dirty="0"/>
              <a:t>Calls credit union and </a:t>
            </a:r>
          </a:p>
          <a:p>
            <a:pPr lvl="1"/>
            <a:r>
              <a:rPr lang="en-US" dirty="0"/>
              <a:t>Social engineers owner’s account number from customer service agent.  </a:t>
            </a:r>
          </a:p>
          <a:p>
            <a:pPr lvl="1"/>
            <a:r>
              <a:rPr lang="en-US" dirty="0"/>
              <a:t>Several ways to do this such as woman pretending to be an owner's wife. . .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838200"/>
            <a:ext cx="324916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Fraud Defined</a:t>
            </a:r>
          </a:p>
        </p:txBody>
      </p:sp>
      <p:sp>
        <p:nvSpPr>
          <p:cNvPr id="4099" name="Rectangle 3"/>
          <p:cNvSpPr>
            <a:spLocks noGrp="1" noChangeArrowheads="1"/>
          </p:cNvSpPr>
          <p:nvPr>
            <p:ph type="body" idx="1"/>
          </p:nvPr>
        </p:nvSpPr>
        <p:spPr/>
        <p:txBody>
          <a:bodyPr/>
          <a:lstStyle/>
          <a:p>
            <a:r>
              <a:rPr lang="en-US" dirty="0"/>
              <a:t>Deception for gain (i.e. personal)</a:t>
            </a:r>
          </a:p>
          <a:p>
            <a:r>
              <a:rPr lang="en-US" dirty="0"/>
              <a:t>Intent to deceive, trick, defraud</a:t>
            </a:r>
          </a:p>
          <a:p>
            <a:r>
              <a:rPr lang="en-US" dirty="0"/>
              <a:t>Examples</a:t>
            </a:r>
          </a:p>
          <a:p>
            <a:pPr lvl="1"/>
            <a:r>
              <a:rPr lang="en-US" dirty="0"/>
              <a:t>Bait and switch</a:t>
            </a:r>
          </a:p>
          <a:p>
            <a:pPr lvl="1"/>
            <a:r>
              <a:rPr lang="en-US" dirty="0"/>
              <a:t>Identity theft</a:t>
            </a:r>
          </a:p>
          <a:p>
            <a:pPr lvl="1"/>
            <a:r>
              <a:rPr lang="en-US" dirty="0"/>
              <a:t>Confidence games; e.g., </a:t>
            </a:r>
          </a:p>
          <a:p>
            <a:pPr lvl="2"/>
            <a:r>
              <a:rPr lang="en-US" dirty="0"/>
              <a:t>Nigerian 419 </a:t>
            </a:r>
            <a:br>
              <a:rPr lang="en-US" dirty="0"/>
            </a:br>
            <a:r>
              <a:rPr lang="en-US" dirty="0"/>
              <a:t>advance-fee fraud </a:t>
            </a:r>
          </a:p>
          <a:p>
            <a:pPr lvl="2"/>
            <a:r>
              <a:rPr lang="en-US" dirty="0"/>
              <a:t>Pyramid (Ponzi) scams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981200"/>
            <a:ext cx="25336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Searches (1)</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62025"/>
            <a:ext cx="8664146"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26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a:t>
            </a:r>
            <a:r>
              <a:rPr lang="en-US" baseline="0" dirty="0"/>
              <a:t> Searches (2)</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219200"/>
            <a:ext cx="90784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351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Searches (3)</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9537"/>
            <a:ext cx="286702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109537"/>
            <a:ext cx="28956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300" y="990600"/>
            <a:ext cx="29337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675" y="2995612"/>
            <a:ext cx="3000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012" y="4071937"/>
            <a:ext cx="29337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721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The Fraud (3): Redirect</a:t>
            </a:r>
          </a:p>
        </p:txBody>
      </p:sp>
      <p:sp>
        <p:nvSpPr>
          <p:cNvPr id="30723" name="Content Placeholder 2"/>
          <p:cNvSpPr>
            <a:spLocks noGrp="1"/>
          </p:cNvSpPr>
          <p:nvPr>
            <p:ph idx="1"/>
          </p:nvPr>
        </p:nvSpPr>
        <p:spPr>
          <a:xfrm>
            <a:off x="990600" y="1219200"/>
            <a:ext cx="7162800" cy="5105400"/>
          </a:xfrm>
        </p:spPr>
        <p:txBody>
          <a:bodyPr/>
          <a:lstStyle/>
          <a:p>
            <a:r>
              <a:rPr lang="en-US" dirty="0"/>
              <a:t>The fraudster now has:</a:t>
            </a:r>
          </a:p>
          <a:p>
            <a:pPr lvl="1"/>
            <a:r>
              <a:rPr lang="en-US" dirty="0"/>
              <a:t>Name</a:t>
            </a:r>
          </a:p>
          <a:p>
            <a:pPr lvl="1"/>
            <a:r>
              <a:rPr lang="en-US" dirty="0"/>
              <a:t>Address</a:t>
            </a:r>
          </a:p>
          <a:p>
            <a:pPr lvl="1"/>
            <a:r>
              <a:rPr lang="en-US" dirty="0"/>
              <a:t>Phone number</a:t>
            </a:r>
          </a:p>
          <a:p>
            <a:pPr lvl="1"/>
            <a:r>
              <a:rPr lang="en-US" dirty="0"/>
              <a:t>Account number</a:t>
            </a:r>
          </a:p>
          <a:p>
            <a:pPr lvl="1"/>
            <a:r>
              <a:rPr lang="en-US" dirty="0"/>
              <a:t>Mother's maiden name</a:t>
            </a:r>
          </a:p>
          <a:p>
            <a:pPr lvl="1"/>
            <a:r>
              <a:rPr lang="en-US" dirty="0"/>
              <a:t>Victim's signature</a:t>
            </a:r>
          </a:p>
          <a:p>
            <a:r>
              <a:rPr lang="en-US" dirty="0"/>
              <a:t>Now fraud begins</a:t>
            </a:r>
          </a:p>
          <a:p>
            <a:pPr lvl="1"/>
            <a:r>
              <a:rPr lang="en-US" dirty="0"/>
              <a:t>The fraudster social engineers phone company to redirect victim's phone number to throw-away cell phone using credible pretext</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66800"/>
            <a:ext cx="2314575" cy="3467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The Fraud (4): Wire Transfer</a:t>
            </a:r>
          </a:p>
        </p:txBody>
      </p:sp>
      <p:sp>
        <p:nvSpPr>
          <p:cNvPr id="31747" name="Content Placeholder 2"/>
          <p:cNvSpPr>
            <a:spLocks noGrp="1"/>
          </p:cNvSpPr>
          <p:nvPr>
            <p:ph idx="1"/>
          </p:nvPr>
        </p:nvSpPr>
        <p:spPr>
          <a:xfrm>
            <a:off x="990600" y="1066800"/>
            <a:ext cx="7162800" cy="5257800"/>
          </a:xfrm>
        </p:spPr>
        <p:txBody>
          <a:bodyPr/>
          <a:lstStyle/>
          <a:p>
            <a:r>
              <a:rPr lang="en-US" dirty="0"/>
              <a:t>Fraudster calls credit union and social engineers new password</a:t>
            </a:r>
          </a:p>
          <a:p>
            <a:r>
              <a:rPr lang="en-US" dirty="0"/>
              <a:t>Next, fraudster logs into victim's on-line account to gather account information</a:t>
            </a:r>
          </a:p>
          <a:p>
            <a:r>
              <a:rPr lang="en-US" dirty="0"/>
              <a:t>Then fraudster calls credit union again (some days may pass between </a:t>
            </a:r>
            <a:br>
              <a:rPr lang="en-US" dirty="0"/>
            </a:br>
            <a:r>
              <a:rPr lang="en-US" dirty="0"/>
              <a:t>calls) at different time of </a:t>
            </a:r>
            <a:br>
              <a:rPr lang="en-US" dirty="0"/>
            </a:br>
            <a:r>
              <a:rPr lang="en-US" dirty="0"/>
              <a:t>day to ensure different </a:t>
            </a:r>
            <a:br>
              <a:rPr lang="en-US" dirty="0"/>
            </a:br>
            <a:r>
              <a:rPr lang="en-US" dirty="0"/>
              <a:t>customer service agent</a:t>
            </a:r>
          </a:p>
          <a:p>
            <a:pPr lvl="1"/>
            <a:r>
              <a:rPr lang="en-US" dirty="0"/>
              <a:t>Requests wire transfer </a:t>
            </a:r>
            <a:br>
              <a:rPr lang="en-US" dirty="0"/>
            </a:br>
            <a:r>
              <a:rPr lang="en-US" dirty="0"/>
              <a:t>to bank in Spain</a:t>
            </a:r>
          </a:p>
          <a:p>
            <a:pPr lvl="1"/>
            <a:r>
              <a:rPr lang="en-US" dirty="0"/>
              <a:t>Call is made late Friday </a:t>
            </a:r>
            <a:br>
              <a:rPr lang="en-US" dirty="0"/>
            </a:br>
            <a:r>
              <a:rPr lang="en-US" dirty="0"/>
              <a:t>Spanish time</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0"/>
            <a:ext cx="3752850" cy="3657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8200" y="152400"/>
            <a:ext cx="7315200" cy="1143000"/>
          </a:xfrm>
        </p:spPr>
        <p:txBody>
          <a:bodyPr/>
          <a:lstStyle/>
          <a:p>
            <a:r>
              <a:rPr lang="en-US" dirty="0"/>
              <a:t>The Fraud (5): Authentication</a:t>
            </a:r>
          </a:p>
        </p:txBody>
      </p:sp>
      <p:sp>
        <p:nvSpPr>
          <p:cNvPr id="32771" name="Content Placeholder 2"/>
          <p:cNvSpPr>
            <a:spLocks noGrp="1"/>
          </p:cNvSpPr>
          <p:nvPr>
            <p:ph idx="1"/>
          </p:nvPr>
        </p:nvSpPr>
        <p:spPr>
          <a:xfrm>
            <a:off x="990600" y="1295400"/>
            <a:ext cx="7162800" cy="5029200"/>
          </a:xfrm>
        </p:spPr>
        <p:txBody>
          <a:bodyPr/>
          <a:lstStyle/>
          <a:p>
            <a:r>
              <a:rPr lang="en-US" dirty="0"/>
              <a:t>The credit union authenticates fraudster</a:t>
            </a:r>
          </a:p>
          <a:p>
            <a:pPr lvl="1"/>
            <a:r>
              <a:rPr lang="en-US" dirty="0"/>
              <a:t>Mother's maiden name</a:t>
            </a:r>
          </a:p>
          <a:p>
            <a:pPr lvl="1"/>
            <a:r>
              <a:rPr lang="en-US" dirty="0"/>
              <a:t>Date of birth</a:t>
            </a:r>
          </a:p>
          <a:p>
            <a:pPr lvl="1"/>
            <a:r>
              <a:rPr lang="en-US" dirty="0"/>
              <a:t>Address, SSN, etc.</a:t>
            </a:r>
          </a:p>
          <a:p>
            <a:pPr lvl="1"/>
            <a:r>
              <a:rPr lang="en-US" dirty="0"/>
              <a:t>Date and amount of most </a:t>
            </a:r>
            <a:br>
              <a:rPr lang="en-US" dirty="0"/>
            </a:br>
            <a:r>
              <a:rPr lang="en-US" dirty="0"/>
              <a:t>recent transaction in </a:t>
            </a:r>
            <a:br>
              <a:rPr lang="en-US" dirty="0"/>
            </a:br>
            <a:r>
              <a:rPr lang="en-US" dirty="0"/>
              <a:t>account</a:t>
            </a:r>
          </a:p>
          <a:p>
            <a:pPr lvl="1"/>
            <a:r>
              <a:rPr lang="en-US" dirty="0"/>
              <a:t>Calls fraudster back on </a:t>
            </a:r>
            <a:br>
              <a:rPr lang="en-US" dirty="0"/>
            </a:br>
            <a:r>
              <a:rPr lang="en-US" dirty="0"/>
              <a:t>phone number of record </a:t>
            </a:r>
            <a:br>
              <a:rPr lang="en-US" dirty="0"/>
            </a:br>
            <a:r>
              <a:rPr lang="en-US" dirty="0"/>
              <a:t>(now redirected to </a:t>
            </a:r>
            <a:br>
              <a:rPr lang="en-US" dirty="0"/>
            </a:br>
            <a:r>
              <a:rPr lang="en-US" dirty="0"/>
              <a:t>fraudster's throw-away phone)</a:t>
            </a:r>
          </a:p>
          <a:p>
            <a:pPr lvl="1"/>
            <a:r>
              <a:rPr lang="en-US" dirty="0"/>
              <a:t>Faxes wire transfer form</a:t>
            </a:r>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500"/>
          <a:stretch/>
        </p:blipFill>
        <p:spPr bwMode="auto">
          <a:xfrm>
            <a:off x="5562600" y="1828800"/>
            <a:ext cx="340995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The Fraud (6): Signature</a:t>
            </a:r>
          </a:p>
        </p:txBody>
      </p:sp>
      <p:sp>
        <p:nvSpPr>
          <p:cNvPr id="33795" name="Content Placeholder 2"/>
          <p:cNvSpPr>
            <a:spLocks noGrp="1"/>
          </p:cNvSpPr>
          <p:nvPr>
            <p:ph idx="1"/>
          </p:nvPr>
        </p:nvSpPr>
        <p:spPr>
          <a:xfrm>
            <a:off x="990600" y="1295400"/>
            <a:ext cx="7810500" cy="5029200"/>
          </a:xfrm>
        </p:spPr>
        <p:txBody>
          <a:bodyPr/>
          <a:lstStyle/>
          <a:p>
            <a:r>
              <a:rPr lang="en-US" dirty="0"/>
              <a:t>The fraudster:</a:t>
            </a:r>
          </a:p>
          <a:p>
            <a:pPr lvl="1"/>
            <a:r>
              <a:rPr lang="en-US" dirty="0"/>
              <a:t>Fills out form</a:t>
            </a:r>
          </a:p>
          <a:p>
            <a:pPr lvl="1"/>
            <a:r>
              <a:rPr lang="en-US" dirty="0"/>
              <a:t>Adds signature </a:t>
            </a:r>
            <a:br>
              <a:rPr lang="en-US" dirty="0"/>
            </a:br>
            <a:r>
              <a:rPr lang="en-US" dirty="0"/>
              <a:t>obtained from </a:t>
            </a:r>
            <a:br>
              <a:rPr lang="en-US" dirty="0"/>
            </a:br>
            <a:r>
              <a:rPr lang="en-US" dirty="0"/>
              <a:t>county mortgage </a:t>
            </a:r>
            <a:br>
              <a:rPr lang="en-US" dirty="0"/>
            </a:br>
            <a:r>
              <a:rPr lang="en-US" dirty="0"/>
              <a:t>records</a:t>
            </a:r>
          </a:p>
          <a:p>
            <a:pPr lvl="1"/>
            <a:r>
              <a:rPr lang="en-US" dirty="0"/>
              <a:t>Faxes form back to </a:t>
            </a:r>
            <a:br>
              <a:rPr lang="en-US" dirty="0"/>
            </a:br>
            <a:r>
              <a:rPr lang="en-US" dirty="0"/>
              <a:t>credit union</a:t>
            </a:r>
          </a:p>
          <a:p>
            <a:r>
              <a:rPr lang="en-US" dirty="0"/>
              <a:t>The credit union:</a:t>
            </a:r>
          </a:p>
          <a:p>
            <a:pPr lvl="1"/>
            <a:r>
              <a:rPr lang="en-US" dirty="0"/>
              <a:t>Compares signature</a:t>
            </a:r>
          </a:p>
          <a:p>
            <a:pPr lvl="1"/>
            <a:r>
              <a:rPr lang="en-US" dirty="0"/>
              <a:t>Transfers money ($600K in this case) out of victim's account to bank in Spain</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28700"/>
            <a:ext cx="40005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Outcome</a:t>
            </a:r>
          </a:p>
        </p:txBody>
      </p:sp>
      <p:sp>
        <p:nvSpPr>
          <p:cNvPr id="34819" name="Content Placeholder 2"/>
          <p:cNvSpPr>
            <a:spLocks noGrp="1"/>
          </p:cNvSpPr>
          <p:nvPr>
            <p:ph idx="1"/>
          </p:nvPr>
        </p:nvSpPr>
        <p:spPr>
          <a:xfrm>
            <a:off x="1552576" y="1219200"/>
            <a:ext cx="6600824" cy="5105400"/>
          </a:xfrm>
        </p:spPr>
        <p:txBody>
          <a:bodyPr/>
          <a:lstStyle/>
          <a:p>
            <a:r>
              <a:rPr lang="en-US" dirty="0"/>
              <a:t>By coincidence, victim checked his account as all of this was happening and found that $600K was missing – called credit union</a:t>
            </a:r>
          </a:p>
          <a:p>
            <a:r>
              <a:rPr lang="en-US" dirty="0"/>
              <a:t>The credit union tried to stop transaction but was too late</a:t>
            </a:r>
          </a:p>
          <a:p>
            <a:r>
              <a:rPr lang="en-US" dirty="0"/>
              <a:t>Fraud-prevention officer contacted bank in Spain which was just closed; however, someone did answer phone</a:t>
            </a:r>
          </a:p>
          <a:p>
            <a:r>
              <a:rPr lang="en-US" dirty="0"/>
              <a:t>Spanish bank had stopped withdrawal of funds by fraudster since there had been “suspicious activity on account in past” (officer of Spanish bank)</a:t>
            </a:r>
          </a:p>
          <a:p>
            <a:r>
              <a:rPr lang="en-US" dirty="0"/>
              <a:t>Money was returned but fraudster never was caught.</a:t>
            </a:r>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500" t="3500" r="20125" b="3834"/>
          <a:stretch/>
        </p:blipFill>
        <p:spPr bwMode="auto">
          <a:xfrm>
            <a:off x="152400" y="1219200"/>
            <a:ext cx="1400176" cy="529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Fraud &amp; Access Devices</a:t>
            </a:r>
          </a:p>
        </p:txBody>
      </p:sp>
      <p:sp>
        <p:nvSpPr>
          <p:cNvPr id="35843" name="Rectangle 3"/>
          <p:cNvSpPr>
            <a:spLocks noGrp="1" noChangeArrowheads="1"/>
          </p:cNvSpPr>
          <p:nvPr>
            <p:ph type="body" idx="1"/>
          </p:nvPr>
        </p:nvSpPr>
        <p:spPr>
          <a:xfrm>
            <a:off x="76200" y="990600"/>
            <a:ext cx="5334000" cy="5562600"/>
          </a:xfrm>
        </p:spPr>
        <p:txBody>
          <a:bodyPr/>
          <a:lstStyle/>
          <a:p>
            <a:r>
              <a:rPr lang="en-US" sz="2000" dirty="0"/>
              <a:t>18 USC </a:t>
            </a:r>
            <a:r>
              <a:rPr lang="en-US" sz="2000" dirty="0">
                <a:cs typeface="Times New Roman" pitchFamily="18" charset="0"/>
              </a:rPr>
              <a:t>§ 1029 (See Clifford p. 54+)</a:t>
            </a:r>
          </a:p>
          <a:p>
            <a:r>
              <a:rPr lang="en-US" sz="2000" dirty="0"/>
              <a:t> Federal crime to engage in certain activities involving "access devices"</a:t>
            </a:r>
          </a:p>
          <a:p>
            <a:pPr>
              <a:buFont typeface="Wingdings" pitchFamily="2" charset="2"/>
              <a:buNone/>
            </a:pPr>
            <a:r>
              <a:rPr lang="en-US" sz="2000" dirty="0"/>
              <a:t>	</a:t>
            </a:r>
            <a:r>
              <a:rPr lang="en-US" sz="2000" i="1" dirty="0"/>
              <a:t>"any card, plate, code, account number, electronic serial number, mobile identification number, personal identification number, or other telecommunications service, equipment, or instrument identifier, or other means of account access that can be used…to obtain money, goods, services, or anything of value"</a:t>
            </a:r>
          </a:p>
          <a:p>
            <a:r>
              <a:rPr lang="en-US" sz="2000" dirty="0"/>
              <a:t>Also prohibits activities involving counterfeit access devices</a:t>
            </a:r>
          </a:p>
          <a:p>
            <a:pPr>
              <a:buFont typeface="Wingdings" pitchFamily="2" charset="2"/>
              <a:buNone/>
            </a:pPr>
            <a:r>
              <a:rPr lang="en-US" sz="2000" dirty="0"/>
              <a:t>	</a:t>
            </a:r>
            <a:r>
              <a:rPr lang="en-US" sz="2000" i="1" dirty="0"/>
              <a:t>"any access device that is counterfeit, fictitious, altered, or forged, or an identifiable component of an access device or a counterfeit access device"</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14" y="1295400"/>
            <a:ext cx="3532536" cy="4940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Fraud &amp; Access Devices (cont'd)</a:t>
            </a:r>
          </a:p>
        </p:txBody>
      </p:sp>
      <p:sp>
        <p:nvSpPr>
          <p:cNvPr id="36867" name="Rectangle 3"/>
          <p:cNvSpPr>
            <a:spLocks noGrp="1" noChangeArrowheads="1"/>
          </p:cNvSpPr>
          <p:nvPr>
            <p:ph type="body" idx="1"/>
          </p:nvPr>
        </p:nvSpPr>
        <p:spPr>
          <a:xfrm>
            <a:off x="1752600" y="1447800"/>
            <a:ext cx="7162800" cy="4648200"/>
          </a:xfrm>
        </p:spPr>
        <p:txBody>
          <a:bodyPr/>
          <a:lstStyle/>
          <a:p>
            <a:pPr lvl="1"/>
            <a:r>
              <a:rPr lang="en-US" dirty="0">
                <a:cs typeface="Times New Roman" pitchFamily="18" charset="0"/>
              </a:rPr>
              <a:t>Key:  </a:t>
            </a:r>
          </a:p>
          <a:p>
            <a:pPr lvl="2"/>
            <a:r>
              <a:rPr lang="en-US" dirty="0">
                <a:cs typeface="Times New Roman" pitchFamily="18" charset="0"/>
              </a:rPr>
              <a:t>Any unauthorized device designed or used for fraudulent access to resources</a:t>
            </a:r>
          </a:p>
          <a:p>
            <a:pPr lvl="3"/>
            <a:r>
              <a:rPr lang="en-US" dirty="0">
                <a:cs typeface="Times New Roman" pitchFamily="18" charset="0"/>
              </a:rPr>
              <a:t>Money (e.g., fund transfers, payment); goods; services (</a:t>
            </a:r>
            <a:r>
              <a:rPr lang="en-US" dirty="0" err="1">
                <a:cs typeface="Times New Roman" pitchFamily="18" charset="0"/>
              </a:rPr>
              <a:t>e.g</a:t>
            </a:r>
            <a:r>
              <a:rPr lang="en-US" dirty="0">
                <a:cs typeface="Times New Roman" pitchFamily="18" charset="0"/>
              </a:rPr>
              <a:t>, phone cards, network, cable TV), anything of value</a:t>
            </a:r>
          </a:p>
          <a:p>
            <a:pPr lvl="3"/>
            <a:r>
              <a:rPr lang="en-US" dirty="0">
                <a:cs typeface="Times New Roman" pitchFamily="18" charset="0"/>
              </a:rPr>
              <a:t>Includes credit cards obtained fraudulently or generated for fraud</a:t>
            </a:r>
          </a:p>
          <a:p>
            <a:pPr lvl="1"/>
            <a:r>
              <a:rPr lang="en-US" dirty="0">
                <a:cs typeface="Times New Roman" pitchFamily="18" charset="0"/>
              </a:rPr>
              <a:t>Forbids production, trafficking in, control or custody of, or possession of device-making equipment with intent to defraud</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64803"/>
            <a:ext cx="2743200" cy="2062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dirty="0"/>
              <a:t>Criminal &amp; Civil Liability</a:t>
            </a:r>
          </a:p>
        </p:txBody>
      </p:sp>
      <p:sp>
        <p:nvSpPr>
          <p:cNvPr id="5123" name="Rectangle 5"/>
          <p:cNvSpPr>
            <a:spLocks noGrp="1" noChangeArrowheads="1"/>
          </p:cNvSpPr>
          <p:nvPr>
            <p:ph type="body" idx="1"/>
          </p:nvPr>
        </p:nvSpPr>
        <p:spPr>
          <a:xfrm>
            <a:off x="990600" y="1219200"/>
            <a:ext cx="7772400" cy="5105400"/>
          </a:xfrm>
        </p:spPr>
        <p:txBody>
          <a:bodyPr/>
          <a:lstStyle/>
          <a:p>
            <a:pPr>
              <a:lnSpc>
                <a:spcPct val="80000"/>
              </a:lnSpc>
            </a:pPr>
            <a:r>
              <a:rPr lang="en-US"/>
              <a:t>Fraud = Criminal Act</a:t>
            </a:r>
          </a:p>
          <a:p>
            <a:pPr>
              <a:lnSpc>
                <a:spcPct val="80000"/>
              </a:lnSpc>
            </a:pPr>
            <a:r>
              <a:rPr lang="en-US"/>
              <a:t>Fraud = Civil wrong (A tort)</a:t>
            </a:r>
          </a:p>
          <a:p>
            <a:pPr lvl="1">
              <a:lnSpc>
                <a:spcPct val="80000"/>
              </a:lnSpc>
            </a:pPr>
            <a:r>
              <a:rPr lang="en-US"/>
              <a:t>The Law provides remedies for civil wrongs</a:t>
            </a:r>
          </a:p>
          <a:p>
            <a:pPr lvl="1">
              <a:lnSpc>
                <a:spcPct val="80000"/>
              </a:lnSpc>
            </a:pPr>
            <a:r>
              <a:rPr lang="en-US"/>
              <a:t>Example:  Civil Fraud</a:t>
            </a:r>
          </a:p>
          <a:p>
            <a:pPr lvl="2">
              <a:lnSpc>
                <a:spcPct val="80000"/>
              </a:lnSpc>
            </a:pPr>
            <a:r>
              <a:rPr lang="en-US"/>
              <a:t>Making a false representation to a person's detriment, which is relied upon by another</a:t>
            </a:r>
          </a:p>
          <a:p>
            <a:pPr>
              <a:lnSpc>
                <a:spcPct val="80000"/>
              </a:lnSpc>
            </a:pPr>
            <a:r>
              <a:rPr lang="en-US"/>
              <a:t>Existing federal laws seem to criminalize activity after damage is done</a:t>
            </a:r>
          </a:p>
          <a:p>
            <a:pPr lvl="1">
              <a:lnSpc>
                <a:spcPct val="80000"/>
              </a:lnSpc>
            </a:pPr>
            <a:r>
              <a:rPr lang="en-US"/>
              <a:t>Consumer has already been defrauded</a:t>
            </a:r>
          </a:p>
          <a:p>
            <a:pPr lvl="1">
              <a:lnSpc>
                <a:spcPct val="80000"/>
              </a:lnSpc>
            </a:pPr>
            <a:r>
              <a:rPr lang="en-US"/>
              <a:t>Include wire fraud, identity theft, credit card fraud, computer fraud</a:t>
            </a:r>
          </a:p>
          <a:p>
            <a:pPr lvl="1">
              <a:lnSpc>
                <a:spcPct val="80000"/>
              </a:lnSpc>
            </a:pPr>
            <a:r>
              <a:rPr lang="en-US"/>
              <a:t>Trade laws, possibly including new federal CAN SPAM Act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cs typeface="Times New Roman" pitchFamily="18" charset="0"/>
              </a:rPr>
              <a:t>Fraud &amp; Access Devices:</a:t>
            </a:r>
            <a:br>
              <a:rPr lang="en-US" dirty="0">
                <a:cs typeface="Times New Roman" pitchFamily="18" charset="0"/>
              </a:rPr>
            </a:br>
            <a:r>
              <a:rPr lang="en-US" dirty="0">
                <a:cs typeface="Times New Roman" pitchFamily="18" charset="0"/>
              </a:rPr>
              <a:t>Marcus Abercrombie (2005)</a:t>
            </a:r>
          </a:p>
        </p:txBody>
      </p:sp>
      <p:sp>
        <p:nvSpPr>
          <p:cNvPr id="37891" name="Rectangle 3"/>
          <p:cNvSpPr>
            <a:spLocks noGrp="1" noChangeArrowheads="1"/>
          </p:cNvSpPr>
          <p:nvPr>
            <p:ph type="body" idx="1"/>
          </p:nvPr>
        </p:nvSpPr>
        <p:spPr>
          <a:xfrm>
            <a:off x="990600" y="1524000"/>
            <a:ext cx="7162800" cy="4953000"/>
          </a:xfrm>
        </p:spPr>
        <p:txBody>
          <a:bodyPr/>
          <a:lstStyle/>
          <a:p>
            <a:r>
              <a:rPr lang="en-US" sz="2000" dirty="0">
                <a:cs typeface="Times New Roman" pitchFamily="18" charset="0"/>
              </a:rPr>
              <a:t>GA man pled guilty to charges of access device fraud and conspiracy to commit access device fraud</a:t>
            </a:r>
          </a:p>
          <a:p>
            <a:r>
              <a:rPr lang="en-US" sz="2000" dirty="0">
                <a:cs typeface="Times New Roman" pitchFamily="18" charset="0"/>
              </a:rPr>
              <a:t>Stole &gt;$200K in all</a:t>
            </a:r>
          </a:p>
          <a:p>
            <a:r>
              <a:rPr lang="en-US" sz="2000" dirty="0">
                <a:cs typeface="Times New Roman" pitchFamily="18" charset="0"/>
              </a:rPr>
              <a:t>Abercrombie &amp; accomplices exchanged bar codes on merchandise</a:t>
            </a:r>
          </a:p>
          <a:p>
            <a:pPr lvl="1"/>
            <a:r>
              <a:rPr lang="en-US" sz="2000" dirty="0">
                <a:cs typeface="Times New Roman" pitchFamily="18" charset="0"/>
              </a:rPr>
              <a:t>Bought items at significantly reduced prices</a:t>
            </a:r>
          </a:p>
          <a:p>
            <a:pPr lvl="1"/>
            <a:r>
              <a:rPr lang="en-US" sz="2000" dirty="0">
                <a:cs typeface="Times New Roman" pitchFamily="18" charset="0"/>
              </a:rPr>
              <a:t>Returned merchandise to other stores</a:t>
            </a:r>
          </a:p>
          <a:p>
            <a:pPr lvl="1"/>
            <a:r>
              <a:rPr lang="en-US" sz="2000" dirty="0">
                <a:cs typeface="Times New Roman" pitchFamily="18" charset="0"/>
              </a:rPr>
              <a:t>Received store credit for items in store debit cards</a:t>
            </a:r>
          </a:p>
          <a:p>
            <a:pPr lvl="1"/>
            <a:r>
              <a:rPr lang="en-US" sz="2000" dirty="0">
                <a:cs typeface="Times New Roman" pitchFamily="18" charset="0"/>
              </a:rPr>
              <a:t>Also fenced fraudulently obtained Home Depot &amp; Lowe's merchandise and store debit cards </a:t>
            </a:r>
            <a:br>
              <a:rPr lang="en-US" sz="2000" dirty="0">
                <a:cs typeface="Times New Roman" pitchFamily="18" charset="0"/>
              </a:rPr>
            </a:br>
            <a:r>
              <a:rPr lang="en-US" sz="2000" dirty="0">
                <a:cs typeface="Times New Roman" pitchFamily="18" charset="0"/>
              </a:rPr>
              <a:t>over eBay and through pawn shop</a:t>
            </a:r>
          </a:p>
          <a:p>
            <a:r>
              <a:rPr lang="en-US" sz="2000" dirty="0">
                <a:cs typeface="Times New Roman" pitchFamily="18" charset="0"/>
              </a:rPr>
              <a:t>Renovated 2 homes using fraudulently-</a:t>
            </a:r>
            <a:br>
              <a:rPr lang="en-US" sz="2000" dirty="0">
                <a:cs typeface="Times New Roman" pitchFamily="18" charset="0"/>
              </a:rPr>
            </a:br>
            <a:r>
              <a:rPr lang="en-US" sz="2000" dirty="0">
                <a:cs typeface="Times New Roman" pitchFamily="18" charset="0"/>
              </a:rPr>
              <a:t>acquired store credit</a:t>
            </a:r>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750943"/>
            <a:ext cx="1685925" cy="1678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Fraud &amp; Access Devices (cont'd)</a:t>
            </a:r>
          </a:p>
        </p:txBody>
      </p:sp>
      <p:sp>
        <p:nvSpPr>
          <p:cNvPr id="38915" name="Rectangle 3"/>
          <p:cNvSpPr>
            <a:spLocks noGrp="1" noChangeArrowheads="1"/>
          </p:cNvSpPr>
          <p:nvPr>
            <p:ph type="body" idx="1"/>
          </p:nvPr>
        </p:nvSpPr>
        <p:spPr>
          <a:xfrm>
            <a:off x="990600" y="1295400"/>
            <a:ext cx="7696200" cy="5257800"/>
          </a:xfrm>
        </p:spPr>
        <p:txBody>
          <a:bodyPr/>
          <a:lstStyle/>
          <a:p>
            <a:pPr marL="457200" indent="-457200"/>
            <a:r>
              <a:rPr lang="en-US"/>
              <a:t>U.S.A.P.A.T.R.I.O.T. Act added new subsection to 18 USC </a:t>
            </a:r>
            <a:r>
              <a:rPr lang="en-US">
                <a:cs typeface="Times New Roman" pitchFamily="18" charset="0"/>
              </a:rPr>
              <a:t>§</a:t>
            </a:r>
            <a:r>
              <a:rPr lang="en-US"/>
              <a:t> 1029 </a:t>
            </a:r>
            <a:r>
              <a:rPr lang="en-US" i="1"/>
              <a:t>to confer extraterritorial jurisdiction (ability of government to exercise authority beyond its normal boundaries) where anyone acts outside jurisdiction of US and engages in any act that would constitute an offense if committed within jurisdiction of US, if two conditions are met:</a:t>
            </a:r>
          </a:p>
          <a:p>
            <a:pPr marL="914400" lvl="1" indent="-457200">
              <a:buFont typeface="Wingdings" pitchFamily="2" charset="2"/>
              <a:buAutoNum type="arabicPeriod"/>
            </a:pPr>
            <a:r>
              <a:rPr lang="en-US"/>
              <a:t>offense involves access device issued, owned, managed or controlled by financial institution or other entity within jurisdiction of US; and</a:t>
            </a:r>
          </a:p>
          <a:p>
            <a:pPr marL="914400" lvl="1" indent="-457200">
              <a:buFont typeface="Wingdings" pitchFamily="2" charset="2"/>
              <a:buAutoNum type="arabicPeriod"/>
            </a:pPr>
            <a:r>
              <a:rPr lang="en-US"/>
              <a:t>person transports, delivers, stores, or holds article used in commission of offense within jurisdiction of 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lIns="92075" tIns="46038" rIns="92075" bIns="46038"/>
          <a:lstStyle/>
          <a:p>
            <a:r>
              <a:rPr lang="en-US" dirty="0"/>
              <a:t>Pump ‘n’ Dump: Motley Fool</a:t>
            </a:r>
          </a:p>
        </p:txBody>
      </p:sp>
      <p:sp>
        <p:nvSpPr>
          <p:cNvPr id="39939" name="Rectangle 3"/>
          <p:cNvSpPr>
            <a:spLocks noGrp="1" noChangeArrowheads="1"/>
          </p:cNvSpPr>
          <p:nvPr>
            <p:ph type="body" idx="1"/>
          </p:nvPr>
        </p:nvSpPr>
        <p:spPr>
          <a:xfrm>
            <a:off x="990600" y="2895600"/>
            <a:ext cx="7162800" cy="3429000"/>
          </a:xfrm>
        </p:spPr>
        <p:txBody>
          <a:bodyPr lIns="92075" tIns="46038" rIns="92075" bIns="46038"/>
          <a:lstStyle/>
          <a:p>
            <a:pPr>
              <a:buFont typeface="Wingdings" pitchFamily="2" charset="2"/>
              <a:buNone/>
            </a:pPr>
            <a:r>
              <a:rPr lang="en-US" dirty="0"/>
              <a:t>1996.03 – Iomega high-capacity removable disk drives slammed by false information</a:t>
            </a:r>
          </a:p>
          <a:p>
            <a:r>
              <a:rPr lang="en-US" dirty="0"/>
              <a:t>America </a:t>
            </a:r>
            <a:r>
              <a:rPr lang="en-US" dirty="0" err="1"/>
              <a:t>Online's</a:t>
            </a:r>
            <a:r>
              <a:rPr lang="en-US" dirty="0"/>
              <a:t> Motley Fool bulletin board</a:t>
            </a:r>
          </a:p>
          <a:p>
            <a:pPr lvl="1"/>
            <a:r>
              <a:rPr lang="en-US" dirty="0"/>
              <a:t>False information</a:t>
            </a:r>
          </a:p>
          <a:p>
            <a:pPr lvl="1"/>
            <a:r>
              <a:rPr lang="en-US" dirty="0"/>
              <a:t>Flaming and physical threats</a:t>
            </a:r>
          </a:p>
          <a:p>
            <a:r>
              <a:rPr lang="en-US" dirty="0"/>
              <a:t>Caused volatility of stock prices</a:t>
            </a:r>
          </a:p>
          <a:p>
            <a:r>
              <a:rPr lang="en-US" i="1" dirty="0"/>
              <a:t>People who know which way stock will rise or fall can make money on trades</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85835"/>
            <a:ext cx="7174366" cy="176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Pump ‘n’ Dump: </a:t>
            </a:r>
            <a:r>
              <a:rPr lang="en-US" dirty="0" err="1"/>
              <a:t>PairGain</a:t>
            </a:r>
            <a:endParaRPr lang="en-US" dirty="0"/>
          </a:p>
        </p:txBody>
      </p:sp>
      <p:sp>
        <p:nvSpPr>
          <p:cNvPr id="40963" name="Rectangle 3"/>
          <p:cNvSpPr>
            <a:spLocks noGrp="1" noChangeArrowheads="1"/>
          </p:cNvSpPr>
          <p:nvPr>
            <p:ph type="body" idx="1"/>
          </p:nvPr>
        </p:nvSpPr>
        <p:spPr>
          <a:xfrm>
            <a:off x="228600" y="1066800"/>
            <a:ext cx="8153400" cy="5486400"/>
          </a:xfrm>
        </p:spPr>
        <p:txBody>
          <a:bodyPr/>
          <a:lstStyle/>
          <a:p>
            <a:r>
              <a:rPr lang="en-US" sz="2000" dirty="0"/>
              <a:t>1999.04:  Gary Dale </a:t>
            </a:r>
            <a:r>
              <a:rPr lang="en-US" sz="2000" dirty="0" err="1"/>
              <a:t>Hoke</a:t>
            </a:r>
            <a:r>
              <a:rPr lang="en-US" sz="2000" dirty="0"/>
              <a:t> arrested by FBI</a:t>
            </a:r>
          </a:p>
          <a:p>
            <a:pPr lvl="1"/>
            <a:r>
              <a:rPr lang="en-US" sz="2000" dirty="0"/>
              <a:t>Employee of </a:t>
            </a:r>
            <a:r>
              <a:rPr lang="en-US" sz="2000" dirty="0" err="1"/>
              <a:t>PairGain</a:t>
            </a:r>
            <a:r>
              <a:rPr lang="en-US" sz="2000" dirty="0"/>
              <a:t>, CA telephone equipment company</a:t>
            </a:r>
          </a:p>
          <a:p>
            <a:r>
              <a:rPr lang="en-US" sz="2000" dirty="0"/>
              <a:t>Created bogus Web page</a:t>
            </a:r>
          </a:p>
          <a:p>
            <a:pPr lvl="1"/>
            <a:r>
              <a:rPr lang="en-US" sz="2000" dirty="0"/>
              <a:t>Simulated Bloomberg information </a:t>
            </a:r>
            <a:br>
              <a:rPr lang="en-US" sz="2000" dirty="0"/>
            </a:br>
            <a:r>
              <a:rPr lang="en-US" sz="2000" dirty="0"/>
              <a:t>service </a:t>
            </a:r>
          </a:p>
          <a:p>
            <a:pPr lvl="1"/>
            <a:r>
              <a:rPr lang="en-US" sz="2000" dirty="0"/>
              <a:t>Touted </a:t>
            </a:r>
            <a:r>
              <a:rPr lang="en-US" sz="2000" dirty="0" err="1"/>
              <a:t>PairGain</a:t>
            </a:r>
            <a:r>
              <a:rPr lang="en-US" sz="2000" dirty="0"/>
              <a:t> stock</a:t>
            </a:r>
          </a:p>
          <a:p>
            <a:pPr lvl="2"/>
            <a:r>
              <a:rPr lang="en-US" sz="2000" dirty="0"/>
              <a:t>“Undervalued – impending </a:t>
            </a:r>
            <a:br>
              <a:rPr lang="en-US" sz="2000" dirty="0"/>
            </a:br>
            <a:r>
              <a:rPr lang="en-US" sz="2000" dirty="0"/>
              <a:t>takeover”</a:t>
            </a:r>
          </a:p>
          <a:p>
            <a:r>
              <a:rPr lang="en-US" sz="2000" dirty="0"/>
              <a:t>Pointed to fake page using Yahoo </a:t>
            </a:r>
            <a:r>
              <a:rPr lang="en-US" sz="2000" dirty="0" err="1"/>
              <a:t>msg</a:t>
            </a:r>
            <a:r>
              <a:rPr lang="en-US" sz="2000" dirty="0"/>
              <a:t> boards</a:t>
            </a:r>
          </a:p>
          <a:p>
            <a:pPr lvl="1"/>
            <a:r>
              <a:rPr lang="en-US" sz="2000" dirty="0"/>
              <a:t>Investors bid up price of </a:t>
            </a:r>
            <a:r>
              <a:rPr lang="en-US" sz="2000" dirty="0" err="1"/>
              <a:t>PairGain</a:t>
            </a:r>
            <a:r>
              <a:rPr lang="en-US" sz="2000" dirty="0"/>
              <a:t> stock </a:t>
            </a:r>
            <a:br>
              <a:rPr lang="en-US" sz="2000" dirty="0"/>
            </a:br>
            <a:r>
              <a:rPr lang="en-US" sz="2000" dirty="0"/>
              <a:t>from $8.50 to $11.12 (130%)</a:t>
            </a:r>
          </a:p>
          <a:p>
            <a:pPr lvl="1"/>
            <a:r>
              <a:rPr lang="en-US" sz="2000" dirty="0"/>
              <a:t>13.7 M shares traded – 700% normal </a:t>
            </a:r>
            <a:br>
              <a:rPr lang="en-US" sz="2000" dirty="0"/>
            </a:br>
            <a:r>
              <a:rPr lang="en-US" sz="2000" dirty="0"/>
              <a:t>volume</a:t>
            </a:r>
          </a:p>
          <a:p>
            <a:r>
              <a:rPr lang="en-US" sz="2000" dirty="0"/>
              <a:t>Sentenced (Aug 1999) to home detention, probation, U$93K restitution</a:t>
            </a:r>
          </a:p>
          <a:p>
            <a:pPr lvl="1"/>
            <a:r>
              <a:rPr lang="en-US" sz="2000" dirty="0"/>
              <a:t>See &lt; </a:t>
            </a:r>
            <a:r>
              <a:rPr lang="en-US" sz="2000" dirty="0">
                <a:latin typeface="Arial Narrow" pitchFamily="34" charset="0"/>
                <a:hlinkClick r:id="rId3"/>
              </a:rPr>
              <a:t>http://articles.latimes.com/1999/aug/31/business/fi-5307</a:t>
            </a:r>
            <a:r>
              <a:rPr lang="en-US" sz="2000" dirty="0"/>
              <a:t> &gt;</a:t>
            </a:r>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692" t="6750" r="6604" b="26500"/>
          <a:stretch/>
        </p:blipFill>
        <p:spPr bwMode="auto">
          <a:xfrm>
            <a:off x="6324600" y="2438400"/>
            <a:ext cx="2505075" cy="254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Pump ‘n’ Dump:  Emulex</a:t>
            </a:r>
          </a:p>
        </p:txBody>
      </p:sp>
      <p:sp>
        <p:nvSpPr>
          <p:cNvPr id="43011" name="Rectangle 3"/>
          <p:cNvSpPr>
            <a:spLocks noGrp="1" noChangeArrowheads="1"/>
          </p:cNvSpPr>
          <p:nvPr>
            <p:ph type="body" idx="1"/>
          </p:nvPr>
        </p:nvSpPr>
        <p:spPr>
          <a:xfrm>
            <a:off x="990600" y="2743200"/>
            <a:ext cx="7162800" cy="3581400"/>
          </a:xfrm>
        </p:spPr>
        <p:txBody>
          <a:bodyPr/>
          <a:lstStyle/>
          <a:p>
            <a:pPr>
              <a:buFont typeface="Wingdings" pitchFamily="2" charset="2"/>
              <a:buNone/>
            </a:pPr>
            <a:r>
              <a:rPr lang="en-US" dirty="0"/>
              <a:t>2000.98: Emulex lost 60% of total share value </a:t>
            </a:r>
          </a:p>
          <a:p>
            <a:r>
              <a:rPr lang="en-US" dirty="0"/>
              <a:t>Mark </a:t>
            </a:r>
            <a:r>
              <a:rPr lang="en-US" dirty="0" err="1"/>
              <a:t>Jakob</a:t>
            </a:r>
            <a:r>
              <a:rPr lang="en-US" dirty="0"/>
              <a:t>, 23 years old</a:t>
            </a:r>
          </a:p>
          <a:p>
            <a:r>
              <a:rPr lang="en-US" dirty="0"/>
              <a:t>Fabricated news release</a:t>
            </a:r>
          </a:p>
          <a:p>
            <a:r>
              <a:rPr lang="en-US" dirty="0"/>
              <a:t>Sent from community college computer</a:t>
            </a:r>
          </a:p>
          <a:p>
            <a:r>
              <a:rPr lang="en-US" dirty="0"/>
              <a:t>Circulated by Dow Jones, Bloomberg</a:t>
            </a:r>
          </a:p>
          <a:p>
            <a:r>
              <a:rPr lang="en-US" dirty="0"/>
              <a:t>Claimed profit warning, SEC investigators, loss of CEO</a:t>
            </a:r>
          </a:p>
          <a:p>
            <a:r>
              <a:rPr lang="en-US" dirty="0" err="1"/>
              <a:t>Jakob</a:t>
            </a:r>
            <a:r>
              <a:rPr lang="en-US" dirty="0"/>
              <a:t> profited by $240,000 in minutes</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81075"/>
            <a:ext cx="8079036"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Forgery</a:t>
            </a:r>
          </a:p>
        </p:txBody>
      </p:sp>
      <p:sp>
        <p:nvSpPr>
          <p:cNvPr id="44035" name="Rectangle 3"/>
          <p:cNvSpPr>
            <a:spLocks noGrp="1" noChangeArrowheads="1"/>
          </p:cNvSpPr>
          <p:nvPr>
            <p:ph type="body" idx="1"/>
          </p:nvPr>
        </p:nvSpPr>
        <p:spPr>
          <a:xfrm>
            <a:off x="152400" y="990600"/>
            <a:ext cx="8782050" cy="5334000"/>
          </a:xfrm>
        </p:spPr>
        <p:txBody>
          <a:bodyPr/>
          <a:lstStyle/>
          <a:p>
            <a:pPr>
              <a:lnSpc>
                <a:spcPct val="80000"/>
              </a:lnSpc>
            </a:pPr>
            <a:r>
              <a:rPr lang="en-US" dirty="0"/>
              <a:t>Distinct offense in some states; e.g.,</a:t>
            </a:r>
          </a:p>
          <a:p>
            <a:pPr>
              <a:lnSpc>
                <a:spcPct val="80000"/>
              </a:lnSpc>
              <a:buFont typeface="Wingdings" pitchFamily="2" charset="2"/>
              <a:buNone/>
            </a:pPr>
            <a:r>
              <a:rPr lang="en-US" i="1" dirty="0"/>
              <a:t>	"Any person who creates, alters, or deletes any data contained in any computer or computer network, who if such person had created, altered, or deleted a tangible document or instrument would have committed forgery…shall be guilty of crime of computer forgery." (Clifford, citing Georgia statutes)</a:t>
            </a:r>
          </a:p>
          <a:p>
            <a:pPr>
              <a:lnSpc>
                <a:spcPct val="80000"/>
              </a:lnSpc>
            </a:pPr>
            <a:r>
              <a:rPr lang="en-US" dirty="0"/>
              <a:t>Some states also specifically criminalize use of computers to commit fraud</a:t>
            </a:r>
          </a:p>
          <a:p>
            <a:pPr>
              <a:lnSpc>
                <a:spcPct val="80000"/>
              </a:lnSpc>
            </a:pPr>
            <a:r>
              <a:rPr lang="en-US" dirty="0"/>
              <a:t>Other states increase penalties if </a:t>
            </a:r>
            <a:br>
              <a:rPr lang="en-US" dirty="0"/>
            </a:br>
            <a:r>
              <a:rPr lang="en-US" dirty="0"/>
              <a:t>computer used to devise or execute </a:t>
            </a:r>
            <a:br>
              <a:rPr lang="en-US" dirty="0"/>
            </a:br>
            <a:r>
              <a:rPr lang="en-US" dirty="0"/>
              <a:t>scheme to defraud</a:t>
            </a:r>
          </a:p>
          <a:p>
            <a:pPr>
              <a:lnSpc>
                <a:spcPct val="80000"/>
              </a:lnSpc>
            </a:pPr>
            <a:r>
              <a:rPr lang="en-US" dirty="0"/>
              <a:t>Note:  A person can be charged with </a:t>
            </a:r>
            <a:br>
              <a:rPr lang="en-US" dirty="0"/>
            </a:br>
            <a:r>
              <a:rPr lang="en-US" dirty="0"/>
              <a:t>violations of federal law AND state law</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3733800"/>
            <a:ext cx="2714625" cy="285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Extortion and Blackmail</a:t>
            </a:r>
          </a:p>
        </p:txBody>
      </p:sp>
      <p:sp>
        <p:nvSpPr>
          <p:cNvPr id="45059" name="Rectangle 3"/>
          <p:cNvSpPr>
            <a:spLocks noGrp="1" noChangeArrowheads="1"/>
          </p:cNvSpPr>
          <p:nvPr>
            <p:ph type="body" idx="1"/>
          </p:nvPr>
        </p:nvSpPr>
        <p:spPr>
          <a:xfrm>
            <a:off x="76200" y="990600"/>
            <a:ext cx="5181600" cy="5638800"/>
          </a:xfrm>
        </p:spPr>
        <p:txBody>
          <a:bodyPr/>
          <a:lstStyle/>
          <a:p>
            <a:r>
              <a:rPr lang="en-US" dirty="0"/>
              <a:t>Extortion:  threatening harm unless victim complies with stated conditions</a:t>
            </a:r>
          </a:p>
          <a:p>
            <a:pPr lvl="1"/>
            <a:r>
              <a:rPr lang="en-US" dirty="0"/>
              <a:t>"Pay us money or we will cook your dog."</a:t>
            </a:r>
          </a:p>
          <a:p>
            <a:r>
              <a:rPr lang="en-US" dirty="0"/>
              <a:t>Blackmail: form of extortion involving revelation of something victim wants kept secret</a:t>
            </a:r>
          </a:p>
          <a:p>
            <a:pPr lvl="1"/>
            <a:r>
              <a:rPr lang="en-US" dirty="0"/>
              <a:t>"Pay us money or we will reveal that </a:t>
            </a:r>
            <a:r>
              <a:rPr lang="en-US" i="1" dirty="0"/>
              <a:t>you</a:t>
            </a:r>
            <a:r>
              <a:rPr lang="en-US" dirty="0"/>
              <a:t> cooked </a:t>
            </a:r>
            <a:br>
              <a:rPr lang="en-US" dirty="0"/>
            </a:br>
            <a:r>
              <a:rPr lang="en-US" dirty="0"/>
              <a:t>your dog.“</a:t>
            </a:r>
          </a:p>
          <a:p>
            <a:pPr lvl="1"/>
            <a:r>
              <a:rPr lang="en-US" dirty="0"/>
              <a:t>“Pay us money or we will reveal that you voted for _____.”</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799"/>
            <a:ext cx="4191000" cy="4423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Computer Extortion / Blackmail</a:t>
            </a:r>
          </a:p>
        </p:txBody>
      </p:sp>
      <p:sp>
        <p:nvSpPr>
          <p:cNvPr id="46083" name="Rectangle 3"/>
          <p:cNvSpPr>
            <a:spLocks noGrp="1" noChangeArrowheads="1"/>
          </p:cNvSpPr>
          <p:nvPr>
            <p:ph type="body" idx="1"/>
          </p:nvPr>
        </p:nvSpPr>
        <p:spPr>
          <a:xfrm>
            <a:off x="990600" y="1371600"/>
            <a:ext cx="7162800" cy="914400"/>
          </a:xfrm>
        </p:spPr>
        <p:txBody>
          <a:bodyPr/>
          <a:lstStyle/>
          <a:p>
            <a:r>
              <a:rPr lang="en-US" dirty="0"/>
              <a:t>Some states expressly criminalize use of computer to commit extortion</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39338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010025" y="2133600"/>
            <a:ext cx="4981575" cy="5029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a:lstStyle>
          <a:p>
            <a:r>
              <a:rPr lang="en-US" dirty="0"/>
              <a:t>Various Ways:</a:t>
            </a:r>
          </a:p>
          <a:p>
            <a:pPr lvl="1"/>
            <a:r>
              <a:rPr lang="en-US" dirty="0"/>
              <a:t>1. Include extortion into definition of computer fraud</a:t>
            </a:r>
          </a:p>
          <a:p>
            <a:pPr lvl="1"/>
            <a:r>
              <a:rPr lang="en-US" dirty="0"/>
              <a:t>2. Include computer extortion into state's general extortion statute</a:t>
            </a:r>
          </a:p>
          <a:p>
            <a:pPr lvl="1"/>
            <a:r>
              <a:rPr lang="en-US" dirty="0"/>
              <a:t>3. Make computer extortion an offense that incorporates authorized access/ hacking and cracking statutes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Computer Extortion / Blackmail:  Examples</a:t>
            </a:r>
          </a:p>
        </p:txBody>
      </p:sp>
      <p:sp>
        <p:nvSpPr>
          <p:cNvPr id="47107" name="Rectangle 3"/>
          <p:cNvSpPr>
            <a:spLocks noGrp="1" noChangeArrowheads="1"/>
          </p:cNvSpPr>
          <p:nvPr>
            <p:ph type="body" idx="1"/>
          </p:nvPr>
        </p:nvSpPr>
        <p:spPr>
          <a:xfrm>
            <a:off x="228600" y="1295400"/>
            <a:ext cx="5943600" cy="4953000"/>
          </a:xfrm>
        </p:spPr>
        <p:txBody>
          <a:bodyPr/>
          <a:lstStyle/>
          <a:p>
            <a:r>
              <a:rPr lang="en-US" dirty="0"/>
              <a:t>Mayor Michael Bloomberg (2000)</a:t>
            </a:r>
          </a:p>
          <a:p>
            <a:pPr lvl="1"/>
            <a:r>
              <a:rPr lang="en-US" dirty="0"/>
              <a:t>Oleg </a:t>
            </a:r>
            <a:r>
              <a:rPr lang="en-US" dirty="0" err="1"/>
              <a:t>Zezov</a:t>
            </a:r>
            <a:r>
              <a:rPr lang="en-US" dirty="0"/>
              <a:t>, 29 a Kazakhstani computer expert</a:t>
            </a:r>
          </a:p>
          <a:p>
            <a:pPr lvl="1"/>
            <a:r>
              <a:rPr lang="en-US" dirty="0"/>
              <a:t>Threatened multi-billionaire Bloomberg with release of company secrets (before Bloomberg became mayor of NYC)</a:t>
            </a:r>
          </a:p>
          <a:p>
            <a:pPr lvl="1"/>
            <a:r>
              <a:rPr lang="en-US" dirty="0"/>
              <a:t>Demanded $200K in payment</a:t>
            </a:r>
          </a:p>
          <a:p>
            <a:pPr lvl="1"/>
            <a:r>
              <a:rPr lang="en-US" dirty="0"/>
              <a:t>Arrested in sting operation in London</a:t>
            </a:r>
          </a:p>
          <a:p>
            <a:pPr lvl="1"/>
            <a:r>
              <a:rPr lang="en-US" dirty="0"/>
              <a:t>Sentenced to 4 years in federal prison</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1752600"/>
            <a:ext cx="285750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Cyberterrorism</a:t>
            </a:r>
          </a:p>
        </p:txBody>
      </p:sp>
      <p:sp>
        <p:nvSpPr>
          <p:cNvPr id="48131" name="Rectangle 3"/>
          <p:cNvSpPr>
            <a:spLocks noGrp="1" noChangeArrowheads="1"/>
          </p:cNvSpPr>
          <p:nvPr>
            <p:ph type="body" idx="1"/>
          </p:nvPr>
        </p:nvSpPr>
        <p:spPr>
          <a:xfrm>
            <a:off x="152400" y="1066800"/>
            <a:ext cx="8001000" cy="5257800"/>
          </a:xfrm>
        </p:spPr>
        <p:txBody>
          <a:bodyPr/>
          <a:lstStyle/>
          <a:p>
            <a:r>
              <a:rPr lang="en-US" i="1" dirty="0"/>
              <a:t>"Leveraging of a target's computers and information technology, particularly via Internet, to cause physical, real-world harm or severe disruption with aim of advancing attacker's own political or religious goals."</a:t>
            </a:r>
            <a:r>
              <a:rPr lang="en-US" dirty="0"/>
              <a:t> (Wikipedia)</a:t>
            </a:r>
          </a:p>
          <a:p>
            <a:r>
              <a:rPr lang="en-US" dirty="0"/>
              <a:t>A few states expressly </a:t>
            </a:r>
            <a:br>
              <a:rPr lang="en-US" dirty="0"/>
            </a:br>
            <a:r>
              <a:rPr lang="en-US" dirty="0"/>
              <a:t>outlaw cyberterrorism; </a:t>
            </a:r>
            <a:br>
              <a:rPr lang="en-US" dirty="0"/>
            </a:br>
            <a:r>
              <a:rPr lang="en-US" dirty="0" err="1"/>
              <a:t>e.g</a:t>
            </a:r>
            <a:r>
              <a:rPr lang="en-US" dirty="0"/>
              <a:t>,. Connecticut has </a:t>
            </a:r>
            <a:br>
              <a:rPr lang="en-US" dirty="0"/>
            </a:br>
            <a:r>
              <a:rPr lang="en-US" dirty="0"/>
              <a:t>an offense described </a:t>
            </a:r>
            <a:br>
              <a:rPr lang="en-US" dirty="0"/>
            </a:br>
            <a:r>
              <a:rPr lang="en-US" dirty="0"/>
              <a:t>as "computer crime in </a:t>
            </a:r>
            <a:br>
              <a:rPr lang="en-US" dirty="0"/>
            </a:br>
            <a:r>
              <a:rPr lang="en-US" dirty="0"/>
              <a:t>furtherance of </a:t>
            </a:r>
            <a:br>
              <a:rPr lang="en-US" dirty="0"/>
            </a:br>
            <a:r>
              <a:rPr lang="en-US" dirty="0"/>
              <a:t>terrorist purposes“</a:t>
            </a:r>
          </a:p>
          <a:p>
            <a:pPr marL="0" indent="0">
              <a:buNone/>
            </a:pPr>
            <a:endParaRPr lang="en-US"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2895600"/>
            <a:ext cx="494347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Elements of Fraud</a:t>
            </a:r>
          </a:p>
        </p:txBody>
      </p:sp>
      <p:pic>
        <p:nvPicPr>
          <p:cNvPr id="6147" name="Picture 2"/>
          <p:cNvPicPr>
            <a:picLocks noChangeAspect="1" noChangeArrowheads="1"/>
          </p:cNvPicPr>
          <p:nvPr/>
        </p:nvPicPr>
        <p:blipFill rotWithShape="1">
          <a:blip r:embed="rId3" cstate="print"/>
          <a:srcRect l="11111" t="13472" r="9456" b="2756"/>
          <a:stretch/>
        </p:blipFill>
        <p:spPr bwMode="auto">
          <a:xfrm>
            <a:off x="3657600" y="1066800"/>
            <a:ext cx="5221704" cy="4724400"/>
          </a:xfrm>
          <a:prstGeom prst="rect">
            <a:avLst/>
          </a:prstGeom>
          <a:ln>
            <a:noFill/>
          </a:ln>
          <a:effectLst>
            <a:outerShdw blurRad="292100" dist="139700" dir="2700000" algn="tl" rotWithShape="0">
              <a:srgbClr val="333333">
                <a:alpha val="65000"/>
              </a:srgbClr>
            </a:outerShdw>
          </a:effectLst>
        </p:spPr>
      </p:pic>
      <p:sp>
        <p:nvSpPr>
          <p:cNvPr id="6148" name="TextBox 4"/>
          <p:cNvSpPr txBox="1">
            <a:spLocks noChangeArrowheads="1"/>
          </p:cNvSpPr>
          <p:nvPr/>
        </p:nvSpPr>
        <p:spPr bwMode="auto">
          <a:xfrm>
            <a:off x="3186529" y="6324600"/>
            <a:ext cx="5692775" cy="307975"/>
          </a:xfrm>
          <a:prstGeom prst="rect">
            <a:avLst/>
          </a:prstGeom>
          <a:noFill/>
          <a:ln w="9525">
            <a:noFill/>
            <a:miter lim="800000"/>
            <a:headEnd/>
            <a:tailEnd/>
          </a:ln>
        </p:spPr>
        <p:txBody>
          <a:bodyPr wrap="none">
            <a:spAutoFit/>
          </a:bodyPr>
          <a:lstStyle/>
          <a:p>
            <a:r>
              <a:rPr lang="en-US" sz="1400" dirty="0"/>
              <a:t>http://www.nysscpa.org/cpajournal/2004/1204/images/ex1p38.pdf</a:t>
            </a:r>
          </a:p>
        </p:txBody>
      </p:sp>
      <p:sp>
        <p:nvSpPr>
          <p:cNvPr id="6149" name="Rectangle 5"/>
          <p:cNvSpPr>
            <a:spLocks noChangeArrowheads="1"/>
          </p:cNvSpPr>
          <p:nvPr/>
        </p:nvSpPr>
        <p:spPr bwMode="auto">
          <a:xfrm>
            <a:off x="152400" y="1295400"/>
            <a:ext cx="3505200" cy="5016500"/>
          </a:xfrm>
          <a:prstGeom prst="rect">
            <a:avLst/>
          </a:prstGeom>
          <a:noFill/>
          <a:ln w="9525">
            <a:noFill/>
            <a:miter lim="800000"/>
            <a:headEnd/>
            <a:tailEnd/>
          </a:ln>
        </p:spPr>
        <p:txBody>
          <a:bodyPr>
            <a:spAutoFit/>
          </a:bodyPr>
          <a:lstStyle/>
          <a:p>
            <a:pPr>
              <a:buFont typeface="Arial" charset="0"/>
              <a:buChar char="•"/>
            </a:pPr>
            <a:r>
              <a:rPr lang="en-US"/>
              <a:t>Incentive: </a:t>
            </a:r>
            <a:r>
              <a:rPr lang="en-US" b="0"/>
              <a:t>want or need to commit fraud. </a:t>
            </a:r>
          </a:p>
          <a:p>
            <a:pPr>
              <a:buFont typeface="Arial" charset="0"/>
              <a:buChar char="•"/>
            </a:pPr>
            <a:r>
              <a:rPr lang="en-US"/>
              <a:t>Opportunity: </a:t>
            </a:r>
            <a:r>
              <a:rPr lang="en-US" b="0"/>
              <a:t>weakness in system that right person could exploit. Fraud is possible. </a:t>
            </a:r>
          </a:p>
          <a:p>
            <a:pPr>
              <a:buFont typeface="Arial" charset="0"/>
              <a:buChar char="•"/>
            </a:pPr>
            <a:r>
              <a:rPr lang="en-US"/>
              <a:t>Rationalization: </a:t>
            </a:r>
            <a:r>
              <a:rPr lang="en-US" b="0"/>
              <a:t>I have convinced myself that this fraudulent behavior is worth the risks. </a:t>
            </a:r>
          </a:p>
          <a:p>
            <a:pPr>
              <a:buFont typeface="Arial" charset="0"/>
              <a:buChar char="•"/>
            </a:pPr>
            <a:r>
              <a:rPr lang="en-US"/>
              <a:t>Capability: </a:t>
            </a:r>
            <a:r>
              <a:rPr lang="en-US" b="0"/>
              <a:t>I have the necessary traits and abilities to be the right person to pull it off. I have recognized this particular fraud opportunity and can turn it into reality.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lIns="92075" tIns="46038" rIns="92075" bIns="46038"/>
          <a:lstStyle/>
          <a:p>
            <a:r>
              <a:rPr lang="en-US" dirty="0"/>
              <a:t>Belgian ATC Fraud</a:t>
            </a:r>
          </a:p>
        </p:txBody>
      </p:sp>
      <p:sp>
        <p:nvSpPr>
          <p:cNvPr id="49155" name="Rectangle 3"/>
          <p:cNvSpPr>
            <a:spLocks noGrp="1" noChangeArrowheads="1"/>
          </p:cNvSpPr>
          <p:nvPr>
            <p:ph type="body" idx="1"/>
          </p:nvPr>
        </p:nvSpPr>
        <p:spPr>
          <a:xfrm>
            <a:off x="152400" y="1143000"/>
            <a:ext cx="8001000" cy="5181600"/>
          </a:xfrm>
        </p:spPr>
        <p:txBody>
          <a:bodyPr lIns="92075" tIns="46038" rIns="92075" bIns="46038"/>
          <a:lstStyle/>
          <a:p>
            <a:pPr>
              <a:buFont typeface="Wingdings" pitchFamily="2" charset="2"/>
              <a:buNone/>
            </a:pPr>
            <a:r>
              <a:rPr lang="en-US" dirty="0"/>
              <a:t>1997.01 — Reuters</a:t>
            </a:r>
          </a:p>
          <a:p>
            <a:r>
              <a:rPr lang="en-US" dirty="0"/>
              <a:t>Belgian lunatic broadcasting </a:t>
            </a:r>
            <a:br>
              <a:rPr lang="en-US" dirty="0"/>
            </a:br>
            <a:r>
              <a:rPr lang="en-US" dirty="0"/>
              <a:t>false information to pilots</a:t>
            </a:r>
          </a:p>
          <a:p>
            <a:r>
              <a:rPr lang="en-US" dirty="0"/>
              <a:t>Air-Traffic Control caught false </a:t>
            </a:r>
            <a:br>
              <a:rPr lang="en-US" dirty="0"/>
            </a:br>
            <a:r>
              <a:rPr lang="en-US" dirty="0"/>
              <a:t>information in time to prevent </a:t>
            </a:r>
            <a:br>
              <a:rPr lang="en-US" dirty="0"/>
            </a:br>
            <a:r>
              <a:rPr lang="en-US" dirty="0"/>
              <a:t>tragedy</a:t>
            </a:r>
          </a:p>
          <a:p>
            <a:r>
              <a:rPr lang="en-US" dirty="0"/>
              <a:t>Serious problem for air safety</a:t>
            </a:r>
          </a:p>
          <a:p>
            <a:r>
              <a:rPr lang="en-US" dirty="0"/>
              <a:t>Police unable to locate pirate </a:t>
            </a:r>
            <a:br>
              <a:rPr lang="en-US" dirty="0"/>
            </a:br>
            <a:r>
              <a:rPr lang="en-US" dirty="0"/>
              <a:t>transmitter</a:t>
            </a:r>
          </a:p>
          <a:p>
            <a:r>
              <a:rPr lang="en-US" dirty="0"/>
              <a:t>Lunatic thought to be former </a:t>
            </a:r>
            <a:br>
              <a:rPr lang="en-US" dirty="0"/>
            </a:br>
            <a:r>
              <a:rPr lang="en-US" dirty="0"/>
              <a:t>ATC employee</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524000"/>
            <a:ext cx="380047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152400"/>
            <a:ext cx="7162800" cy="5029200"/>
          </a:xfrm>
        </p:spPr>
        <p:txBody>
          <a:bodyPr/>
          <a:lstStyle/>
          <a:p>
            <a:pPr algn="ctr"/>
            <a:r>
              <a:rPr lang="en-US" sz="8000" dirty="0"/>
              <a:t>Now go </a:t>
            </a:r>
            <a:r>
              <a:rPr lang="en-US" sz="8000"/>
              <a:t>and study</a:t>
            </a:r>
            <a:endParaRPr lang="en-US" sz="8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Elements of Fraud</a:t>
            </a:r>
          </a:p>
        </p:txBody>
      </p:sp>
      <p:sp>
        <p:nvSpPr>
          <p:cNvPr id="7171" name="Content Placeholder 2"/>
          <p:cNvSpPr>
            <a:spLocks noGrp="1"/>
          </p:cNvSpPr>
          <p:nvPr>
            <p:ph idx="1"/>
          </p:nvPr>
        </p:nvSpPr>
        <p:spPr>
          <a:xfrm>
            <a:off x="-1" y="1066800"/>
            <a:ext cx="8886825" cy="5029200"/>
          </a:xfrm>
        </p:spPr>
        <p:txBody>
          <a:bodyPr/>
          <a:lstStyle/>
          <a:p>
            <a:r>
              <a:rPr lang="en-US" sz="2200" dirty="0"/>
              <a:t>A representation</a:t>
            </a:r>
          </a:p>
          <a:p>
            <a:pPr lvl="1"/>
            <a:r>
              <a:rPr lang="en-US" sz="2200" dirty="0"/>
              <a:t>Falsity of representation</a:t>
            </a:r>
          </a:p>
          <a:p>
            <a:pPr lvl="1"/>
            <a:r>
              <a:rPr lang="en-US" sz="2200" dirty="0"/>
              <a:t>Materiality of representation</a:t>
            </a:r>
          </a:p>
          <a:p>
            <a:pPr lvl="1"/>
            <a:r>
              <a:rPr lang="en-US" sz="2200" dirty="0"/>
              <a:t>Speaker’s knowledge of falsity of</a:t>
            </a:r>
            <a:br>
              <a:rPr lang="en-US" sz="2200" dirty="0"/>
            </a:br>
            <a:r>
              <a:rPr lang="en-US" sz="2200" dirty="0"/>
              <a:t>representation</a:t>
            </a:r>
          </a:p>
          <a:p>
            <a:pPr lvl="1"/>
            <a:r>
              <a:rPr lang="en-US" sz="2200" dirty="0"/>
              <a:t>Speaker’s intent it should be relied upon</a:t>
            </a:r>
          </a:p>
          <a:p>
            <a:r>
              <a:rPr lang="en-US" sz="2200" dirty="0"/>
              <a:t>The hearer’s ignorance of falsity of</a:t>
            </a:r>
            <a:br>
              <a:rPr lang="en-US" sz="2200" dirty="0"/>
            </a:br>
            <a:r>
              <a:rPr lang="en-US" sz="2200" dirty="0"/>
              <a:t>representation</a:t>
            </a:r>
          </a:p>
          <a:p>
            <a:pPr lvl="1"/>
            <a:r>
              <a:rPr lang="en-US" sz="2200" dirty="0"/>
              <a:t>Hearer’s reliance on representation</a:t>
            </a:r>
          </a:p>
          <a:p>
            <a:pPr lvl="1"/>
            <a:r>
              <a:rPr lang="en-US" sz="2200" dirty="0"/>
              <a:t>Hearer’s right to rely on representation</a:t>
            </a:r>
          </a:p>
          <a:p>
            <a:pPr lvl="1"/>
            <a:r>
              <a:rPr lang="en-US" sz="2200" dirty="0"/>
              <a:t>Hearer’s consequent and proximate injury caused by reliance on representation </a:t>
            </a:r>
          </a:p>
          <a:p>
            <a:pPr>
              <a:buFont typeface="Wingdings" pitchFamily="2" charset="2"/>
              <a:buNone/>
            </a:pPr>
            <a:r>
              <a:rPr lang="en-US" sz="2200" i="1" dirty="0">
                <a:hlinkClick r:id="rId3"/>
              </a:rPr>
              <a:t>Taylor v. State Compensation Insurance Fund</a:t>
            </a:r>
            <a:r>
              <a:rPr lang="en-US" sz="2200" dirty="0">
                <a:hlinkClick r:id="rId3"/>
              </a:rPr>
              <a:t>, 175 Mont. 432, 913 P.2d 1242 (1996)</a:t>
            </a:r>
            <a:r>
              <a:rPr lang="en-US" sz="2200" dirty="0"/>
              <a:t> </a:t>
            </a:r>
          </a:p>
          <a:p>
            <a:pPr>
              <a:buFont typeface="Wingdings" pitchFamily="2" charset="2"/>
              <a:buNone/>
            </a:pPr>
            <a:endParaRPr lang="en-US" sz="2200" dirty="0"/>
          </a:p>
        </p:txBody>
      </p:sp>
      <p:sp>
        <p:nvSpPr>
          <p:cNvPr id="7172" name="TextBox 3"/>
          <p:cNvSpPr txBox="1">
            <a:spLocks noChangeArrowheads="1"/>
          </p:cNvSpPr>
          <p:nvPr/>
        </p:nvSpPr>
        <p:spPr bwMode="auto">
          <a:xfrm>
            <a:off x="3429000" y="6231939"/>
            <a:ext cx="5501314" cy="338554"/>
          </a:xfrm>
          <a:prstGeom prst="rect">
            <a:avLst/>
          </a:prstGeom>
          <a:solidFill>
            <a:srgbClr val="FFC000"/>
          </a:solidFill>
          <a:ln w="9525">
            <a:noFill/>
            <a:miter lim="800000"/>
            <a:headEnd/>
            <a:tailEnd/>
          </a:ln>
          <a:scene3d>
            <a:camera prst="orthographicFront"/>
            <a:lightRig rig="threePt" dir="t"/>
          </a:scene3d>
          <a:sp3d>
            <a:bevelT/>
          </a:sp3d>
        </p:spPr>
        <p:txBody>
          <a:bodyPr wrap="none">
            <a:spAutoFit/>
          </a:bodyPr>
          <a:lstStyle/>
          <a:p>
            <a:r>
              <a:rPr lang="en-US" sz="1600" dirty="0"/>
              <a:t>See </a:t>
            </a:r>
            <a:r>
              <a:rPr lang="en-US" sz="1600" dirty="0">
                <a:hlinkClick r:id="rId4"/>
              </a:rPr>
              <a:t>http://wcc.dli.mt.gov/TOOLS/Fraud_Elements.htm</a:t>
            </a:r>
            <a:r>
              <a:rPr lang="en-US" sz="1600" dirty="0"/>
              <a:t>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066800"/>
            <a:ext cx="24098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Identity Theft</a:t>
            </a:r>
          </a:p>
        </p:txBody>
      </p:sp>
      <p:sp>
        <p:nvSpPr>
          <p:cNvPr id="8195" name="Rectangle 3"/>
          <p:cNvSpPr>
            <a:spLocks noGrp="1" noChangeArrowheads="1"/>
          </p:cNvSpPr>
          <p:nvPr>
            <p:ph type="body" idx="1"/>
          </p:nvPr>
        </p:nvSpPr>
        <p:spPr>
          <a:xfrm>
            <a:off x="228600" y="1066800"/>
            <a:ext cx="8382000" cy="5638800"/>
          </a:xfrm>
        </p:spPr>
        <p:txBody>
          <a:bodyPr/>
          <a:lstStyle/>
          <a:p>
            <a:r>
              <a:rPr lang="en-US" dirty="0"/>
              <a:t>18 USC § 1028</a:t>
            </a:r>
          </a:p>
          <a:p>
            <a:pPr lvl="1"/>
            <a:r>
              <a:rPr lang="en-US" dirty="0"/>
              <a:t>Criminalizes acts comprising fraud in connection with identification documents</a:t>
            </a:r>
          </a:p>
          <a:p>
            <a:r>
              <a:rPr lang="en-US" dirty="0"/>
              <a:t>See Class Lecture 4</a:t>
            </a:r>
          </a:p>
          <a:p>
            <a:pPr lvl="1">
              <a:lnSpc>
                <a:spcPct val="80000"/>
              </a:lnSpc>
            </a:pPr>
            <a:r>
              <a:rPr lang="en-US" dirty="0"/>
              <a:t>Identity Theft Statistics</a:t>
            </a:r>
          </a:p>
          <a:p>
            <a:pPr lvl="1">
              <a:lnSpc>
                <a:spcPct val="80000"/>
              </a:lnSpc>
            </a:pPr>
            <a:r>
              <a:rPr lang="en-US" dirty="0"/>
              <a:t>Methods Used by ID Thieves	</a:t>
            </a:r>
          </a:p>
          <a:p>
            <a:pPr lvl="2">
              <a:lnSpc>
                <a:spcPct val="80000"/>
              </a:lnSpc>
            </a:pPr>
            <a:r>
              <a:rPr lang="en-US" dirty="0"/>
              <a:t>Carding</a:t>
            </a:r>
          </a:p>
          <a:p>
            <a:pPr lvl="2">
              <a:lnSpc>
                <a:spcPct val="80000"/>
              </a:lnSpc>
            </a:pPr>
            <a:r>
              <a:rPr lang="en-US" dirty="0"/>
              <a:t>Dumpster® Diving</a:t>
            </a:r>
          </a:p>
          <a:p>
            <a:pPr lvl="2">
              <a:lnSpc>
                <a:spcPct val="80000"/>
              </a:lnSpc>
            </a:pPr>
            <a:r>
              <a:rPr lang="en-US" dirty="0"/>
              <a:t>Credit-Card Skimming</a:t>
            </a:r>
          </a:p>
          <a:p>
            <a:pPr lvl="2">
              <a:lnSpc>
                <a:spcPct val="80000"/>
              </a:lnSpc>
            </a:pPr>
            <a:r>
              <a:rPr lang="en-US" dirty="0"/>
              <a:t>Shoulder Surfing</a:t>
            </a:r>
          </a:p>
          <a:p>
            <a:pPr lvl="2">
              <a:lnSpc>
                <a:spcPct val="80000"/>
              </a:lnSpc>
            </a:pPr>
            <a:r>
              <a:rPr lang="en-US" dirty="0"/>
              <a:t>Retail Scams</a:t>
            </a:r>
          </a:p>
          <a:p>
            <a:pPr lvl="2">
              <a:lnSpc>
                <a:spcPct val="80000"/>
              </a:lnSpc>
            </a:pPr>
            <a:r>
              <a:rPr lang="en-US" dirty="0"/>
              <a:t>Internet Scams</a:t>
            </a:r>
          </a:p>
          <a:p>
            <a:pPr lvl="2">
              <a:lnSpc>
                <a:spcPct val="80000"/>
              </a:lnSpc>
            </a:pPr>
            <a:r>
              <a:rPr lang="en-US" dirty="0"/>
              <a:t>Government Impersonation</a:t>
            </a:r>
          </a:p>
          <a:p>
            <a:pPr lvl="1">
              <a:lnSpc>
                <a:spcPct val="80000"/>
              </a:lnSpc>
            </a:pPr>
            <a:r>
              <a:rPr lang="en-US" dirty="0"/>
              <a:t>Responding to ID Theft</a:t>
            </a:r>
          </a:p>
          <a:p>
            <a:pPr lvl="1"/>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0" y="2133600"/>
            <a:ext cx="34004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dirty="0"/>
              <a:t>Online Auction Fraud</a:t>
            </a:r>
          </a:p>
        </p:txBody>
      </p:sp>
      <p:sp>
        <p:nvSpPr>
          <p:cNvPr id="9219" name="Rectangle 3"/>
          <p:cNvSpPr>
            <a:spLocks noGrp="1" noChangeArrowheads="1"/>
          </p:cNvSpPr>
          <p:nvPr>
            <p:ph type="body" idx="1"/>
          </p:nvPr>
        </p:nvSpPr>
        <p:spPr>
          <a:xfrm>
            <a:off x="152400" y="990600"/>
            <a:ext cx="8610600" cy="5867400"/>
          </a:xfrm>
        </p:spPr>
        <p:txBody>
          <a:bodyPr/>
          <a:lstStyle/>
          <a:p>
            <a:r>
              <a:rPr lang="en-US" sz="2100" dirty="0"/>
              <a:t>eBay, Yahoo, MSNBC. . .</a:t>
            </a:r>
          </a:p>
          <a:p>
            <a:r>
              <a:rPr lang="en-US" sz="2100" dirty="0"/>
              <a:t>Fundamental problems:</a:t>
            </a:r>
          </a:p>
          <a:p>
            <a:pPr lvl="1"/>
            <a:r>
              <a:rPr lang="en-US" sz="2100" dirty="0"/>
              <a:t>Thieves selling non-existent stuff</a:t>
            </a:r>
          </a:p>
          <a:p>
            <a:pPr lvl="1"/>
            <a:r>
              <a:rPr lang="en-US" sz="2100" dirty="0"/>
              <a:t>“Auctions” run by shills to drive up </a:t>
            </a:r>
            <a:br>
              <a:rPr lang="en-US" sz="2100" dirty="0"/>
            </a:br>
            <a:r>
              <a:rPr lang="en-US" sz="2100" dirty="0"/>
              <a:t>price</a:t>
            </a:r>
          </a:p>
          <a:p>
            <a:r>
              <a:rPr lang="en-US" sz="2100" dirty="0"/>
              <a:t>Auction anti-con-artist vigilante </a:t>
            </a:r>
          </a:p>
          <a:p>
            <a:pPr lvl="1"/>
            <a:r>
              <a:rPr lang="en-US" sz="2100" dirty="0"/>
              <a:t>Ordered a laptop via auction (2002)</a:t>
            </a:r>
          </a:p>
          <a:p>
            <a:pPr lvl="1"/>
            <a:r>
              <a:rPr lang="en-US" sz="2100" dirty="0"/>
              <a:t>6 weeks later received by FedEx </a:t>
            </a:r>
            <a:br>
              <a:rPr lang="en-US" sz="2100" dirty="0"/>
            </a:br>
            <a:r>
              <a:rPr lang="en-US" sz="2100" dirty="0"/>
              <a:t>lap-top sized box containing </a:t>
            </a:r>
            <a:br>
              <a:rPr lang="en-US" sz="2100" dirty="0"/>
            </a:br>
            <a:r>
              <a:rPr lang="en-US" sz="2100" dirty="0"/>
              <a:t>Montreal phonebook</a:t>
            </a:r>
          </a:p>
          <a:p>
            <a:r>
              <a:rPr lang="en-US" sz="2100" dirty="0"/>
              <a:t>Ludicrous auctions (selling family, </a:t>
            </a:r>
            <a:br>
              <a:rPr lang="en-US" sz="2100" dirty="0"/>
            </a:br>
            <a:r>
              <a:rPr lang="en-US" sz="2100" dirty="0"/>
              <a:t>island, etc.)</a:t>
            </a:r>
          </a:p>
          <a:p>
            <a:r>
              <a:rPr lang="en-US" sz="2100" dirty="0"/>
              <a:t>Illegal auctions (body parts, children)</a:t>
            </a:r>
          </a:p>
          <a:p>
            <a:r>
              <a:rPr lang="en-US" sz="2100" dirty="0"/>
              <a:t>21 year old Australian facing fraud charges for sale of non-existent iPods on Internet  (Sep 2006)</a:t>
            </a:r>
          </a:p>
          <a:p>
            <a:r>
              <a:rPr lang="en-US" sz="2100" dirty="0"/>
              <a:t>Japan: Internet auction fraud = top cyber crime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33500"/>
            <a:ext cx="315277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Scams / Hoaxes</a:t>
            </a:r>
          </a:p>
        </p:txBody>
      </p:sp>
      <p:sp>
        <p:nvSpPr>
          <p:cNvPr id="10243" name="Rectangle 3"/>
          <p:cNvSpPr>
            <a:spLocks noGrp="1" noChangeArrowheads="1"/>
          </p:cNvSpPr>
          <p:nvPr>
            <p:ph type="body" idx="1"/>
          </p:nvPr>
        </p:nvSpPr>
        <p:spPr>
          <a:xfrm>
            <a:off x="152400" y="1066800"/>
            <a:ext cx="8001000" cy="5257800"/>
          </a:xfrm>
        </p:spPr>
        <p:txBody>
          <a:bodyPr/>
          <a:lstStyle/>
          <a:p>
            <a:r>
              <a:rPr lang="en-US" dirty="0"/>
              <a:t>E-mail scams / Chain letters/ hoaxes</a:t>
            </a:r>
          </a:p>
          <a:p>
            <a:pPr lvl="1"/>
            <a:r>
              <a:rPr lang="en-US" dirty="0"/>
              <a:t>Example: Bill Gates giving away money</a:t>
            </a:r>
          </a:p>
          <a:p>
            <a:pPr lvl="1"/>
            <a:r>
              <a:rPr lang="en-US" dirty="0"/>
              <a:t>Don't forward unverified rumors; verify first at a number of Web sites (e.g., snopes.com, vmyths.com)</a:t>
            </a:r>
          </a:p>
          <a:p>
            <a:pPr lvl="1"/>
            <a:r>
              <a:rPr lang="en-US" dirty="0"/>
              <a:t>If it's too good to be </a:t>
            </a:r>
            <a:br>
              <a:rPr lang="en-US" dirty="0"/>
            </a:br>
            <a:r>
              <a:rPr lang="en-US" dirty="0"/>
              <a:t>true…</a:t>
            </a:r>
          </a:p>
          <a:p>
            <a:r>
              <a:rPr lang="en-US" dirty="0"/>
              <a:t>Phishing (see lecture 4)</a:t>
            </a:r>
          </a:p>
          <a:p>
            <a:r>
              <a:rPr lang="en-US" dirty="0"/>
              <a:t>Pharming (using fake </a:t>
            </a:r>
            <a:br>
              <a:rPr lang="en-US" dirty="0"/>
            </a:br>
            <a:r>
              <a:rPr lang="en-US" dirty="0"/>
              <a:t>Web sites for fraud)</a:t>
            </a:r>
          </a:p>
          <a:p>
            <a:r>
              <a:rPr lang="en-US" dirty="0" err="1"/>
              <a:t>Vishing</a:t>
            </a:r>
            <a:r>
              <a:rPr lang="en-US" dirty="0"/>
              <a:t> – using voice </a:t>
            </a:r>
            <a:br>
              <a:rPr lang="en-US" dirty="0"/>
            </a:br>
            <a:r>
              <a:rPr lang="en-US" dirty="0"/>
              <a:t>mail for fraud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19400"/>
            <a:ext cx="47339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1737</TotalTime>
  <Words>4054</Words>
  <Application>Microsoft Office PowerPoint</Application>
  <PresentationFormat>On-screen Show (4:3)</PresentationFormat>
  <Paragraphs>444</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Narrow</vt:lpstr>
      <vt:lpstr>Bookman Old Style</vt:lpstr>
      <vt:lpstr>Times New Roman</vt:lpstr>
      <vt:lpstr>Wingdings</vt:lpstr>
      <vt:lpstr>CJ 341 Class Notes</vt:lpstr>
      <vt:lpstr>Internet Fraud</vt:lpstr>
      <vt:lpstr>Topics</vt:lpstr>
      <vt:lpstr>Fraud Defined</vt:lpstr>
      <vt:lpstr>Criminal &amp; Civil Liability</vt:lpstr>
      <vt:lpstr>Elements of Fraud</vt:lpstr>
      <vt:lpstr>Elements of Fraud</vt:lpstr>
      <vt:lpstr>Identity Theft</vt:lpstr>
      <vt:lpstr>Online Auction Fraud</vt:lpstr>
      <vt:lpstr>Scams / Hoaxes</vt:lpstr>
      <vt:lpstr>Snopes</vt:lpstr>
      <vt:lpstr>Snopes (cont'd)</vt:lpstr>
      <vt:lpstr>Online Prostitution &amp; Mail-Order Brides</vt:lpstr>
      <vt:lpstr>Online Prostitution (cont'd)</vt:lpstr>
      <vt:lpstr>Human Trafficking (Slavery) Aided by Internet</vt:lpstr>
      <vt:lpstr>Mail &amp; Wire Fraud</vt:lpstr>
      <vt:lpstr>Mail &amp; Wire Fraud (2)</vt:lpstr>
      <vt:lpstr>Mail &amp; Wire Fraud (3)</vt:lpstr>
      <vt:lpstr>US v. LaMacchia (1994)</vt:lpstr>
      <vt:lpstr>US v. LaMacchia (cont'd)</vt:lpstr>
      <vt:lpstr>Anatomy of a Wire Fraud</vt:lpstr>
      <vt:lpstr>Wire Fraud Fundamentals (1)</vt:lpstr>
      <vt:lpstr>Wire Fraud Fundamentals (2)</vt:lpstr>
      <vt:lpstr>Wire Fraud Fundamentals (3)</vt:lpstr>
      <vt:lpstr>Wire Fraud Fundamentals (4)</vt:lpstr>
      <vt:lpstr>The Scenario – Intelligence Gathering</vt:lpstr>
      <vt:lpstr>Scenario – Gaining Access</vt:lpstr>
      <vt:lpstr>What Fraudster Needs to Commit Fraud</vt:lpstr>
      <vt:lpstr>The Fraud (1): Background </vt:lpstr>
      <vt:lpstr>The Fraud (2)</vt:lpstr>
      <vt:lpstr>People Searches (1)</vt:lpstr>
      <vt:lpstr>People Searches (2)</vt:lpstr>
      <vt:lpstr>People Searches (3)</vt:lpstr>
      <vt:lpstr>The Fraud (3): Redirect</vt:lpstr>
      <vt:lpstr>The Fraud (4): Wire Transfer</vt:lpstr>
      <vt:lpstr>The Fraud (5): Authentication</vt:lpstr>
      <vt:lpstr>The Fraud (6): Signature</vt:lpstr>
      <vt:lpstr>Outcome</vt:lpstr>
      <vt:lpstr>Fraud &amp; Access Devices</vt:lpstr>
      <vt:lpstr>Fraud &amp; Access Devices (cont'd)</vt:lpstr>
      <vt:lpstr>Fraud &amp; Access Devices: Marcus Abercrombie (2005)</vt:lpstr>
      <vt:lpstr>Fraud &amp; Access Devices (cont'd)</vt:lpstr>
      <vt:lpstr>Pump ‘n’ Dump: Motley Fool</vt:lpstr>
      <vt:lpstr>Pump ‘n’ Dump: PairGain</vt:lpstr>
      <vt:lpstr>Pump ‘n’ Dump:  Emulex</vt:lpstr>
      <vt:lpstr>Forgery</vt:lpstr>
      <vt:lpstr>Extortion and Blackmail</vt:lpstr>
      <vt:lpstr>Computer Extortion / Blackmail</vt:lpstr>
      <vt:lpstr>Computer Extortion / Blackmail:  Examples</vt:lpstr>
      <vt:lpstr>Cyberterrorism</vt:lpstr>
      <vt:lpstr>Belgian ATC Fraud</vt:lpstr>
      <vt:lpstr>Now go and study</vt:lpstr>
    </vt:vector>
  </TitlesOfParts>
  <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Fraud</dc:title>
  <dc:subject>CJ341/IA241</dc:subject>
  <dc:creator>M. E. Kabay, PhD, CISSP-ISSMP</dc:creator>
  <cp:keywords/>
  <dc:description>Updated by MK 2011-09-22</dc:description>
  <cp:lastModifiedBy>Mich Kabay</cp:lastModifiedBy>
  <cp:revision>154</cp:revision>
  <cp:lastPrinted>2013-09-26T16:29:02Z</cp:lastPrinted>
  <dcterms:created xsi:type="dcterms:W3CDTF">2006-09-11T14:20:06Z</dcterms:created>
  <dcterms:modified xsi:type="dcterms:W3CDTF">2021-02-05T19:55:27Z</dcterms:modified>
  <cp:category/>
</cp:coreProperties>
</file>