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285" r:id="rId2"/>
    <p:sldId id="257" r:id="rId3"/>
    <p:sldId id="290" r:id="rId4"/>
    <p:sldId id="316" r:id="rId5"/>
    <p:sldId id="291" r:id="rId6"/>
    <p:sldId id="292" r:id="rId7"/>
    <p:sldId id="293" r:id="rId8"/>
    <p:sldId id="294" r:id="rId9"/>
    <p:sldId id="295" r:id="rId10"/>
    <p:sldId id="296" r:id="rId11"/>
    <p:sldId id="297" r:id="rId12"/>
    <p:sldId id="298" r:id="rId13"/>
    <p:sldId id="299" r:id="rId14"/>
    <p:sldId id="300" r:id="rId15"/>
    <p:sldId id="301" r:id="rId16"/>
    <p:sldId id="302" r:id="rId17"/>
    <p:sldId id="323" r:id="rId18"/>
    <p:sldId id="303" r:id="rId19"/>
    <p:sldId id="304" r:id="rId20"/>
    <p:sldId id="322" r:id="rId21"/>
    <p:sldId id="324" r:id="rId22"/>
    <p:sldId id="325" r:id="rId23"/>
    <p:sldId id="326" r:id="rId24"/>
    <p:sldId id="305" r:id="rId25"/>
    <p:sldId id="306" r:id="rId26"/>
    <p:sldId id="307" r:id="rId27"/>
    <p:sldId id="308" r:id="rId28"/>
    <p:sldId id="309" r:id="rId29"/>
    <p:sldId id="317" r:id="rId30"/>
    <p:sldId id="310" r:id="rId31"/>
    <p:sldId id="311" r:id="rId32"/>
    <p:sldId id="312" r:id="rId33"/>
    <p:sldId id="313" r:id="rId34"/>
    <p:sldId id="314" r:id="rId35"/>
    <p:sldId id="315" r:id="rId36"/>
    <p:sldId id="288" r:id="rId37"/>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2" autoAdjust="0"/>
  </p:normalViewPr>
  <p:slideViewPr>
    <p:cSldViewPr>
      <p:cViewPr>
        <p:scale>
          <a:sx n="75" d="100"/>
          <a:sy n="75" d="100"/>
        </p:scale>
        <p:origin x="-2664" y="-474"/>
      </p:cViewPr>
      <p:guideLst>
        <p:guide orient="horz" pos="2160"/>
        <p:guide pos="2880"/>
      </p:guideLst>
    </p:cSldViewPr>
  </p:slideViewPr>
  <p:outlineViewPr>
    <p:cViewPr>
      <p:scale>
        <a:sx n="33" d="100"/>
        <a:sy n="33" d="100"/>
      </p:scale>
      <p:origin x="0" y="271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p:scale>
        <a:sx n="125" d="100"/>
        <a:sy n="125" d="100"/>
      </p:scale>
      <p:origin x="0" y="4596"/>
    </p:cViewPr>
  </p:sorterViewPr>
  <p:notesViewPr>
    <p:cSldViewPr>
      <p:cViewPr varScale="1">
        <p:scale>
          <a:sx n="49" d="100"/>
          <a:sy n="49" d="100"/>
        </p:scale>
        <p:origin x="-258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9.xml"/><Relationship Id="rId3" Type="http://schemas.openxmlformats.org/officeDocument/2006/relationships/slide" Target="slides/slide3.xml"/><Relationship Id="rId21" Type="http://schemas.openxmlformats.org/officeDocument/2006/relationships/slide" Target="slides/slide2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8.xml"/><Relationship Id="rId33" Type="http://schemas.openxmlformats.org/officeDocument/2006/relationships/slide" Target="slides/slide3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7.xml"/><Relationship Id="rId32" Type="http://schemas.openxmlformats.org/officeDocument/2006/relationships/slide" Target="slides/slide3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6.xml"/><Relationship Id="rId28" Type="http://schemas.openxmlformats.org/officeDocument/2006/relationships/slide" Target="slides/slide3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1588" y="295275"/>
            <a:ext cx="7313612" cy="481013"/>
          </a:xfrm>
          <a:prstGeom prst="rect">
            <a:avLst/>
          </a:prstGeom>
        </p:spPr>
        <p:txBody>
          <a:bodyPr vert="horz" lIns="81848" tIns="40924" rIns="81848" bIns="40924" rtlCol="0"/>
          <a:lstStyle>
            <a:lvl1pPr algn="ctr">
              <a:defRPr sz="1100"/>
            </a:lvl1pPr>
          </a:lstStyle>
          <a:p>
            <a:pPr>
              <a:defRPr/>
            </a:pPr>
            <a:r>
              <a:rPr lang="en-US"/>
              <a:t>CJ341/IA241 NOTES</a:t>
            </a:r>
          </a:p>
        </p:txBody>
      </p:sp>
      <p:sp>
        <p:nvSpPr>
          <p:cNvPr id="5" name="Slide Number Placeholder 4"/>
          <p:cNvSpPr>
            <a:spLocks noGrp="1"/>
          </p:cNvSpPr>
          <p:nvPr>
            <p:ph type="sldNum" sz="quarter" idx="3"/>
          </p:nvPr>
        </p:nvSpPr>
        <p:spPr>
          <a:xfrm>
            <a:off x="0" y="8896350"/>
            <a:ext cx="7313613" cy="477838"/>
          </a:xfrm>
          <a:prstGeom prst="rect">
            <a:avLst/>
          </a:prstGeom>
        </p:spPr>
        <p:txBody>
          <a:bodyPr vert="horz" lIns="81848" tIns="40924" rIns="81848" bIns="40924" rtlCol="0" anchor="b"/>
          <a:lstStyle>
            <a:lvl1pPr algn="ctr">
              <a:defRPr sz="1100"/>
            </a:lvl1pPr>
          </a:lstStyle>
          <a:p>
            <a:pPr>
              <a:defRPr/>
            </a:pPr>
            <a:fld id="{26A0BCD1-4EF0-4359-8267-80854B76291A}" type="slidenum">
              <a:rPr lang="en-US"/>
              <a:pPr>
                <a:defRPr/>
              </a:pPr>
              <a:t>‹#›</a:t>
            </a:fld>
            <a:endParaRPr lang="en-US"/>
          </a:p>
        </p:txBody>
      </p:sp>
    </p:spTree>
    <p:extLst>
      <p:ext uri="{BB962C8B-B14F-4D97-AF65-F5344CB8AC3E}">
        <p14:creationId xmlns:p14="http://schemas.microsoft.com/office/powerpoint/2010/main" val="357655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260" eaLnBrk="1" hangingPunct="1">
              <a:defRPr sz="1300" b="0">
                <a:latin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260" eaLnBrk="1" hangingPunct="1">
              <a:defRPr sz="1300" b="0">
                <a:latin typeface="Arial" pitchFamily="34" charset="0"/>
              </a:defRPr>
            </a:lvl1pPr>
          </a:lstStyle>
          <a:p>
            <a:pPr>
              <a:defRPr/>
            </a:pPr>
            <a:fld id="{B9F9FC89-E718-4887-B1DB-AE53CA7798B4}" type="slidenum">
              <a:rPr lang="en-US"/>
              <a:pPr>
                <a:defRPr/>
              </a:pPr>
              <a:t>‹#›</a:t>
            </a:fld>
            <a:endParaRPr lang="en-US"/>
          </a:p>
        </p:txBody>
      </p:sp>
    </p:spTree>
    <p:extLst>
      <p:ext uri="{BB962C8B-B14F-4D97-AF65-F5344CB8AC3E}">
        <p14:creationId xmlns:p14="http://schemas.microsoft.com/office/powerpoint/2010/main" val="2967334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65200"/>
            <a:fld id="{2DA53117-8671-405C-9CA4-CE36D1020B5D}" type="slidenum">
              <a:rPr lang="en-US" smtClean="0">
                <a:latin typeface="Arial" charset="0"/>
              </a:rPr>
              <a:pPr defTabSz="965200"/>
              <a:t>1</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4811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5200"/>
            <a:fld id="{B83FF6E0-DBF8-450F-8351-E50D622E4CFE}" type="slidenum">
              <a:rPr lang="en-US" smtClean="0">
                <a:latin typeface="Arial" charset="0"/>
              </a:rPr>
              <a:pPr defTabSz="965200"/>
              <a:t>10</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3084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5200"/>
            <a:fld id="{D783D68F-0958-48AB-9910-371854806057}" type="slidenum">
              <a:rPr lang="en-US" smtClean="0">
                <a:latin typeface="Arial" charset="0"/>
              </a:rPr>
              <a:pPr defTabSz="965200"/>
              <a:t>11</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7514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65200"/>
            <a:fld id="{4A991262-A4DB-4197-AF6D-6141F4618E0C}" type="slidenum">
              <a:rPr lang="en-US" smtClean="0">
                <a:latin typeface="Arial" charset="0"/>
              </a:rPr>
              <a:pPr defTabSz="965200"/>
              <a:t>12</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1217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5200"/>
            <a:fld id="{7AD58B65-FE74-4BEB-AE96-A5BF4808AB01}" type="slidenum">
              <a:rPr lang="en-US" smtClean="0">
                <a:latin typeface="Arial" charset="0"/>
              </a:rPr>
              <a:pPr defTabSz="965200"/>
              <a:t>13</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6241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200"/>
            <a:fld id="{3B1F6603-D8B3-4AC8-B0AC-3FABC515A141}" type="slidenum">
              <a:rPr lang="en-US" smtClean="0">
                <a:latin typeface="Arial" charset="0"/>
              </a:rPr>
              <a:pPr defTabSz="965200"/>
              <a:t>14</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5872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5200"/>
            <a:fld id="{F60CB06E-9919-4ED7-B3B9-A00414225540}" type="slidenum">
              <a:rPr lang="en-US" smtClean="0">
                <a:latin typeface="Arial" charset="0"/>
              </a:rPr>
              <a:pPr defTabSz="965200"/>
              <a:t>15</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1771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5200"/>
            <a:fld id="{783B8645-F509-438D-AB22-9AD7D9725BD1}" type="slidenum">
              <a:rPr lang="en-US" smtClean="0">
                <a:latin typeface="Arial" charset="0"/>
              </a:rPr>
              <a:pPr defTabSz="965200"/>
              <a:t>16</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5978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17</a:t>
            </a:fld>
            <a:endParaRPr lang="en-US"/>
          </a:p>
        </p:txBody>
      </p:sp>
    </p:spTree>
    <p:extLst>
      <p:ext uri="{BB962C8B-B14F-4D97-AF65-F5344CB8AC3E}">
        <p14:creationId xmlns:p14="http://schemas.microsoft.com/office/powerpoint/2010/main" val="128612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65200"/>
            <a:fld id="{BA208B07-3D25-4B83-8079-252C029FF9AE}" type="slidenum">
              <a:rPr lang="en-US" smtClean="0">
                <a:latin typeface="Arial" charset="0"/>
              </a:rPr>
              <a:pPr defTabSz="965200"/>
              <a:t>18</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3934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5200"/>
            <a:fld id="{BFE82BCB-C9B3-45ED-A7E7-A7EA793FAE95}" type="slidenum">
              <a:rPr lang="en-US" smtClean="0">
                <a:latin typeface="Arial" charset="0"/>
              </a:rPr>
              <a:pPr defTabSz="965200"/>
              <a:t>19</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9737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200"/>
            <a:fld id="{650F780E-4DBB-4C64-BFD8-7DB642988EEF}" type="slidenum">
              <a:rPr lang="en-US" smtClean="0">
                <a:latin typeface="Arial" charset="0"/>
              </a:rPr>
              <a:pPr defTabSz="965200"/>
              <a:t>2</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81523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5200"/>
            <a:fld id="{880EA1FD-CC1A-48DC-91E7-01296646F4EB}" type="slidenum">
              <a:rPr lang="en-US" smtClean="0">
                <a:latin typeface="Arial" charset="0"/>
              </a:rPr>
              <a:pPr defTabSz="965200"/>
              <a:t>20</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5938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21</a:t>
            </a:fld>
            <a:endParaRPr lang="en-US"/>
          </a:p>
        </p:txBody>
      </p:sp>
    </p:spTree>
    <p:extLst>
      <p:ext uri="{BB962C8B-B14F-4D97-AF65-F5344CB8AC3E}">
        <p14:creationId xmlns:p14="http://schemas.microsoft.com/office/powerpoint/2010/main" val="163386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22</a:t>
            </a:fld>
            <a:endParaRPr lang="en-US"/>
          </a:p>
        </p:txBody>
      </p:sp>
    </p:spTree>
    <p:extLst>
      <p:ext uri="{BB962C8B-B14F-4D97-AF65-F5344CB8AC3E}">
        <p14:creationId xmlns:p14="http://schemas.microsoft.com/office/powerpoint/2010/main" val="129427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23</a:t>
            </a:fld>
            <a:endParaRPr lang="en-US"/>
          </a:p>
        </p:txBody>
      </p:sp>
    </p:spTree>
    <p:extLst>
      <p:ext uri="{BB962C8B-B14F-4D97-AF65-F5344CB8AC3E}">
        <p14:creationId xmlns:p14="http://schemas.microsoft.com/office/powerpoint/2010/main" val="3645203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200"/>
            <a:fld id="{F8787EC0-00D3-44A2-B6A9-7C2BD4EE0230}" type="slidenum">
              <a:rPr lang="en-US" smtClean="0">
                <a:latin typeface="Arial" charset="0"/>
              </a:rPr>
              <a:pPr defTabSz="965200"/>
              <a:t>24</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99699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5200"/>
            <a:fld id="{4BBBD1BD-4882-41D7-9A62-8250DC7F6050}" type="slidenum">
              <a:rPr lang="en-US" smtClean="0">
                <a:latin typeface="Arial" charset="0"/>
              </a:rPr>
              <a:pPr defTabSz="965200"/>
              <a:t>25</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2199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65200"/>
            <a:fld id="{0FAB5C15-4824-4E58-AE3A-1E9960044F19}" type="slidenum">
              <a:rPr lang="en-US" smtClean="0">
                <a:latin typeface="Arial" charset="0"/>
              </a:rPr>
              <a:pPr defTabSz="965200"/>
              <a:t>26</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35894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65200"/>
            <a:fld id="{05ED6ABE-066B-4F7E-8A11-3AFCA27945C9}" type="slidenum">
              <a:rPr lang="en-US" smtClean="0">
                <a:latin typeface="Arial" charset="0"/>
              </a:rPr>
              <a:pPr defTabSz="965200"/>
              <a:t>27</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91159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5200"/>
            <a:fld id="{F2FE38FC-4EB5-4D94-9D24-8525514FB5C3}" type="slidenum">
              <a:rPr lang="en-US" smtClean="0">
                <a:latin typeface="Arial" charset="0"/>
              </a:rPr>
              <a:pPr defTabSz="965200"/>
              <a:t>28</a:t>
            </a:fld>
            <a:endParaRPr 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82107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65200"/>
            <a:fld id="{38BD2ED8-FCE7-475F-9584-366281C961F9}" type="slidenum">
              <a:rPr lang="en-US" smtClean="0">
                <a:latin typeface="Arial" charset="0"/>
              </a:rPr>
              <a:pPr defTabSz="965200"/>
              <a:t>29</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498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17CF878A-E41D-43E5-A0AF-832B7A63A099}" type="slidenum">
              <a:rPr lang="en-US" smtClean="0">
                <a:latin typeface="Arial" charset="0"/>
              </a:rPr>
              <a:pPr defTabSz="965200"/>
              <a:t>3</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6138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65200"/>
            <a:fld id="{EF78F057-2169-4800-8C06-75044DACB94E}" type="slidenum">
              <a:rPr lang="en-US" smtClean="0">
                <a:latin typeface="Arial" charset="0"/>
              </a:rPr>
              <a:pPr defTabSz="965200"/>
              <a:t>30</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7802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65200"/>
            <a:fld id="{68FF681F-C13E-4B1A-BD22-ED67C9CAD5B0}" type="slidenum">
              <a:rPr lang="en-US" smtClean="0">
                <a:latin typeface="Arial" charset="0"/>
              </a:rPr>
              <a:pPr defTabSz="965200"/>
              <a:t>31</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47916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65200"/>
            <a:fld id="{64E942BD-08F8-4BA2-AF23-FE110B799145}" type="slidenum">
              <a:rPr lang="en-US" smtClean="0">
                <a:latin typeface="Arial" charset="0"/>
              </a:rPr>
              <a:pPr defTabSz="965200"/>
              <a:t>32</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33791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5200"/>
            <a:fld id="{903218D5-9306-457C-943F-6A5A9C33CC4B}" type="slidenum">
              <a:rPr lang="en-US" smtClean="0">
                <a:latin typeface="Arial" charset="0"/>
              </a:rPr>
              <a:pPr defTabSz="965200"/>
              <a:t>33</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92130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65200"/>
            <a:fld id="{7929F5A7-6642-4B34-B266-B1DB7852F7F0}" type="slidenum">
              <a:rPr lang="en-US" smtClean="0">
                <a:latin typeface="Arial" charset="0"/>
              </a:rPr>
              <a:pPr defTabSz="965200"/>
              <a:t>34</a:t>
            </a:fld>
            <a:endParaRPr 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84624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5200"/>
            <a:fld id="{703AC2FE-A919-4CE5-9449-100F420097E4}" type="slidenum">
              <a:rPr lang="en-US" smtClean="0">
                <a:latin typeface="Arial" charset="0"/>
              </a:rPr>
              <a:pPr defTabSz="965200"/>
              <a:t>35</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47418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5200"/>
            <a:fld id="{0E2F8015-71D5-49E3-B658-4ED90D02F2B4}" type="slidenum">
              <a:rPr lang="en-US" smtClean="0">
                <a:latin typeface="Arial" charset="0"/>
              </a:rPr>
              <a:pPr defTabSz="965200"/>
              <a:t>36</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3213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036FDE37-6A37-4B07-934B-A6B7B607D203}" type="slidenum">
              <a:rPr lang="en-US" smtClean="0">
                <a:latin typeface="Arial" charset="0"/>
              </a:rPr>
              <a:pPr defTabSz="965200"/>
              <a:t>4</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2361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65200"/>
            <a:fld id="{D889AFB6-2F5B-46AD-B151-E2337C74FFC2}" type="slidenum">
              <a:rPr lang="en-US" smtClean="0">
                <a:latin typeface="Arial" charset="0"/>
              </a:rPr>
              <a:pPr defTabSz="965200"/>
              <a:t>5</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0665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5200"/>
            <a:fld id="{B0F8EEB8-17DD-4FA8-8EC5-41E6A5922FDD}" type="slidenum">
              <a:rPr lang="en-US" smtClean="0">
                <a:latin typeface="Arial" charset="0"/>
              </a:rPr>
              <a:pPr defTabSz="965200"/>
              <a:t>6</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7178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B27F608E-C298-4637-B53D-6BA13F67607B}" type="slidenum">
              <a:rPr lang="en-US" smtClean="0">
                <a:latin typeface="Arial" charset="0"/>
              </a:rPr>
              <a:pPr defTabSz="965200"/>
              <a:t>7</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114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200"/>
            <a:fld id="{2FBEE4BD-6662-48A7-8738-64ED27792EBA}" type="slidenum">
              <a:rPr lang="en-US" smtClean="0">
                <a:latin typeface="Arial" charset="0"/>
              </a:rPr>
              <a:pPr defTabSz="965200"/>
              <a:t>8</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400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200"/>
            <a:fld id="{C26AA367-6F95-4DBE-B81A-599655EC8158}" type="slidenum">
              <a:rPr lang="en-US" smtClean="0">
                <a:latin typeface="Arial" charset="0"/>
              </a:rPr>
              <a:pPr defTabSz="965200"/>
              <a:t>9</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507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a:defRPr/>
            </a:pPr>
            <a:fld id="{CB40A076-23E4-4F3D-BC12-8148F466A283}" type="slidenum">
              <a:rPr lang="en-US" sz="1800">
                <a:latin typeface="Arial" pitchFamily="34" charset="0"/>
              </a:rPr>
              <a:pPr>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689225" y="6642100"/>
            <a:ext cx="4711546" cy="215444"/>
          </a:xfrm>
          <a:prstGeom prst="rect">
            <a:avLst/>
          </a:prstGeom>
          <a:noFill/>
          <a:ln w="12700">
            <a:noFill/>
            <a:miter lim="800000"/>
            <a:headEnd type="none" w="sm" len="sm"/>
            <a:tailEnd type="none" w="sm" len="sm"/>
          </a:ln>
          <a:effectLst/>
        </p:spPr>
        <p:txBody>
          <a:bodyPr wrap="none">
            <a:spAutoFit/>
          </a:bodyPr>
          <a:lstStyle/>
          <a:p>
            <a:pPr>
              <a:defRPr/>
            </a:pPr>
            <a:r>
              <a:rPr lang="en-US" sz="800" b="0" i="1" dirty="0"/>
              <a:t>Copyright © 2013 M. E. Kabay, D. Blythe, J. Tower-Pierce &amp; P. R. Stephenson.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marketingreview.web-log.nl/photos/uncategorized/spam_fun.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pamcop.net/spamstats.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auce.org/" TargetMode="External"/><Relationship Id="rId5" Type="http://schemas.openxmlformats.org/officeDocument/2006/relationships/hyperlink" Target="http://www.ciphertrust.com/resources/statistics/" TargetMode="External"/><Relationship Id="rId4" Type="http://schemas.openxmlformats.org/officeDocument/2006/relationships/hyperlink" Target="http://www.spamhaus.org/statistics/networks.lass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loudmark.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pic.org/free_speech/cubby_v_compuserv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ssuesininternetlaw.com/cases/stratto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pic.org/free_speech/blumenthal_v_drudg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4.law.cornell.edu/uscode/html/uscode47/usc_sec_47_00000230----000-.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nyurl.com/3sue7k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6600" dirty="0"/>
              <a:t>Cyberstalking, Spam &amp; Defamation</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#8</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Applicable Law</a:t>
            </a:r>
          </a:p>
        </p:txBody>
      </p:sp>
      <p:sp>
        <p:nvSpPr>
          <p:cNvPr id="11267" name="Rectangle 3"/>
          <p:cNvSpPr>
            <a:spLocks noGrp="1" noChangeArrowheads="1"/>
          </p:cNvSpPr>
          <p:nvPr>
            <p:ph type="body" idx="1"/>
          </p:nvPr>
        </p:nvSpPr>
        <p:spPr/>
        <p:txBody>
          <a:bodyPr/>
          <a:lstStyle/>
          <a:p>
            <a:r>
              <a:rPr lang="en-US"/>
              <a:t>No federal statute specifically directed at cyberstalkers</a:t>
            </a:r>
          </a:p>
          <a:p>
            <a:pPr lvl="1"/>
            <a:r>
              <a:rPr lang="en-US"/>
              <a:t>Statutes do exist to prosecute sending of obscene, abusive or harassing communications [46 USC </a:t>
            </a:r>
            <a:r>
              <a:rPr lang="en-US">
                <a:cs typeface="Times New Roman" pitchFamily="18" charset="0"/>
              </a:rPr>
              <a:t>§ 223(a) – see next slide]</a:t>
            </a:r>
            <a:endParaRPr lang="en-US"/>
          </a:p>
          <a:p>
            <a:r>
              <a:rPr lang="en-US"/>
              <a:t>Patchwork application of state and/or federal law</a:t>
            </a:r>
          </a:p>
          <a:p>
            <a:pPr lvl="1"/>
            <a:r>
              <a:rPr lang="en-US"/>
              <a:t>State law varies from jurisdiction to jurisdiction</a:t>
            </a:r>
          </a:p>
          <a:p>
            <a:pPr lvl="1"/>
            <a:r>
              <a:rPr lang="en-US"/>
              <a:t>Some states have cyberstalking-specific statutes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2400"/>
            <a:ext cx="7162800" cy="990600"/>
          </a:xfrm>
        </p:spPr>
        <p:txBody>
          <a:bodyPr/>
          <a:lstStyle/>
          <a:p>
            <a:r>
              <a:rPr lang="en-US" sz="2800"/>
              <a:t>Obscene, Abusive or Harassing Communications 46 USC </a:t>
            </a:r>
            <a:r>
              <a:rPr lang="en-US" sz="2800">
                <a:cs typeface="Times New Roman" pitchFamily="18" charset="0"/>
              </a:rPr>
              <a:t>§ 223(a)</a:t>
            </a:r>
          </a:p>
        </p:txBody>
      </p:sp>
      <p:sp>
        <p:nvSpPr>
          <p:cNvPr id="12291" name="Rectangle 3"/>
          <p:cNvSpPr>
            <a:spLocks noGrp="1" noChangeArrowheads="1"/>
          </p:cNvSpPr>
          <p:nvPr>
            <p:ph type="body" idx="1"/>
          </p:nvPr>
        </p:nvSpPr>
        <p:spPr>
          <a:xfrm>
            <a:off x="990600" y="1295400"/>
            <a:ext cx="7620000" cy="5181600"/>
          </a:xfrm>
        </p:spPr>
        <p:txBody>
          <a:bodyPr/>
          <a:lstStyle/>
          <a:p>
            <a:pPr marL="381000" indent="-381000">
              <a:lnSpc>
                <a:spcPct val="80000"/>
              </a:lnSpc>
            </a:pPr>
            <a:r>
              <a:rPr lang="en-US">
                <a:cs typeface="Times New Roman" pitchFamily="18" charset="0"/>
              </a:rPr>
              <a:t>See Clifford pp 30-31</a:t>
            </a:r>
          </a:p>
          <a:p>
            <a:pPr marL="381000" indent="-381000">
              <a:lnSpc>
                <a:spcPct val="80000"/>
              </a:lnSpc>
            </a:pPr>
            <a:r>
              <a:rPr lang="en-US">
                <a:cs typeface="Times New Roman" pitchFamily="18" charset="0"/>
              </a:rPr>
              <a:t>An offense to use a telecommunications device in interstate or foreign communications to:</a:t>
            </a:r>
          </a:p>
          <a:p>
            <a:pPr marL="838200" lvl="1" indent="-381000">
              <a:lnSpc>
                <a:spcPct val="80000"/>
              </a:lnSpc>
              <a:buFont typeface="Wingdings" pitchFamily="2" charset="2"/>
              <a:buAutoNum type="arabicPeriod"/>
            </a:pPr>
            <a:r>
              <a:rPr lang="en-US">
                <a:cs typeface="Times New Roman" pitchFamily="18" charset="0"/>
              </a:rPr>
              <a:t>make, create, solicit, and initiate transmission of any comment, request, suggestion, proposal, image, or other communication which is obscene, or child pornography, with intent to annoy, abuse, threaten, or harass</a:t>
            </a:r>
          </a:p>
          <a:p>
            <a:pPr marL="838200" lvl="1" indent="-381000">
              <a:lnSpc>
                <a:spcPct val="80000"/>
              </a:lnSpc>
              <a:buFont typeface="Wingdings" pitchFamily="2" charset="2"/>
              <a:buAutoNum type="arabicPeriod"/>
            </a:pPr>
            <a:r>
              <a:rPr lang="en-US">
                <a:cs typeface="Times New Roman" pitchFamily="18" charset="0"/>
              </a:rPr>
              <a:t>make, create, solicit, and initiate transmission of any comment, request, suggestion, proposal, image or other communication which is obscene or child pornography knowing recipient is under age 18, regardless of whether the maker initiated the communication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a:t>Obscene, Abusive or Harassing Communications (cont’d)</a:t>
            </a:r>
          </a:p>
        </p:txBody>
      </p:sp>
      <p:sp>
        <p:nvSpPr>
          <p:cNvPr id="13315" name="Rectangle 3"/>
          <p:cNvSpPr>
            <a:spLocks noGrp="1" noChangeArrowheads="1"/>
          </p:cNvSpPr>
          <p:nvPr>
            <p:ph type="body" idx="1"/>
          </p:nvPr>
        </p:nvSpPr>
        <p:spPr>
          <a:xfrm>
            <a:off x="914400" y="1295400"/>
            <a:ext cx="7772400" cy="5334000"/>
          </a:xfrm>
        </p:spPr>
        <p:txBody>
          <a:bodyPr/>
          <a:lstStyle/>
          <a:p>
            <a:pPr marL="914400" lvl="1" indent="-457200">
              <a:buFont typeface="Wingdings" pitchFamily="2" charset="2"/>
              <a:buAutoNum type="arabicPeriod" startAt="3"/>
            </a:pPr>
            <a:r>
              <a:rPr lang="en-US" sz="2200"/>
              <a:t>make telephone call or utilize telecommunications device, whether or not conversation or communication ensues, without disclosing identity and with intent to annoy, abuse, threaten, or harass;</a:t>
            </a:r>
          </a:p>
          <a:p>
            <a:pPr marL="914400" lvl="1" indent="-457200">
              <a:buFont typeface="Wingdings" pitchFamily="2" charset="2"/>
              <a:buAutoNum type="arabicPeriod" startAt="3"/>
            </a:pPr>
            <a:r>
              <a:rPr lang="en-US" sz="2200"/>
              <a:t>make or cause the telephone of another repeatedly or continuously to ring, with intent to harass;</a:t>
            </a:r>
          </a:p>
          <a:p>
            <a:pPr marL="914400" lvl="1" indent="-457200">
              <a:buFont typeface="Wingdings" pitchFamily="2" charset="2"/>
              <a:buAutoNum type="arabicPeriod" startAt="3"/>
            </a:pPr>
            <a:r>
              <a:rPr lang="en-US" sz="2200"/>
              <a:t>make repeated calls or initiate communication with a telecommunication device, solely to harass;</a:t>
            </a:r>
          </a:p>
          <a:p>
            <a:pPr marL="914400" lvl="1" indent="-457200">
              <a:buFont typeface="Wingdings" pitchFamily="2" charset="2"/>
              <a:buAutoNum type="arabicPeriod" startAt="3"/>
            </a:pPr>
            <a:r>
              <a:rPr lang="en-US" sz="2200"/>
              <a:t>knowingly permit any telecommunications facility under his or her control to be used to commit any of the above activities</a:t>
            </a:r>
          </a:p>
          <a:p>
            <a:pPr marL="457200" indent="-457200"/>
            <a:r>
              <a:rPr lang="en-US" sz="2200"/>
              <a:t>Penalties include fines, imprisonment up to 2 years or both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Corporate Cyberstalking</a:t>
            </a:r>
          </a:p>
        </p:txBody>
      </p:sp>
      <p:sp>
        <p:nvSpPr>
          <p:cNvPr id="14339" name="Rectangle 3"/>
          <p:cNvSpPr>
            <a:spLocks noGrp="1" noChangeArrowheads="1"/>
          </p:cNvSpPr>
          <p:nvPr>
            <p:ph type="body" idx="1"/>
          </p:nvPr>
        </p:nvSpPr>
        <p:spPr>
          <a:xfrm>
            <a:off x="990600" y="1295400"/>
            <a:ext cx="7162800" cy="5029200"/>
          </a:xfrm>
        </p:spPr>
        <p:txBody>
          <a:bodyPr/>
          <a:lstStyle/>
          <a:p>
            <a:r>
              <a:rPr lang="en-US"/>
              <a:t>Corporate Cyberstalking: incidents that involve organizations – companies, government</a:t>
            </a:r>
          </a:p>
          <a:p>
            <a:r>
              <a:rPr lang="en-US"/>
              <a:t>46 USC </a:t>
            </a:r>
            <a:r>
              <a:rPr lang="en-US">
                <a:latin typeface="Times New Roman" pitchFamily="18" charset="0"/>
                <a:cs typeface="Times New Roman" pitchFamily="18" charset="0"/>
              </a:rPr>
              <a:t>§</a:t>
            </a:r>
            <a:r>
              <a:rPr lang="en-US"/>
              <a:t> 223(b)</a:t>
            </a:r>
          </a:p>
          <a:p>
            <a:pPr lvl="1"/>
            <a:r>
              <a:rPr lang="en-US"/>
              <a:t>Federal crime to make an obscene or indecent communication for commercial purposes or to allow a telephone facility to be used for this purpose</a:t>
            </a:r>
          </a:p>
          <a:p>
            <a:pPr lvl="1"/>
            <a:r>
              <a:rPr lang="en-US"/>
              <a:t>Federal crime to use telephone to make an indecent communication for commercial purposes which is available to anyone under the age of 18 or to allow a telephone facility to be used for this purpose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Threats: 18 USC </a:t>
            </a:r>
            <a:r>
              <a:rPr lang="en-US">
                <a:latin typeface="Times New Roman" pitchFamily="18" charset="0"/>
                <a:cs typeface="Times New Roman" pitchFamily="18" charset="0"/>
              </a:rPr>
              <a:t>§</a:t>
            </a:r>
            <a:r>
              <a:rPr lang="en-US">
                <a:cs typeface="Times New Roman" pitchFamily="18" charset="0"/>
              </a:rPr>
              <a:t> 875</a:t>
            </a:r>
          </a:p>
        </p:txBody>
      </p:sp>
      <p:sp>
        <p:nvSpPr>
          <p:cNvPr id="15363" name="Rectangle 3"/>
          <p:cNvSpPr>
            <a:spLocks noGrp="1" noChangeArrowheads="1"/>
          </p:cNvSpPr>
          <p:nvPr>
            <p:ph type="body" idx="1"/>
          </p:nvPr>
        </p:nvSpPr>
        <p:spPr>
          <a:xfrm>
            <a:off x="152400" y="1219200"/>
            <a:ext cx="8001000" cy="5105400"/>
          </a:xfrm>
        </p:spPr>
        <p:txBody>
          <a:bodyPr/>
          <a:lstStyle/>
          <a:p>
            <a:r>
              <a:rPr lang="en-US" dirty="0">
                <a:cs typeface="Times New Roman" pitchFamily="18" charset="0"/>
              </a:rPr>
              <a:t>Federal crime to transmit in interstate or foreign commerce a communication:</a:t>
            </a:r>
          </a:p>
          <a:p>
            <a:pPr lvl="1"/>
            <a:r>
              <a:rPr lang="en-US" dirty="0">
                <a:cs typeface="Times New Roman" pitchFamily="18" charset="0"/>
              </a:rPr>
              <a:t>Demanding a ransom for the release of a person;</a:t>
            </a:r>
          </a:p>
          <a:p>
            <a:pPr lvl="1"/>
            <a:r>
              <a:rPr lang="en-US" dirty="0">
                <a:cs typeface="Times New Roman" pitchFamily="18" charset="0"/>
              </a:rPr>
              <a:t>Intending to extort money;</a:t>
            </a:r>
          </a:p>
          <a:p>
            <a:pPr lvl="1"/>
            <a:r>
              <a:rPr lang="en-US" dirty="0">
                <a:cs typeface="Times New Roman" pitchFamily="18" charset="0"/>
              </a:rPr>
              <a:t>Threatening to injure a </a:t>
            </a:r>
            <a:br>
              <a:rPr lang="en-US" dirty="0">
                <a:cs typeface="Times New Roman" pitchFamily="18" charset="0"/>
              </a:rPr>
            </a:br>
            <a:r>
              <a:rPr lang="en-US" dirty="0">
                <a:cs typeface="Times New Roman" pitchFamily="18" charset="0"/>
              </a:rPr>
              <a:t>person;</a:t>
            </a:r>
          </a:p>
          <a:p>
            <a:pPr lvl="1"/>
            <a:r>
              <a:rPr lang="en-US" dirty="0">
                <a:cs typeface="Times New Roman" pitchFamily="18" charset="0"/>
              </a:rPr>
              <a:t>Threatening </a:t>
            </a:r>
            <a:r>
              <a:rPr lang="en-US">
                <a:cs typeface="Times New Roman" pitchFamily="18" charset="0"/>
              </a:rPr>
              <a:t>to damage </a:t>
            </a:r>
            <a:br>
              <a:rPr lang="en-US" dirty="0">
                <a:cs typeface="Times New Roman" pitchFamily="18" charset="0"/>
              </a:rPr>
            </a:br>
            <a:r>
              <a:rPr lang="en-US" dirty="0">
                <a:cs typeface="Times New Roman" pitchFamily="18" charset="0"/>
              </a:rPr>
              <a:t>property</a:t>
            </a:r>
          </a:p>
          <a:p>
            <a:r>
              <a:rPr lang="en-US" dirty="0">
                <a:cs typeface="Times New Roman" pitchFamily="18" charset="0"/>
              </a:rPr>
              <a:t>Requires a </a:t>
            </a:r>
            <a:r>
              <a:rPr lang="en-US" i="1" dirty="0">
                <a:cs typeface="Times New Roman" pitchFamily="18" charset="0"/>
              </a:rPr>
              <a:t>threat</a:t>
            </a:r>
            <a:r>
              <a:rPr lang="en-US" dirty="0">
                <a:cs typeface="Times New Roman" pitchFamily="18" charset="0"/>
              </a:rPr>
              <a:t> (so may </a:t>
            </a:r>
            <a:br>
              <a:rPr lang="en-US" dirty="0">
                <a:cs typeface="Times New Roman" pitchFamily="18" charset="0"/>
              </a:rPr>
            </a:br>
            <a:r>
              <a:rPr lang="en-US" dirty="0">
                <a:cs typeface="Times New Roman" pitchFamily="18" charset="0"/>
              </a:rPr>
              <a:t>not always apply to </a:t>
            </a:r>
            <a:br>
              <a:rPr lang="en-US" dirty="0">
                <a:cs typeface="Times New Roman" pitchFamily="18" charset="0"/>
              </a:rPr>
            </a:br>
            <a:r>
              <a:rPr lang="en-US" dirty="0" err="1">
                <a:cs typeface="Times New Roman" pitchFamily="18" charset="0"/>
              </a:rPr>
              <a:t>cyberstalking</a:t>
            </a:r>
            <a:r>
              <a:rPr lang="en-US" dirty="0">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200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Threats (cont’d)</a:t>
            </a:r>
          </a:p>
        </p:txBody>
      </p:sp>
      <p:sp>
        <p:nvSpPr>
          <p:cNvPr id="16387" name="Rectangle 3"/>
          <p:cNvSpPr>
            <a:spLocks noGrp="1" noChangeArrowheads="1"/>
          </p:cNvSpPr>
          <p:nvPr>
            <p:ph type="body" idx="1"/>
          </p:nvPr>
        </p:nvSpPr>
        <p:spPr>
          <a:xfrm>
            <a:off x="990600" y="1143000"/>
            <a:ext cx="7696200" cy="5410200"/>
          </a:xfrm>
        </p:spPr>
        <p:txBody>
          <a:bodyPr/>
          <a:lstStyle/>
          <a:p>
            <a:r>
              <a:rPr lang="en-US" sz="2000" dirty="0">
                <a:cs typeface="Times New Roman" pitchFamily="18" charset="0"/>
              </a:rPr>
              <a:t>Examples – Clifford pp 32-34</a:t>
            </a:r>
          </a:p>
          <a:p>
            <a:r>
              <a:rPr lang="en-US" sz="2000" i="1" dirty="0">
                <a:cs typeface="Times New Roman" pitchFamily="18" charset="0"/>
              </a:rPr>
              <a:t>U.S. v. </a:t>
            </a:r>
            <a:r>
              <a:rPr lang="en-US" sz="2000" i="1" dirty="0" err="1">
                <a:cs typeface="Times New Roman" pitchFamily="18" charset="0"/>
              </a:rPr>
              <a:t>Kammersell</a:t>
            </a:r>
            <a:r>
              <a:rPr lang="en-US" sz="2000" dirty="0">
                <a:cs typeface="Times New Roman" pitchFamily="18" charset="0"/>
              </a:rPr>
              <a:t>:  10th Circuit Court held that defendant who allegedly sent threatening communication from his computer to another could be prosecuted under the statute even though the defendant and the recipient were located in the same state because the jurisdictional element (Interstate commerce) was satisfied – finding message was transmitted over interstate telephone lines and traveled through a server located outside the state</a:t>
            </a:r>
          </a:p>
          <a:p>
            <a:r>
              <a:rPr lang="en-US" sz="2000" i="1" dirty="0">
                <a:cs typeface="Times New Roman" pitchFamily="18" charset="0"/>
              </a:rPr>
              <a:t>U.S. v. </a:t>
            </a:r>
            <a:r>
              <a:rPr lang="en-US" sz="2000" i="1" dirty="0" err="1">
                <a:cs typeface="Times New Roman" pitchFamily="18" charset="0"/>
              </a:rPr>
              <a:t>Alkhabaz</a:t>
            </a:r>
            <a:r>
              <a:rPr lang="en-US" sz="2000" i="1" dirty="0">
                <a:cs typeface="Times New Roman" pitchFamily="18" charset="0"/>
              </a:rPr>
              <a:t>:</a:t>
            </a:r>
            <a:r>
              <a:rPr lang="en-US" sz="2000" dirty="0">
                <a:cs typeface="Times New Roman" pitchFamily="18" charset="0"/>
              </a:rPr>
              <a:t>  Defendant, </a:t>
            </a:r>
            <a:r>
              <a:rPr lang="en-US" sz="2000" dirty="0" err="1">
                <a:cs typeface="Times New Roman" pitchFamily="18" charset="0"/>
              </a:rPr>
              <a:t>Uof</a:t>
            </a:r>
            <a:r>
              <a:rPr lang="en-US" sz="2000" dirty="0">
                <a:cs typeface="Times New Roman" pitchFamily="18" charset="0"/>
              </a:rPr>
              <a:t> Mich. Student, used e-mail to communicated with a friend, much about descriptions of fantasized sexual violence against a female classmate; he was prosecuted </a:t>
            </a:r>
            <a:r>
              <a:rPr lang="en-US" sz="2000">
                <a:cs typeface="Times New Roman" pitchFamily="18" charset="0"/>
              </a:rPr>
              <a:t>for sending </a:t>
            </a:r>
            <a:r>
              <a:rPr lang="en-US" sz="2000" dirty="0">
                <a:cs typeface="Times New Roman" pitchFamily="18" charset="0"/>
              </a:rPr>
              <a:t>“threats” via interstate commerce.  District court dismissed finding the e-mail message was not a “true threat” and was protected by the First Amendment; 6</a:t>
            </a:r>
            <a:r>
              <a:rPr lang="en-US" sz="2000" baseline="30000" dirty="0">
                <a:cs typeface="Times New Roman" pitchFamily="18" charset="0"/>
              </a:rPr>
              <a:t>th</a:t>
            </a:r>
            <a:r>
              <a:rPr lang="en-US" sz="2000" dirty="0">
                <a:cs typeface="Times New Roman" pitchFamily="18" charset="0"/>
              </a:rPr>
              <a:t> Circuit Court affirmed the decision as it did not rise to the level of a threat</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Stalking: 18 USC </a:t>
            </a:r>
            <a:r>
              <a:rPr lang="en-US">
                <a:cs typeface="Times New Roman" pitchFamily="18" charset="0"/>
              </a:rPr>
              <a:t>§ 2261A</a:t>
            </a:r>
          </a:p>
        </p:txBody>
      </p:sp>
      <p:sp>
        <p:nvSpPr>
          <p:cNvPr id="17411" name="Rectangle 3"/>
          <p:cNvSpPr>
            <a:spLocks noGrp="1" noChangeArrowheads="1"/>
          </p:cNvSpPr>
          <p:nvPr>
            <p:ph type="body" idx="1"/>
          </p:nvPr>
        </p:nvSpPr>
        <p:spPr>
          <a:xfrm>
            <a:off x="152400" y="990600"/>
            <a:ext cx="8743950" cy="5334000"/>
          </a:xfrm>
        </p:spPr>
        <p:txBody>
          <a:bodyPr/>
          <a:lstStyle/>
          <a:p>
            <a:r>
              <a:rPr lang="en-US" dirty="0">
                <a:cs typeface="Times New Roman" pitchFamily="18" charset="0"/>
              </a:rPr>
              <a:t>Federal crime to </a:t>
            </a:r>
          </a:p>
          <a:p>
            <a:pPr lvl="1"/>
            <a:r>
              <a:rPr lang="en-US" dirty="0">
                <a:cs typeface="Times New Roman" pitchFamily="18" charset="0"/>
              </a:rPr>
              <a:t>Travel in interstate or foreign commerce with intent to kill, injure, harass, or intimidate another, placing that person in reasonable fear of death or serious bodily injury to themselves or to a family member; or</a:t>
            </a:r>
          </a:p>
          <a:p>
            <a:pPr lvl="1"/>
            <a:r>
              <a:rPr lang="en-US" dirty="0">
                <a:cs typeface="Times New Roman" pitchFamily="18" charset="0"/>
              </a:rPr>
              <a:t>Use mail or any facility of interstate or foreign commerce to engage in a course of conduct that places a person in reasonable fear </a:t>
            </a:r>
            <a:br>
              <a:rPr lang="en-US" dirty="0">
                <a:cs typeface="Times New Roman" pitchFamily="18" charset="0"/>
              </a:rPr>
            </a:br>
            <a:r>
              <a:rPr lang="en-US" dirty="0">
                <a:cs typeface="Times New Roman" pitchFamily="18" charset="0"/>
              </a:rPr>
              <a:t>of death or serious bodily injury to </a:t>
            </a:r>
            <a:br>
              <a:rPr lang="en-US" dirty="0">
                <a:cs typeface="Times New Roman" pitchFamily="18" charset="0"/>
              </a:rPr>
            </a:br>
            <a:r>
              <a:rPr lang="en-US" dirty="0">
                <a:cs typeface="Times New Roman" pitchFamily="18" charset="0"/>
              </a:rPr>
              <a:t>themselves or to a family member</a:t>
            </a:r>
          </a:p>
          <a:p>
            <a:r>
              <a:rPr lang="en-US" dirty="0">
                <a:cs typeface="Times New Roman" pitchFamily="18" charset="0"/>
              </a:rPr>
              <a:t>Key:  Person must be placed in </a:t>
            </a:r>
            <a:br>
              <a:rPr lang="en-US" dirty="0">
                <a:cs typeface="Times New Roman" pitchFamily="18" charset="0"/>
              </a:rPr>
            </a:br>
            <a:r>
              <a:rPr lang="en-US" i="1" dirty="0">
                <a:cs typeface="Times New Roman" pitchFamily="18" charset="0"/>
              </a:rPr>
              <a:t>reasonable fear of death or </a:t>
            </a:r>
            <a:br>
              <a:rPr lang="en-US" i="1" dirty="0">
                <a:cs typeface="Times New Roman" pitchFamily="18" charset="0"/>
              </a:rPr>
            </a:br>
            <a:r>
              <a:rPr lang="en-US" i="1" dirty="0">
                <a:cs typeface="Times New Roman" pitchFamily="18" charset="0"/>
              </a:rPr>
              <a:t>bodily injury</a:t>
            </a:r>
            <a:endParaRPr lang="en-US" dirty="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876550" cy="293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a:t>
            </a:r>
            <a:r>
              <a:rPr lang="en-US" baseline="0" dirty="0"/>
              <a:t> (not SPAM™)</a:t>
            </a:r>
            <a:endParaRPr lang="en-US" dirty="0"/>
          </a:p>
        </p:txBody>
      </p:sp>
      <p:sp>
        <p:nvSpPr>
          <p:cNvPr id="3" name="Content Placeholder 2"/>
          <p:cNvSpPr>
            <a:spLocks noGrp="1"/>
          </p:cNvSpPr>
          <p:nvPr>
            <p:ph idx="1"/>
          </p:nvPr>
        </p:nvSpPr>
        <p:spPr>
          <a:xfrm>
            <a:off x="990600" y="1676400"/>
            <a:ext cx="4191000" cy="4648200"/>
          </a:xfrm>
        </p:spPr>
        <p:txBody>
          <a:bodyPr/>
          <a:lstStyle/>
          <a:p>
            <a:r>
              <a:rPr lang="en-US" dirty="0"/>
              <a:t>Can </a:t>
            </a:r>
            <a:r>
              <a:rPr lang="en-US" dirty="0" err="1"/>
              <a:t>CAN</a:t>
            </a:r>
            <a:r>
              <a:rPr lang="en-US" dirty="0"/>
              <a:t>-SPAM Can Spam?</a:t>
            </a:r>
          </a:p>
          <a:p>
            <a:r>
              <a:rPr lang="en-US" dirty="0"/>
              <a:t>Spam Statistics</a:t>
            </a:r>
          </a:p>
          <a:p>
            <a:r>
              <a:rPr lang="en-US" dirty="0"/>
              <a:t>Responding to Spam</a:t>
            </a:r>
          </a:p>
        </p:txBody>
      </p:sp>
      <p:pic>
        <p:nvPicPr>
          <p:cNvPr id="80898" name="Picture 2"/>
          <p:cNvPicPr>
            <a:picLocks noChangeAspect="1" noChangeArrowheads="1"/>
          </p:cNvPicPr>
          <p:nvPr/>
        </p:nvPicPr>
        <p:blipFill>
          <a:blip r:embed="rId3" cstate="print"/>
          <a:srcRect/>
          <a:stretch>
            <a:fillRect/>
          </a:stretch>
        </p:blipFill>
        <p:spPr bwMode="auto">
          <a:xfrm>
            <a:off x="4876800" y="1676400"/>
            <a:ext cx="3962400" cy="3257550"/>
          </a:xfrm>
          <a:prstGeom prst="rect">
            <a:avLst/>
          </a:prstGeom>
          <a:noFill/>
          <a:ln w="12700" cap="flat" cmpd="sng">
            <a:noFill/>
            <a:prstDash val="solid"/>
            <a:miter lim="800000"/>
            <a:headEnd type="none" w="sm" len="sm"/>
            <a:tailEnd type="none" w="sm" len="sm"/>
          </a:ln>
        </p:spPr>
      </p:pic>
      <p:sp>
        <p:nvSpPr>
          <p:cNvPr id="5" name="TextBox 4"/>
          <p:cNvSpPr txBox="1"/>
          <p:nvPr/>
        </p:nvSpPr>
        <p:spPr>
          <a:xfrm>
            <a:off x="1295400" y="6019800"/>
            <a:ext cx="7048853" cy="523220"/>
          </a:xfrm>
          <a:prstGeom prst="rect">
            <a:avLst/>
          </a:prstGeom>
          <a:noFill/>
        </p:spPr>
        <p:txBody>
          <a:bodyPr wrap="none" rtlCol="0">
            <a:spAutoFit/>
          </a:bodyPr>
          <a:lstStyle/>
          <a:p>
            <a:pPr algn="ctr"/>
            <a:r>
              <a:rPr lang="en-US" sz="1400" dirty="0">
                <a:latin typeface="Arial Narrow" pitchFamily="34" charset="0"/>
              </a:rPr>
              <a:t>Image from URL below. Permission for re-use currently being sought but original author unknown.</a:t>
            </a:r>
          </a:p>
          <a:p>
            <a:pPr algn="ctr"/>
            <a:r>
              <a:rPr lang="en-US" sz="1400" dirty="0">
                <a:latin typeface="Arial Narrow" pitchFamily="34" charset="0"/>
                <a:hlinkClick r:id="rId4"/>
              </a:rPr>
              <a:t>http://marketingreview.web-log.nl/photos/uncategorized/spam_fun.jpg</a:t>
            </a:r>
            <a:r>
              <a:rPr lang="en-US" sz="1400" dirty="0">
                <a:latin typeface="Arial Narrow"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Can </a:t>
            </a:r>
            <a:r>
              <a:rPr lang="en-US" dirty="0" err="1"/>
              <a:t>CAN</a:t>
            </a:r>
            <a:r>
              <a:rPr lang="en-US" dirty="0"/>
              <a:t>-SPAM Can Spam?</a:t>
            </a:r>
          </a:p>
        </p:txBody>
      </p:sp>
      <p:sp>
        <p:nvSpPr>
          <p:cNvPr id="18435" name="Rectangle 3"/>
          <p:cNvSpPr>
            <a:spLocks noGrp="1" noChangeArrowheads="1"/>
          </p:cNvSpPr>
          <p:nvPr>
            <p:ph type="body" idx="1"/>
          </p:nvPr>
        </p:nvSpPr>
        <p:spPr/>
        <p:txBody>
          <a:bodyPr/>
          <a:lstStyle/>
          <a:p>
            <a:r>
              <a:rPr lang="en-US"/>
              <a:t>CAN-SPAM* Act: “Controlling the Assault of Non-Solicited Pornography and Marketing Act of 2003” - Took effect Jan. 1, 2004</a:t>
            </a:r>
          </a:p>
          <a:p>
            <a:r>
              <a:rPr lang="en-US"/>
              <a:t>Does not outlaw spam </a:t>
            </a:r>
          </a:p>
          <a:p>
            <a:r>
              <a:rPr lang="en-US"/>
              <a:t>Requires spammers:  </a:t>
            </a:r>
          </a:p>
          <a:p>
            <a:pPr lvl="1"/>
            <a:r>
              <a:rPr lang="en-US"/>
              <a:t>To identify themselves clearly, </a:t>
            </a:r>
          </a:p>
          <a:p>
            <a:pPr lvl="1"/>
            <a:r>
              <a:rPr lang="en-US"/>
              <a:t>Use no fraudulent headers</a:t>
            </a:r>
          </a:p>
          <a:p>
            <a:pPr lvl="1"/>
            <a:r>
              <a:rPr lang="en-US" i="1"/>
              <a:t>Must honor consumer requests to cease sending mail</a:t>
            </a:r>
          </a:p>
          <a:p>
            <a:pPr>
              <a:buFont typeface="Wingdings" pitchFamily="2" charset="2"/>
              <a:buNone/>
            </a:pPr>
            <a:r>
              <a:rPr lang="en-US" i="1"/>
              <a:t>_____  </a:t>
            </a:r>
          </a:p>
          <a:p>
            <a:pPr>
              <a:buFont typeface="Wingdings" pitchFamily="2" charset="2"/>
              <a:buNone/>
            </a:pPr>
            <a:r>
              <a:rPr lang="en-US" sz="1600" i="1"/>
              <a:t>*SPAM</a:t>
            </a:r>
            <a:r>
              <a:rPr lang="en-US" sz="1600"/>
              <a:t> in all-uppercase is a trademark of Hormel Foods. </a:t>
            </a:r>
            <a:r>
              <a:rPr lang="en-US" sz="1600" i="1"/>
              <a:t>Spam</a:t>
            </a:r>
            <a:r>
              <a:rPr lang="en-US" sz="1600"/>
              <a:t> or </a:t>
            </a:r>
            <a:r>
              <a:rPr lang="en-US" sz="1600" i="1"/>
              <a:t>spam</a:t>
            </a:r>
            <a:r>
              <a:rPr lang="en-US" sz="1600"/>
              <a:t> are acceptable jargon terms for unsolicited commercial e-mail.</a:t>
            </a:r>
            <a:endParaRPr lang="en-US" sz="16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CAN-SPAM (cont’d)</a:t>
            </a:r>
          </a:p>
        </p:txBody>
      </p:sp>
      <p:sp>
        <p:nvSpPr>
          <p:cNvPr id="19459" name="Rectangle 3"/>
          <p:cNvSpPr>
            <a:spLocks noGrp="1" noChangeArrowheads="1"/>
          </p:cNvSpPr>
          <p:nvPr>
            <p:ph type="body" idx="1"/>
          </p:nvPr>
        </p:nvSpPr>
        <p:spPr>
          <a:xfrm>
            <a:off x="990600" y="1143000"/>
            <a:ext cx="7620000" cy="5410200"/>
          </a:xfrm>
        </p:spPr>
        <p:txBody>
          <a:bodyPr/>
          <a:lstStyle/>
          <a:p>
            <a:r>
              <a:rPr lang="en-US" sz="2000"/>
              <a:t>CAN-SPAM Act added provisions to US Code, including to Title 18, making it a federal crime to </a:t>
            </a:r>
          </a:p>
          <a:p>
            <a:pPr lvl="1"/>
            <a:r>
              <a:rPr lang="en-US" sz="2000"/>
              <a:t>Access a protected computer without authorization and intent to transmit multiple commercial electronic messages</a:t>
            </a:r>
          </a:p>
          <a:p>
            <a:pPr lvl="1"/>
            <a:r>
              <a:rPr lang="en-US" sz="2000"/>
              <a:t>Use a protected computer to replay or retransmit multiple commercial electronic messages with intent to deceive or mislead recipients</a:t>
            </a:r>
          </a:p>
          <a:p>
            <a:pPr lvl="1"/>
            <a:r>
              <a:rPr lang="en-US" sz="2000"/>
              <a:t>Falsify header information in multiple commercial messages</a:t>
            </a:r>
          </a:p>
          <a:p>
            <a:pPr lvl="1"/>
            <a:r>
              <a:rPr lang="en-US" sz="2000"/>
              <a:t>Register using false identity for 5 or more electronic mail accounts or 2 or more domains and intentionally initiate transmissions from such accounts or domains</a:t>
            </a:r>
          </a:p>
          <a:p>
            <a:pPr lvl="1"/>
            <a:r>
              <a:rPr lang="en-US" sz="2000"/>
              <a:t>Falsely represent oneself to be the registrant or the legitimate successor in interest to the registrant of 5 or more IP addresses and initiate messages from such addresses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a:t>Topics</a:t>
            </a:r>
          </a:p>
        </p:txBody>
      </p:sp>
      <p:sp>
        <p:nvSpPr>
          <p:cNvPr id="3075" name="Rectangle 5"/>
          <p:cNvSpPr>
            <a:spLocks noGrp="1" noChangeArrowheads="1"/>
          </p:cNvSpPr>
          <p:nvPr>
            <p:ph type="body" idx="1"/>
          </p:nvPr>
        </p:nvSpPr>
        <p:spPr>
          <a:xfrm>
            <a:off x="762000" y="1143000"/>
            <a:ext cx="7391400" cy="5410200"/>
          </a:xfrm>
        </p:spPr>
        <p:txBody>
          <a:bodyPr/>
          <a:lstStyle/>
          <a:p>
            <a:r>
              <a:rPr lang="en-US" sz="2000" dirty="0"/>
              <a:t>Cyberstalking</a:t>
            </a:r>
          </a:p>
          <a:p>
            <a:pPr lvl="1"/>
            <a:r>
              <a:rPr lang="en-US" sz="2000" dirty="0"/>
              <a:t>Jane Hitchcock</a:t>
            </a:r>
          </a:p>
          <a:p>
            <a:pPr lvl="1"/>
            <a:r>
              <a:rPr lang="en-US" sz="2000" dirty="0"/>
              <a:t>Choosing Victims</a:t>
            </a:r>
          </a:p>
          <a:p>
            <a:pPr lvl="1"/>
            <a:r>
              <a:rPr lang="en-US" sz="2000" dirty="0"/>
              <a:t>Targeting Victims</a:t>
            </a:r>
          </a:p>
          <a:p>
            <a:pPr lvl="1"/>
            <a:r>
              <a:rPr lang="en-US" sz="2000" dirty="0"/>
              <a:t>Cyberstalkers</a:t>
            </a:r>
          </a:p>
          <a:p>
            <a:pPr lvl="1"/>
            <a:r>
              <a:rPr lang="en-US" sz="2000" dirty="0"/>
              <a:t>Law Enforcement Response</a:t>
            </a:r>
          </a:p>
          <a:p>
            <a:pPr lvl="1"/>
            <a:r>
              <a:rPr lang="en-US" sz="2000" dirty="0"/>
              <a:t>Applicable Law</a:t>
            </a:r>
          </a:p>
          <a:p>
            <a:r>
              <a:rPr lang="en-US" sz="2000" dirty="0"/>
              <a:t>Spam and the CAN-SPAM Act</a:t>
            </a:r>
          </a:p>
          <a:p>
            <a:r>
              <a:rPr lang="en-US" sz="2000" dirty="0"/>
              <a:t>Defamation</a:t>
            </a:r>
          </a:p>
          <a:p>
            <a:pPr lvl="1"/>
            <a:r>
              <a:rPr lang="en-US" sz="2000" dirty="0"/>
              <a:t>Cubby vs CompuServe (1991)</a:t>
            </a:r>
          </a:p>
          <a:p>
            <a:pPr lvl="1"/>
            <a:r>
              <a:rPr lang="en-US" sz="2000" dirty="0"/>
              <a:t>Stratton Oakmont vs Prodigy (1995)</a:t>
            </a:r>
          </a:p>
          <a:p>
            <a:pPr lvl="1"/>
            <a:r>
              <a:rPr lang="en-US" sz="2000" dirty="0"/>
              <a:t>Blumenthal v. Drudge &amp; AOL (1998)</a:t>
            </a:r>
          </a:p>
          <a:p>
            <a:r>
              <a:rPr lang="en-US" sz="2000" dirty="0"/>
              <a:t>Libel and Freedom of Speech</a:t>
            </a:r>
          </a:p>
          <a:p>
            <a:r>
              <a:rPr lang="en-US" sz="2000" dirty="0"/>
              <a:t>Defenses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8765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CAN-SPAM (cont’d)</a:t>
            </a:r>
          </a:p>
        </p:txBody>
      </p:sp>
      <p:sp>
        <p:nvSpPr>
          <p:cNvPr id="20483" name="Rectangle 3"/>
          <p:cNvSpPr>
            <a:spLocks noGrp="1" noChangeArrowheads="1"/>
          </p:cNvSpPr>
          <p:nvPr>
            <p:ph type="body" idx="1"/>
          </p:nvPr>
        </p:nvSpPr>
        <p:spPr/>
        <p:txBody>
          <a:bodyPr/>
          <a:lstStyle/>
          <a:p>
            <a:r>
              <a:rPr lang="en-US" i="1"/>
              <a:t>Multiple</a:t>
            </a:r>
            <a:r>
              <a:rPr lang="en-US"/>
              <a:t> defined as &gt;100 messages during 24-hr period</a:t>
            </a:r>
          </a:p>
          <a:p>
            <a:r>
              <a:rPr lang="en-US"/>
              <a:t>Punishment:  fines and/or imprisonment</a:t>
            </a:r>
          </a:p>
          <a:p>
            <a:r>
              <a:rPr lang="en-US"/>
              <a:t>Also possibility of criminal forfeiture: </a:t>
            </a:r>
          </a:p>
          <a:p>
            <a:pPr lvl="1"/>
            <a:r>
              <a:rPr lang="en-US"/>
              <a:t>Any property traceable to the proceeds obtained from the offense </a:t>
            </a:r>
            <a:r>
              <a:rPr lang="en-US" i="1"/>
              <a:t>and/or</a:t>
            </a:r>
            <a:r>
              <a:rPr lang="en-US"/>
              <a:t> </a:t>
            </a:r>
          </a:p>
          <a:p>
            <a:pPr lvl="1"/>
            <a:r>
              <a:rPr lang="en-US"/>
              <a:t>Any equipment, software, or technology used to commit the offense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Statistics</a:t>
            </a:r>
          </a:p>
        </p:txBody>
      </p:sp>
      <p:sp>
        <p:nvSpPr>
          <p:cNvPr id="3" name="Content Placeholder 2"/>
          <p:cNvSpPr>
            <a:spLocks noGrp="1"/>
          </p:cNvSpPr>
          <p:nvPr>
            <p:ph idx="1"/>
          </p:nvPr>
        </p:nvSpPr>
        <p:spPr>
          <a:xfrm>
            <a:off x="990600" y="990600"/>
            <a:ext cx="7848600" cy="5715000"/>
          </a:xfrm>
        </p:spPr>
        <p:txBody>
          <a:bodyPr/>
          <a:lstStyle/>
          <a:p>
            <a:r>
              <a:rPr lang="en-US" dirty="0" err="1"/>
              <a:t>Spamcop</a:t>
            </a:r>
            <a:endParaRPr lang="en-US" dirty="0"/>
          </a:p>
          <a:p>
            <a:pPr lvl="1"/>
            <a:r>
              <a:rPr lang="en-US" dirty="0"/>
              <a:t>Day, week, month, year statistics</a:t>
            </a:r>
          </a:p>
          <a:p>
            <a:pPr lvl="1"/>
            <a:r>
              <a:rPr lang="en-US" dirty="0">
                <a:latin typeface="Arial Narrow" pitchFamily="34" charset="0"/>
                <a:hlinkClick r:id="rId3"/>
              </a:rPr>
              <a:t>http://www.spamcop.net/spamstats.shtml</a:t>
            </a:r>
            <a:endParaRPr lang="en-US" dirty="0">
              <a:latin typeface="Arial Narrow" pitchFamily="34" charset="0"/>
              <a:hlinkClick r:id="rId4"/>
            </a:endParaRPr>
          </a:p>
          <a:p>
            <a:r>
              <a:rPr lang="en-US" dirty="0" err="1"/>
              <a:t>Spamhaus</a:t>
            </a:r>
            <a:endParaRPr lang="en-US" dirty="0"/>
          </a:p>
          <a:p>
            <a:pPr lvl="1"/>
            <a:r>
              <a:rPr lang="en-US" dirty="0"/>
              <a:t>Worst ISP offenders</a:t>
            </a:r>
          </a:p>
          <a:p>
            <a:pPr lvl="1"/>
            <a:r>
              <a:rPr lang="en-US" dirty="0">
                <a:latin typeface="Arial Narrow" pitchFamily="34" charset="0"/>
                <a:hlinkClick r:id="rId4"/>
              </a:rPr>
              <a:t>http://www.spamhaus.org/statistics/networks.lasso</a:t>
            </a:r>
            <a:r>
              <a:rPr lang="en-US" dirty="0"/>
              <a:t> </a:t>
            </a:r>
          </a:p>
          <a:p>
            <a:r>
              <a:rPr lang="en-US" dirty="0" err="1"/>
              <a:t>Ciphertrust</a:t>
            </a:r>
            <a:endParaRPr lang="en-US" dirty="0"/>
          </a:p>
          <a:p>
            <a:pPr lvl="1"/>
            <a:r>
              <a:rPr lang="en-US" dirty="0"/>
              <a:t>Phishing </a:t>
            </a:r>
            <a:r>
              <a:rPr lang="en-US" dirty="0" err="1"/>
              <a:t>botnets</a:t>
            </a:r>
            <a:r>
              <a:rPr lang="en-US" dirty="0"/>
              <a:t> &amp; corporate targets</a:t>
            </a:r>
          </a:p>
          <a:p>
            <a:pPr lvl="1"/>
            <a:r>
              <a:rPr lang="en-US" dirty="0">
                <a:latin typeface="Arial Narrow" pitchFamily="34" charset="0"/>
                <a:hlinkClick r:id="rId5"/>
              </a:rPr>
              <a:t>http://www.ciphertrust.com/resources/statistics/</a:t>
            </a:r>
            <a:r>
              <a:rPr lang="en-US" dirty="0"/>
              <a:t> </a:t>
            </a:r>
          </a:p>
          <a:p>
            <a:r>
              <a:rPr lang="en-US" dirty="0"/>
              <a:t>CAUCE: Coalition Against Unsolicited Commercial Email</a:t>
            </a:r>
          </a:p>
          <a:p>
            <a:pPr lvl="1"/>
            <a:r>
              <a:rPr lang="en-US" dirty="0"/>
              <a:t>Politics, reports, history</a:t>
            </a:r>
          </a:p>
          <a:p>
            <a:pPr lvl="1"/>
            <a:r>
              <a:rPr lang="en-US" dirty="0">
                <a:latin typeface="Arial Narrow" pitchFamily="34" charset="0"/>
                <a:hlinkClick r:id="rId6"/>
              </a:rPr>
              <a:t>http://www.cauce.org/</a:t>
            </a:r>
            <a:r>
              <a:rPr lang="en-US" dirty="0"/>
              <a:t> </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Spam</a:t>
            </a:r>
          </a:p>
        </p:txBody>
      </p:sp>
      <p:sp>
        <p:nvSpPr>
          <p:cNvPr id="3" name="Content Placeholder 2"/>
          <p:cNvSpPr>
            <a:spLocks noGrp="1"/>
          </p:cNvSpPr>
          <p:nvPr>
            <p:ph idx="1"/>
          </p:nvPr>
        </p:nvSpPr>
        <p:spPr>
          <a:xfrm>
            <a:off x="990600" y="1219200"/>
            <a:ext cx="7848600" cy="5410200"/>
          </a:xfrm>
        </p:spPr>
        <p:txBody>
          <a:bodyPr/>
          <a:lstStyle/>
          <a:p>
            <a:r>
              <a:rPr lang="en-US" i="1" dirty="0"/>
              <a:t>Don’t </a:t>
            </a:r>
            <a:r>
              <a:rPr lang="en-US" dirty="0"/>
              <a:t>respond directly to spam</a:t>
            </a:r>
          </a:p>
          <a:p>
            <a:pPr lvl="1"/>
            <a:r>
              <a:rPr lang="en-US" dirty="0"/>
              <a:t>Giving away fact that address is valid</a:t>
            </a:r>
          </a:p>
          <a:p>
            <a:pPr lvl="1"/>
            <a:r>
              <a:rPr lang="en-US" dirty="0"/>
              <a:t>Will be added to lists sold to victims</a:t>
            </a:r>
          </a:p>
          <a:p>
            <a:r>
              <a:rPr lang="en-US" i="1" dirty="0"/>
              <a:t>Don’t</a:t>
            </a:r>
            <a:r>
              <a:rPr lang="en-US" dirty="0"/>
              <a:t> send abusive responses to REPLY-TO address: </a:t>
            </a:r>
          </a:p>
          <a:p>
            <a:pPr lvl="1"/>
            <a:r>
              <a:rPr lang="en-US" dirty="0"/>
              <a:t>Could be false</a:t>
            </a:r>
          </a:p>
          <a:p>
            <a:pPr lvl="1"/>
            <a:r>
              <a:rPr lang="en-US" dirty="0"/>
              <a:t>Intended to spark wave of abuse at innocent victim</a:t>
            </a:r>
          </a:p>
          <a:p>
            <a:r>
              <a:rPr lang="en-US" i="1" dirty="0"/>
              <a:t>Do</a:t>
            </a:r>
            <a:r>
              <a:rPr lang="en-US" dirty="0"/>
              <a:t> use </a:t>
            </a:r>
            <a:r>
              <a:rPr lang="en-US" dirty="0" err="1"/>
              <a:t>antispam</a:t>
            </a:r>
            <a:r>
              <a:rPr lang="en-US" dirty="0"/>
              <a:t> tools </a:t>
            </a:r>
          </a:p>
          <a:p>
            <a:pPr lvl="1"/>
            <a:r>
              <a:rPr lang="en-US" dirty="0"/>
              <a:t>E.g., </a:t>
            </a:r>
            <a:r>
              <a:rPr lang="en-US" dirty="0" err="1"/>
              <a:t>Cloudmark</a:t>
            </a:r>
            <a:r>
              <a:rPr lang="en-US" dirty="0"/>
              <a:t> &lt; h</a:t>
            </a:r>
            <a:r>
              <a:rPr lang="en-US" dirty="0">
                <a:latin typeface="Arial Narrow" pitchFamily="34" charset="0"/>
                <a:hlinkClick r:id="rId3"/>
              </a:rPr>
              <a:t>ttp://www.cloudmark.com</a:t>
            </a:r>
            <a:r>
              <a:rPr lang="en-US" dirty="0"/>
              <a:t> &gt;</a:t>
            </a:r>
          </a:p>
          <a:p>
            <a:pPr lvl="1"/>
            <a:r>
              <a:rPr lang="en-US" dirty="0"/>
              <a:t>Report to abuse@&lt;</a:t>
            </a:r>
            <a:r>
              <a:rPr lang="en-US" dirty="0" err="1"/>
              <a:t>isp</a:t>
            </a:r>
            <a:r>
              <a:rPr lang="en-US" dirty="0"/>
              <a:t>&gt; only if message is very new to you (minutes)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Defamation</a:t>
            </a:r>
          </a:p>
        </p:txBody>
      </p:sp>
      <p:sp>
        <p:nvSpPr>
          <p:cNvPr id="3" name="Content Placeholder 2"/>
          <p:cNvSpPr>
            <a:spLocks noGrp="1"/>
          </p:cNvSpPr>
          <p:nvPr>
            <p:ph idx="1"/>
          </p:nvPr>
        </p:nvSpPr>
        <p:spPr/>
        <p:txBody>
          <a:bodyPr/>
          <a:lstStyle/>
          <a:p>
            <a:r>
              <a:rPr lang="en-US" dirty="0"/>
              <a:t>Issues</a:t>
            </a:r>
          </a:p>
          <a:p>
            <a:r>
              <a:rPr lang="en-US" dirty="0"/>
              <a:t>Cubby</a:t>
            </a:r>
            <a:r>
              <a:rPr lang="en-US" baseline="0" dirty="0"/>
              <a:t> v CompuServe</a:t>
            </a:r>
          </a:p>
          <a:p>
            <a:r>
              <a:rPr lang="en-US" baseline="0" dirty="0"/>
              <a:t>Stratton Oakmont v Prodigy</a:t>
            </a:r>
          </a:p>
          <a:p>
            <a:r>
              <a:rPr lang="en-US" baseline="0" dirty="0"/>
              <a:t>Blumenthal v Drudge &amp; AOL</a:t>
            </a:r>
          </a:p>
          <a:p>
            <a:r>
              <a:rPr lang="en-US" baseline="0" dirty="0"/>
              <a:t>Libel &amp; Freedom of Speech</a:t>
            </a:r>
          </a:p>
          <a:p>
            <a:r>
              <a:rPr lang="en-US" baseline="0" dirty="0"/>
              <a:t>Limitations on Lawsuits</a:t>
            </a:r>
          </a:p>
          <a:p>
            <a:r>
              <a:rPr lang="en-US" baseline="0" dirty="0"/>
              <a:t>Defamation of a Business</a:t>
            </a:r>
          </a:p>
          <a:p>
            <a:r>
              <a:rPr lang="en-US" baseline="0" dirty="0"/>
              <a:t>Suarez Corp v Brock Meeks</a:t>
            </a:r>
          </a:p>
          <a:p>
            <a:r>
              <a:rPr lang="en-US" baseline="0" dirty="0"/>
              <a:t>Defenses Against Defamation Actions</a:t>
            </a:r>
          </a:p>
          <a:p>
            <a:r>
              <a:rPr lang="en-US" baseline="0" dirty="0"/>
              <a:t>Rights of the Plaintiff</a:t>
            </a:r>
            <a:endParaRPr lang="en-US" dirty="0"/>
          </a:p>
        </p:txBody>
      </p:sp>
      <p:grpSp>
        <p:nvGrpSpPr>
          <p:cNvPr id="6" name="Group 5"/>
          <p:cNvGrpSpPr/>
          <p:nvPr/>
        </p:nvGrpSpPr>
        <p:grpSpPr>
          <a:xfrm>
            <a:off x="5867400" y="1219200"/>
            <a:ext cx="2757467" cy="3545321"/>
            <a:chOff x="7162800" y="1483879"/>
            <a:chExt cx="1462067" cy="2021321"/>
          </a:xfrm>
        </p:grpSpPr>
        <p:pic>
          <p:nvPicPr>
            <p:cNvPr id="5" name="Picture 4" descr="CAMPFIRE.JPG"/>
            <p:cNvPicPr>
              <a:picLocks noChangeAspect="1"/>
            </p:cNvPicPr>
            <p:nvPr/>
          </p:nvPicPr>
          <p:blipFill>
            <a:blip r:embed="rId3" cstate="print"/>
            <a:srcRect l="13592" r="25371" b="28889"/>
            <a:stretch>
              <a:fillRect/>
            </a:stretch>
          </p:blipFill>
          <p:spPr>
            <a:xfrm rot="2442476">
              <a:off x="7634267" y="1483879"/>
              <a:ext cx="990600" cy="1112253"/>
            </a:xfrm>
            <a:prstGeom prst="rect">
              <a:avLst/>
            </a:prstGeom>
          </p:spPr>
        </p:pic>
        <p:pic>
          <p:nvPicPr>
            <p:cNvPr id="1026" name="Picture 2" descr="C:\Program Files\Microsoft Office\MEDIA\CAGCAT10\j0285698.wmf"/>
            <p:cNvPicPr>
              <a:picLocks noChangeAspect="1" noChangeArrowheads="1"/>
            </p:cNvPicPr>
            <p:nvPr/>
          </p:nvPicPr>
          <p:blipFill>
            <a:blip r:embed="rId4" cstate="print"/>
            <a:srcRect l="49486" t="25454" r="13600" b="40000"/>
            <a:stretch>
              <a:fillRect/>
            </a:stretch>
          </p:blipFill>
          <p:spPr bwMode="auto">
            <a:xfrm>
              <a:off x="7162800" y="2057400"/>
              <a:ext cx="1447800" cy="1447800"/>
            </a:xfrm>
            <a:prstGeom prst="rect">
              <a:avLst/>
            </a:prstGeom>
            <a:noFill/>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Defamation</a:t>
            </a:r>
          </a:p>
        </p:txBody>
      </p:sp>
      <p:sp>
        <p:nvSpPr>
          <p:cNvPr id="21507" name="Rectangle 3"/>
          <p:cNvSpPr>
            <a:spLocks noGrp="1" noChangeArrowheads="1"/>
          </p:cNvSpPr>
          <p:nvPr>
            <p:ph type="body" idx="1"/>
          </p:nvPr>
        </p:nvSpPr>
        <p:spPr>
          <a:xfrm>
            <a:off x="914400" y="1143000"/>
            <a:ext cx="7696200" cy="5334000"/>
          </a:xfrm>
        </p:spPr>
        <p:txBody>
          <a:bodyPr/>
          <a:lstStyle/>
          <a:p>
            <a:pPr>
              <a:lnSpc>
                <a:spcPct val="80000"/>
              </a:lnSpc>
            </a:pPr>
            <a:r>
              <a:rPr lang="en-US" sz="2300" dirty="0"/>
              <a:t>Defamation</a:t>
            </a:r>
          </a:p>
          <a:p>
            <a:pPr lvl="1">
              <a:lnSpc>
                <a:spcPct val="80000"/>
              </a:lnSpc>
            </a:pPr>
            <a:r>
              <a:rPr lang="en-US" sz="2300" dirty="0"/>
              <a:t>Invasion of reputation and good name</a:t>
            </a:r>
          </a:p>
          <a:p>
            <a:pPr lvl="1">
              <a:lnSpc>
                <a:spcPct val="80000"/>
              </a:lnSpc>
            </a:pPr>
            <a:r>
              <a:rPr lang="en-US" sz="2300" i="1" dirty="0"/>
              <a:t>Making a statement to the public about another person that harms that person’s reputation </a:t>
            </a:r>
            <a:r>
              <a:rPr lang="en-US" sz="2300" dirty="0"/>
              <a:t>(</a:t>
            </a:r>
            <a:r>
              <a:rPr lang="en-US" sz="2300" dirty="0" err="1"/>
              <a:t>Burgunder</a:t>
            </a:r>
            <a:r>
              <a:rPr lang="en-US" sz="2300" dirty="0"/>
              <a:t> p. 612)</a:t>
            </a:r>
            <a:endParaRPr lang="en-US" sz="2300" i="1" dirty="0"/>
          </a:p>
          <a:p>
            <a:pPr>
              <a:lnSpc>
                <a:spcPct val="80000"/>
              </a:lnSpc>
            </a:pPr>
            <a:r>
              <a:rPr lang="en-US" sz="2300" dirty="0"/>
              <a:t>Basis for complaint</a:t>
            </a:r>
          </a:p>
          <a:p>
            <a:pPr lvl="1">
              <a:lnSpc>
                <a:spcPct val="80000"/>
              </a:lnSpc>
            </a:pPr>
            <a:r>
              <a:rPr lang="en-US" sz="2300" dirty="0"/>
              <a:t>False statement</a:t>
            </a:r>
          </a:p>
          <a:p>
            <a:pPr lvl="2">
              <a:lnSpc>
                <a:spcPct val="80000"/>
              </a:lnSpc>
            </a:pPr>
            <a:r>
              <a:rPr lang="en-US" sz="2300" dirty="0"/>
              <a:t>Spoken = slander</a:t>
            </a:r>
          </a:p>
          <a:p>
            <a:pPr lvl="2">
              <a:lnSpc>
                <a:spcPct val="80000"/>
              </a:lnSpc>
            </a:pPr>
            <a:r>
              <a:rPr lang="en-US" sz="2300" dirty="0"/>
              <a:t>Written = libel</a:t>
            </a:r>
          </a:p>
          <a:p>
            <a:pPr lvl="1">
              <a:lnSpc>
                <a:spcPct val="80000"/>
              </a:lnSpc>
            </a:pPr>
            <a:r>
              <a:rPr lang="en-US" sz="2300" dirty="0"/>
              <a:t>About another person</a:t>
            </a:r>
          </a:p>
          <a:p>
            <a:pPr lvl="1">
              <a:lnSpc>
                <a:spcPct val="80000"/>
              </a:lnSpc>
            </a:pPr>
            <a:r>
              <a:rPr lang="en-US" sz="2300" dirty="0"/>
              <a:t>In the presence of others (public)</a:t>
            </a:r>
          </a:p>
          <a:p>
            <a:pPr lvl="1">
              <a:lnSpc>
                <a:spcPct val="80000"/>
              </a:lnSpc>
            </a:pPr>
            <a:r>
              <a:rPr lang="en-US" sz="2300" dirty="0"/>
              <a:t>Harm to reputation </a:t>
            </a:r>
          </a:p>
          <a:p>
            <a:pPr lvl="2">
              <a:lnSpc>
                <a:spcPct val="80000"/>
              </a:lnSpc>
            </a:pPr>
            <a:r>
              <a:rPr lang="en-US" sz="2300" dirty="0"/>
              <a:t>Exposes victim to hatred, contempt, ridicule</a:t>
            </a:r>
          </a:p>
          <a:p>
            <a:pPr lvl="2">
              <a:lnSpc>
                <a:spcPct val="80000"/>
              </a:lnSpc>
            </a:pPr>
            <a:r>
              <a:rPr lang="en-US" sz="2300" dirty="0"/>
              <a:t>Tendency to injure person in work</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667000"/>
            <a:ext cx="2362200" cy="2812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Defamation - Issues</a:t>
            </a:r>
          </a:p>
        </p:txBody>
      </p:sp>
      <p:sp>
        <p:nvSpPr>
          <p:cNvPr id="22531" name="Rectangle 3"/>
          <p:cNvSpPr>
            <a:spLocks noGrp="1" noChangeArrowheads="1"/>
          </p:cNvSpPr>
          <p:nvPr>
            <p:ph type="body" idx="1"/>
          </p:nvPr>
        </p:nvSpPr>
        <p:spPr>
          <a:xfrm>
            <a:off x="990600" y="1295400"/>
            <a:ext cx="7162800" cy="5029200"/>
          </a:xfrm>
        </p:spPr>
        <p:txBody>
          <a:bodyPr/>
          <a:lstStyle/>
          <a:p>
            <a:r>
              <a:rPr lang="en-US" sz="2000" dirty="0"/>
              <a:t>Internet makes it easy to disseminate defamatory statements</a:t>
            </a:r>
          </a:p>
          <a:p>
            <a:pPr lvl="1"/>
            <a:r>
              <a:rPr lang="en-US" sz="2000" dirty="0"/>
              <a:t>Written</a:t>
            </a:r>
          </a:p>
          <a:p>
            <a:pPr lvl="1"/>
            <a:r>
              <a:rPr lang="en-US" sz="2000" dirty="0"/>
              <a:t>Oral (e.g., online audio clips)</a:t>
            </a:r>
          </a:p>
          <a:p>
            <a:r>
              <a:rPr lang="en-US" sz="2000" dirty="0"/>
              <a:t>No or little skill required to post / disseminate</a:t>
            </a:r>
          </a:p>
          <a:p>
            <a:r>
              <a:rPr lang="en-US" sz="2000" dirty="0"/>
              <a:t>Difficulty ascertaining person who made statement (anonymity, aliases) </a:t>
            </a:r>
          </a:p>
          <a:p>
            <a:r>
              <a:rPr lang="en-US" sz="2000" dirty="0"/>
              <a:t>Liability</a:t>
            </a:r>
          </a:p>
          <a:p>
            <a:pPr lvl="1"/>
            <a:r>
              <a:rPr lang="en-US" sz="2000" dirty="0"/>
              <a:t>Person making statement may have no money for meaningful monetary recovery</a:t>
            </a:r>
          </a:p>
          <a:p>
            <a:pPr lvl="1"/>
            <a:r>
              <a:rPr lang="en-US" sz="2000" dirty="0"/>
              <a:t>Who should be held responsible for harmful comments?  ISPs?</a:t>
            </a:r>
          </a:p>
          <a:p>
            <a:pPr lvl="2"/>
            <a:r>
              <a:rPr lang="en-US" sz="2000" dirty="0"/>
              <a:t>?Question:  Who is responsible for blog content? ISP?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Cubby v CompuServe (1991)</a:t>
            </a:r>
          </a:p>
        </p:txBody>
      </p:sp>
      <p:sp>
        <p:nvSpPr>
          <p:cNvPr id="23555" name="Rectangle 3"/>
          <p:cNvSpPr>
            <a:spLocks noGrp="1" noChangeArrowheads="1"/>
          </p:cNvSpPr>
          <p:nvPr>
            <p:ph type="body" idx="1"/>
          </p:nvPr>
        </p:nvSpPr>
        <p:spPr>
          <a:xfrm>
            <a:off x="990600" y="1143000"/>
            <a:ext cx="7848600" cy="5029200"/>
          </a:xfrm>
        </p:spPr>
        <p:txBody>
          <a:bodyPr/>
          <a:lstStyle/>
          <a:p>
            <a:r>
              <a:rPr lang="en-US" sz="2100"/>
              <a:t>One of 1</a:t>
            </a:r>
            <a:r>
              <a:rPr lang="en-US" sz="2100" baseline="30000"/>
              <a:t>st</a:t>
            </a:r>
            <a:r>
              <a:rPr lang="en-US" sz="2100"/>
              <a:t> important cases to address responsibility of ISPs for transmitting defamatory comment</a:t>
            </a:r>
          </a:p>
          <a:p>
            <a:r>
              <a:rPr lang="en-US" sz="2100"/>
              <a:t>CompuServe was one of largest ISPs at time</a:t>
            </a:r>
          </a:p>
          <a:p>
            <a:r>
              <a:rPr lang="en-US" sz="2100"/>
              <a:t>Thousands of discussion </a:t>
            </a:r>
            <a:r>
              <a:rPr lang="en-US" sz="2100" i="1"/>
              <a:t>forums</a:t>
            </a:r>
          </a:p>
          <a:p>
            <a:r>
              <a:rPr lang="en-US" sz="2100"/>
              <a:t>Forums usually managed by </a:t>
            </a:r>
            <a:r>
              <a:rPr lang="en-US" sz="2100" i="1"/>
              <a:t>owners</a:t>
            </a:r>
            <a:endParaRPr lang="en-US" sz="2100"/>
          </a:p>
          <a:p>
            <a:pPr lvl="1"/>
            <a:r>
              <a:rPr lang="en-US" sz="2100"/>
              <a:t>Independent individuals or corporations</a:t>
            </a:r>
          </a:p>
          <a:p>
            <a:pPr lvl="1"/>
            <a:r>
              <a:rPr lang="en-US" sz="2100"/>
              <a:t>E.g., Security forums were run by NCSA</a:t>
            </a:r>
          </a:p>
          <a:p>
            <a:r>
              <a:rPr lang="en-US" sz="2100"/>
              <a:t>Journalism forum participant posted allegedly libelous text</a:t>
            </a:r>
          </a:p>
          <a:p>
            <a:pPr lvl="1"/>
            <a:r>
              <a:rPr lang="en-US" sz="2100"/>
              <a:t>Cubby Inc. filed libel suit against CompuServe</a:t>
            </a:r>
          </a:p>
          <a:p>
            <a:pPr lvl="1"/>
            <a:r>
              <a:rPr lang="en-US" sz="2100"/>
              <a:t>Court held CompuServe could not be held liable for such defamatory postings</a:t>
            </a:r>
          </a:p>
          <a:p>
            <a:pPr lvl="1"/>
            <a:r>
              <a:rPr lang="en-US" sz="2100"/>
              <a:t>Analogous to standards for library, bookstore, news-stand</a:t>
            </a:r>
          </a:p>
        </p:txBody>
      </p:sp>
      <p:sp>
        <p:nvSpPr>
          <p:cNvPr id="23556" name="TextBox 3"/>
          <p:cNvSpPr txBox="1">
            <a:spLocks noChangeArrowheads="1"/>
          </p:cNvSpPr>
          <p:nvPr/>
        </p:nvSpPr>
        <p:spPr bwMode="auto">
          <a:xfrm>
            <a:off x="1676400" y="6172200"/>
            <a:ext cx="6907213" cy="400050"/>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r>
              <a:rPr lang="en-US">
                <a:hlinkClick r:id="rId3"/>
              </a:rPr>
              <a:t>http://epic.org/free_speech/cubby_v_compuserve.html</a:t>
            </a:r>
            <a:r>
              <a:rPr lang="en-US"/>
              <a:t> </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Stratton Oakmont v Prodigy (1995)</a:t>
            </a:r>
          </a:p>
        </p:txBody>
      </p:sp>
      <p:sp>
        <p:nvSpPr>
          <p:cNvPr id="24579" name="Rectangle 3"/>
          <p:cNvSpPr>
            <a:spLocks noGrp="1" noChangeArrowheads="1"/>
          </p:cNvSpPr>
          <p:nvPr>
            <p:ph type="body" idx="1"/>
          </p:nvPr>
        </p:nvSpPr>
        <p:spPr>
          <a:xfrm>
            <a:off x="990600" y="1371600"/>
            <a:ext cx="7848600" cy="4953000"/>
          </a:xfrm>
        </p:spPr>
        <p:txBody>
          <a:bodyPr/>
          <a:lstStyle/>
          <a:p>
            <a:pPr>
              <a:lnSpc>
                <a:spcPct val="80000"/>
              </a:lnSpc>
            </a:pPr>
            <a:r>
              <a:rPr lang="en-US"/>
              <a:t>Facts:</a:t>
            </a:r>
          </a:p>
          <a:p>
            <a:pPr lvl="1">
              <a:lnSpc>
                <a:spcPct val="80000"/>
              </a:lnSpc>
            </a:pPr>
            <a:r>
              <a:rPr lang="en-US"/>
              <a:t>Allegedly libelous attack on company and president posted on Prodigy</a:t>
            </a:r>
          </a:p>
          <a:p>
            <a:pPr lvl="1">
              <a:lnSpc>
                <a:spcPct val="80000"/>
              </a:lnSpc>
            </a:pPr>
            <a:r>
              <a:rPr lang="en-US"/>
              <a:t>Prodigy advertised its responsibility for running a </a:t>
            </a:r>
            <a:r>
              <a:rPr lang="en-US" i="1"/>
              <a:t>family-friendly</a:t>
            </a:r>
            <a:r>
              <a:rPr lang="en-US"/>
              <a:t> ISP</a:t>
            </a:r>
          </a:p>
          <a:p>
            <a:pPr lvl="1">
              <a:lnSpc>
                <a:spcPct val="80000"/>
              </a:lnSpc>
            </a:pPr>
            <a:r>
              <a:rPr lang="en-US"/>
              <a:t>It promulgated “content guidelines” &amp; used removal software</a:t>
            </a:r>
          </a:p>
          <a:p>
            <a:pPr>
              <a:lnSpc>
                <a:spcPct val="80000"/>
              </a:lnSpc>
            </a:pPr>
            <a:r>
              <a:rPr lang="en-US"/>
              <a:t>Court ruled in favor of plaintiff’s contention that Prodigy was more like </a:t>
            </a:r>
            <a:r>
              <a:rPr lang="en-US" i="1"/>
              <a:t>publisher</a:t>
            </a:r>
            <a:r>
              <a:rPr lang="en-US"/>
              <a:t> than </a:t>
            </a:r>
            <a:r>
              <a:rPr lang="en-US" i="1"/>
              <a:t>distributor</a:t>
            </a:r>
            <a:endParaRPr lang="en-US"/>
          </a:p>
          <a:p>
            <a:pPr>
              <a:lnSpc>
                <a:spcPct val="80000"/>
              </a:lnSpc>
            </a:pPr>
            <a:r>
              <a:rPr lang="en-US"/>
              <a:t>Thus </a:t>
            </a:r>
            <a:r>
              <a:rPr lang="en-US" i="1"/>
              <a:t>attempts</a:t>
            </a:r>
            <a:r>
              <a:rPr lang="en-US"/>
              <a:t> to censor/control content led to legal </a:t>
            </a:r>
            <a:r>
              <a:rPr lang="en-US" i="1"/>
              <a:t>responsibility</a:t>
            </a:r>
            <a:r>
              <a:rPr lang="en-US"/>
              <a:t> for content</a:t>
            </a:r>
          </a:p>
          <a:p>
            <a:pPr>
              <a:lnSpc>
                <a:spcPct val="80000"/>
              </a:lnSpc>
            </a:pPr>
            <a:r>
              <a:rPr lang="en-US"/>
              <a:t>But in practice, moderators </a:t>
            </a:r>
            <a:r>
              <a:rPr lang="en-US" i="1"/>
              <a:t>cannot</a:t>
            </a:r>
            <a:r>
              <a:rPr lang="en-US"/>
              <a:t> control publication in most lists</a:t>
            </a:r>
          </a:p>
        </p:txBody>
      </p:sp>
      <p:sp>
        <p:nvSpPr>
          <p:cNvPr id="24580" name="TextBox 3"/>
          <p:cNvSpPr txBox="1">
            <a:spLocks noChangeArrowheads="1"/>
          </p:cNvSpPr>
          <p:nvPr/>
        </p:nvSpPr>
        <p:spPr bwMode="auto">
          <a:xfrm>
            <a:off x="1524000" y="6096000"/>
            <a:ext cx="7007225" cy="400050"/>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r>
              <a:rPr lang="en-US">
                <a:hlinkClick r:id="rId3"/>
              </a:rPr>
              <a:t>http://www.issuesininternetlaw.com/cases/stratton.html</a:t>
            </a:r>
            <a:r>
              <a:rPr lang="en-US"/>
              <a:t> </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Blumenthal v Drudge &amp; AOL (1998)</a:t>
            </a:r>
          </a:p>
        </p:txBody>
      </p:sp>
      <p:sp>
        <p:nvSpPr>
          <p:cNvPr id="25603" name="Rectangle 3"/>
          <p:cNvSpPr>
            <a:spLocks noGrp="1" noChangeArrowheads="1"/>
          </p:cNvSpPr>
          <p:nvPr>
            <p:ph type="body" idx="1"/>
          </p:nvPr>
        </p:nvSpPr>
        <p:spPr>
          <a:xfrm>
            <a:off x="990600" y="1371600"/>
            <a:ext cx="7162800" cy="4953000"/>
          </a:xfrm>
        </p:spPr>
        <p:txBody>
          <a:bodyPr/>
          <a:lstStyle/>
          <a:p>
            <a:r>
              <a:rPr lang="en-US"/>
              <a:t>Gossip columnist had agreement with AOL to create, edit, and update content of the Drudge Report; AOL could edit or remove content that it determined to violate AOL’s terms of service.  </a:t>
            </a:r>
          </a:p>
          <a:p>
            <a:r>
              <a:rPr lang="en-US"/>
              <a:t>Drudge transmitted alleged defamatory statements about Blumenthal who was about to begin work as an assistant to the President</a:t>
            </a:r>
          </a:p>
          <a:p>
            <a:r>
              <a:rPr lang="en-US"/>
              <a:t>Blumenthal sued Drudge </a:t>
            </a:r>
            <a:r>
              <a:rPr lang="en-US" i="1"/>
              <a:t>and AOL </a:t>
            </a:r>
            <a:r>
              <a:rPr lang="en-US"/>
              <a:t>for defamation</a:t>
            </a:r>
          </a:p>
        </p:txBody>
      </p:sp>
      <p:sp>
        <p:nvSpPr>
          <p:cNvPr id="25604" name="TextBox 3"/>
          <p:cNvSpPr txBox="1">
            <a:spLocks noChangeArrowheads="1"/>
          </p:cNvSpPr>
          <p:nvPr/>
        </p:nvSpPr>
        <p:spPr bwMode="auto">
          <a:xfrm>
            <a:off x="1600200" y="5562600"/>
            <a:ext cx="6877050" cy="400050"/>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r>
              <a:rPr lang="en-US" dirty="0">
                <a:hlinkClick r:id="rId3"/>
              </a:rPr>
              <a:t>http://epic.org/free_speech/blumenthal_v_drudge.html</a:t>
            </a:r>
            <a:r>
              <a:rPr 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Blumenthal v Drudge &amp; AOL (cont’d)</a:t>
            </a:r>
          </a:p>
        </p:txBody>
      </p:sp>
      <p:sp>
        <p:nvSpPr>
          <p:cNvPr id="26627" name="Rectangle 3"/>
          <p:cNvSpPr>
            <a:spLocks noGrp="1" noChangeArrowheads="1"/>
          </p:cNvSpPr>
          <p:nvPr>
            <p:ph type="body" idx="1"/>
          </p:nvPr>
        </p:nvSpPr>
        <p:spPr>
          <a:xfrm>
            <a:off x="990600" y="1447800"/>
            <a:ext cx="7467600" cy="4876800"/>
          </a:xfrm>
        </p:spPr>
        <p:txBody>
          <a:bodyPr/>
          <a:lstStyle/>
          <a:p>
            <a:pPr>
              <a:lnSpc>
                <a:spcPct val="80000"/>
              </a:lnSpc>
            </a:pPr>
            <a:r>
              <a:rPr lang="en-US"/>
              <a:t>Decision: AOL immune from suit</a:t>
            </a:r>
          </a:p>
          <a:p>
            <a:pPr>
              <a:lnSpc>
                <a:spcPct val="80000"/>
              </a:lnSpc>
            </a:pPr>
            <a:r>
              <a:rPr lang="en-US"/>
              <a:t>Section 230 of Communication Decency Act of 1996 provides “No provider or user of an interactive computer service shall be treated as the publisher or speaker of any information provided by another information content provider.”  </a:t>
            </a:r>
          </a:p>
          <a:p>
            <a:pPr lvl="1">
              <a:lnSpc>
                <a:spcPct val="80000"/>
              </a:lnSpc>
            </a:pPr>
            <a:r>
              <a:rPr lang="en-US"/>
              <a:t>Immunizes providers of interactive computer services from civil liability in tort with respect to material disseminated by them but created by others.</a:t>
            </a:r>
          </a:p>
          <a:p>
            <a:pPr lvl="1">
              <a:lnSpc>
                <a:spcPct val="80000"/>
              </a:lnSpc>
            </a:pPr>
            <a:r>
              <a:rPr lang="en-US"/>
              <a:t>Congress decided not to treat providers of interactive computer services like other information providers (e.g., newspapers)  </a:t>
            </a:r>
          </a:p>
        </p:txBody>
      </p:sp>
      <p:sp>
        <p:nvSpPr>
          <p:cNvPr id="26628" name="TextBox 4"/>
          <p:cNvSpPr txBox="1">
            <a:spLocks noChangeArrowheads="1"/>
          </p:cNvSpPr>
          <p:nvPr/>
        </p:nvSpPr>
        <p:spPr bwMode="auto">
          <a:xfrm>
            <a:off x="533400" y="6248400"/>
            <a:ext cx="7978775" cy="369888"/>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r>
              <a:rPr lang="en-US" sz="1800" u="sng">
                <a:latin typeface="Arial Narrow" pitchFamily="34" charset="0"/>
                <a:hlinkClick r:id="rId3"/>
              </a:rPr>
              <a:t>http://www4.law.cornell.edu/uscode/html/uscode47/usc_sec_47_00000230----000-.html</a:t>
            </a:r>
            <a:r>
              <a:rPr lang="en-US" sz="1800" u="sng">
                <a:latin typeface="Arial Narrow" pitchFamily="34" charset="0"/>
              </a:rPr>
              <a:t> </a:t>
            </a:r>
            <a:endParaRPr lang="en-US" sz="1800">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a:t>Cyberstalking</a:t>
            </a:r>
            <a:endParaRPr lang="en-US" dirty="0"/>
          </a:p>
        </p:txBody>
      </p:sp>
      <p:sp>
        <p:nvSpPr>
          <p:cNvPr id="4099" name="Rectangle 3"/>
          <p:cNvSpPr>
            <a:spLocks noGrp="1" noChangeArrowheads="1"/>
          </p:cNvSpPr>
          <p:nvPr>
            <p:ph type="body" idx="1"/>
          </p:nvPr>
        </p:nvSpPr>
        <p:spPr>
          <a:xfrm>
            <a:off x="152400" y="1143000"/>
            <a:ext cx="8001000" cy="5181600"/>
          </a:xfrm>
        </p:spPr>
        <p:txBody>
          <a:bodyPr/>
          <a:lstStyle/>
          <a:p>
            <a:pPr>
              <a:lnSpc>
                <a:spcPct val="80000"/>
              </a:lnSpc>
            </a:pPr>
            <a:r>
              <a:rPr lang="en-US" dirty="0"/>
              <a:t>“Cyberstalking”</a:t>
            </a:r>
          </a:p>
          <a:p>
            <a:pPr lvl="1">
              <a:lnSpc>
                <a:spcPct val="80000"/>
              </a:lnSpc>
            </a:pPr>
            <a:r>
              <a:rPr lang="en-US" dirty="0"/>
              <a:t>Relatively new term – since early 90s</a:t>
            </a:r>
          </a:p>
          <a:p>
            <a:pPr lvl="1">
              <a:lnSpc>
                <a:spcPct val="80000"/>
              </a:lnSpc>
            </a:pPr>
            <a:r>
              <a:rPr lang="en-US" dirty="0"/>
              <a:t>Refers to </a:t>
            </a:r>
            <a:r>
              <a:rPr lang="en-US" i="1" dirty="0"/>
              <a:t>harassment </a:t>
            </a:r>
            <a:r>
              <a:rPr lang="en-US" dirty="0"/>
              <a:t>or </a:t>
            </a:r>
            <a:r>
              <a:rPr lang="en-US" i="1" dirty="0"/>
              <a:t>physical threatening</a:t>
            </a:r>
            <a:r>
              <a:rPr lang="en-US" dirty="0"/>
              <a:t> of a victim through </a:t>
            </a:r>
            <a:r>
              <a:rPr lang="en-US" i="1" dirty="0"/>
              <a:t>electronic </a:t>
            </a:r>
            <a:r>
              <a:rPr lang="en-US" dirty="0"/>
              <a:t>or </a:t>
            </a:r>
            <a:r>
              <a:rPr lang="en-US" i="1" dirty="0"/>
              <a:t>digital</a:t>
            </a:r>
            <a:r>
              <a:rPr lang="en-US" dirty="0"/>
              <a:t> means (Clifford)</a:t>
            </a:r>
          </a:p>
          <a:p>
            <a:pPr lvl="1">
              <a:lnSpc>
                <a:spcPct val="80000"/>
              </a:lnSpc>
            </a:pPr>
            <a:r>
              <a:rPr lang="en-US" dirty="0"/>
              <a:t>Term sometimes used </a:t>
            </a:r>
            <a:br>
              <a:rPr lang="en-US" dirty="0"/>
            </a:br>
            <a:r>
              <a:rPr lang="en-US" dirty="0"/>
              <a:t>interchangeably with online </a:t>
            </a:r>
            <a:br>
              <a:rPr lang="en-US" dirty="0"/>
            </a:br>
            <a:r>
              <a:rPr lang="en-US" dirty="0"/>
              <a:t>harassment or online abuse</a:t>
            </a:r>
          </a:p>
          <a:p>
            <a:pPr lvl="1">
              <a:lnSpc>
                <a:spcPct val="80000"/>
              </a:lnSpc>
            </a:pPr>
            <a:r>
              <a:rPr lang="en-US" dirty="0"/>
              <a:t>No uniform definition</a:t>
            </a:r>
          </a:p>
          <a:p>
            <a:pPr>
              <a:lnSpc>
                <a:spcPct val="80000"/>
              </a:lnSpc>
            </a:pPr>
            <a:r>
              <a:rPr lang="en-US" dirty="0"/>
              <a:t>Emerging crime</a:t>
            </a:r>
          </a:p>
          <a:p>
            <a:pPr lvl="1">
              <a:lnSpc>
                <a:spcPct val="80000"/>
              </a:lnSpc>
            </a:pPr>
            <a:r>
              <a:rPr lang="en-US" dirty="0"/>
              <a:t>Originally considered </a:t>
            </a:r>
            <a:br>
              <a:rPr lang="en-US" dirty="0"/>
            </a:br>
            <a:r>
              <a:rPr lang="en-US" dirty="0"/>
              <a:t>harmless</a:t>
            </a:r>
          </a:p>
          <a:p>
            <a:pPr lvl="1">
              <a:lnSpc>
                <a:spcPct val="80000"/>
              </a:lnSpc>
            </a:pPr>
            <a:r>
              <a:rPr lang="en-US" dirty="0"/>
              <a:t>CA first state to criminalize </a:t>
            </a:r>
            <a:br>
              <a:rPr lang="en-US" dirty="0"/>
            </a:br>
            <a:r>
              <a:rPr lang="en-US" dirty="0"/>
              <a:t>“stalking” behavior – after </a:t>
            </a:r>
            <a:br>
              <a:rPr lang="en-US" dirty="0"/>
            </a:br>
            <a:r>
              <a:rPr lang="en-US" dirty="0"/>
              <a:t>high profile events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Libel &amp;Freedom of Speech</a:t>
            </a:r>
          </a:p>
        </p:txBody>
      </p:sp>
      <p:sp>
        <p:nvSpPr>
          <p:cNvPr id="27651" name="Rectangle 3"/>
          <p:cNvSpPr>
            <a:spLocks noGrp="1" noChangeArrowheads="1"/>
          </p:cNvSpPr>
          <p:nvPr>
            <p:ph type="body" idx="1"/>
          </p:nvPr>
        </p:nvSpPr>
        <p:spPr/>
        <p:txBody>
          <a:bodyPr/>
          <a:lstStyle/>
          <a:p>
            <a:r>
              <a:rPr lang="en-US" dirty="0"/>
              <a:t>Not all speech is protected by 1</a:t>
            </a:r>
            <a:r>
              <a:rPr lang="en-US" baseline="30000" dirty="0"/>
              <a:t>st</a:t>
            </a:r>
            <a:r>
              <a:rPr lang="en-US" dirty="0"/>
              <a:t> Amendment</a:t>
            </a:r>
          </a:p>
          <a:p>
            <a:pPr lvl="1"/>
            <a:r>
              <a:rPr lang="en-US" dirty="0"/>
              <a:t>Free speech has its limitations</a:t>
            </a:r>
          </a:p>
          <a:p>
            <a:pPr lvl="1"/>
            <a:r>
              <a:rPr lang="en-US" dirty="0"/>
              <a:t>Does not permit the making of false or misleading statements (no “Defamation of Character”) </a:t>
            </a:r>
          </a:p>
          <a:p>
            <a:r>
              <a:rPr lang="en-US" dirty="0"/>
              <a:t>No inalienable right to disseminate defamation</a:t>
            </a:r>
          </a:p>
          <a:p>
            <a:r>
              <a:rPr lang="en-US" i="1" dirty="0"/>
              <a:t>Opinions</a:t>
            </a:r>
            <a:r>
              <a:rPr lang="en-US" dirty="0"/>
              <a:t> are usually not considered defamatory even if they do cause harm </a:t>
            </a:r>
          </a:p>
          <a:p>
            <a:r>
              <a:rPr lang="en-US" i="1" dirty="0"/>
              <a:t>Civil tort</a:t>
            </a:r>
            <a:r>
              <a:rPr lang="en-US" dirty="0"/>
              <a:t> as remedy for damage is not precluded by 1</a:t>
            </a:r>
            <a:r>
              <a:rPr lang="en-US" baseline="30000" dirty="0"/>
              <a:t>st</a:t>
            </a:r>
            <a:r>
              <a:rPr lang="en-US" dirty="0"/>
              <a:t> Amendment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Limitations on Lawsuits</a:t>
            </a:r>
          </a:p>
        </p:txBody>
      </p:sp>
      <p:sp>
        <p:nvSpPr>
          <p:cNvPr id="28675" name="Rectangle 3"/>
          <p:cNvSpPr>
            <a:spLocks noGrp="1" noChangeArrowheads="1"/>
          </p:cNvSpPr>
          <p:nvPr>
            <p:ph type="body" idx="1"/>
          </p:nvPr>
        </p:nvSpPr>
        <p:spPr/>
        <p:txBody>
          <a:bodyPr/>
          <a:lstStyle/>
          <a:p>
            <a:r>
              <a:rPr lang="en-US" dirty="0"/>
              <a:t>Public officials are restricted in bringing defamation actions</a:t>
            </a:r>
          </a:p>
          <a:p>
            <a:pPr lvl="1"/>
            <a:r>
              <a:rPr lang="en-US" dirty="0"/>
              <a:t>Must prove “actual malice”</a:t>
            </a:r>
          </a:p>
          <a:p>
            <a:r>
              <a:rPr lang="en-US" dirty="0"/>
              <a:t>Also applies to public figures</a:t>
            </a:r>
          </a:p>
          <a:p>
            <a:pPr lvl="1"/>
            <a:r>
              <a:rPr lang="en-US" dirty="0"/>
              <a:t>De facto standard of visibility</a:t>
            </a:r>
          </a:p>
          <a:p>
            <a:pPr lvl="1"/>
            <a:r>
              <a:rPr lang="en-US" dirty="0"/>
              <a:t>Includes people who don’t </a:t>
            </a:r>
            <a:br>
              <a:rPr lang="en-US" dirty="0"/>
            </a:br>
            <a:r>
              <a:rPr lang="en-US" dirty="0"/>
              <a:t>necessarily want to be public </a:t>
            </a:r>
            <a:br>
              <a:rPr lang="en-US" dirty="0"/>
            </a:br>
            <a:r>
              <a:rPr lang="en-US" dirty="0"/>
              <a:t>figures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25336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Defamation of a Business</a:t>
            </a:r>
          </a:p>
        </p:txBody>
      </p:sp>
      <p:sp>
        <p:nvSpPr>
          <p:cNvPr id="29699" name="Rectangle 3"/>
          <p:cNvSpPr>
            <a:spLocks noGrp="1" noChangeArrowheads="1"/>
          </p:cNvSpPr>
          <p:nvPr>
            <p:ph type="body" idx="1"/>
          </p:nvPr>
        </p:nvSpPr>
        <p:spPr>
          <a:xfrm>
            <a:off x="990600" y="1219200"/>
            <a:ext cx="7162800" cy="5105400"/>
          </a:xfrm>
        </p:spPr>
        <p:txBody>
          <a:bodyPr/>
          <a:lstStyle/>
          <a:p>
            <a:r>
              <a:rPr lang="en-US" dirty="0"/>
              <a:t>Can a business sue anyone for defamation?</a:t>
            </a:r>
          </a:p>
          <a:p>
            <a:r>
              <a:rPr lang="en-US" dirty="0"/>
              <a:t>Current trends</a:t>
            </a:r>
          </a:p>
          <a:p>
            <a:pPr lvl="1"/>
            <a:r>
              <a:rPr lang="en-US" dirty="0"/>
              <a:t>&lt;</a:t>
            </a:r>
            <a:r>
              <a:rPr lang="en-US" dirty="0" err="1"/>
              <a:t>companyname</a:t>
            </a:r>
            <a:r>
              <a:rPr lang="en-US" dirty="0"/>
              <a:t>&gt;sucks.com</a:t>
            </a:r>
          </a:p>
          <a:p>
            <a:pPr lvl="1"/>
            <a:r>
              <a:rPr lang="en-US" dirty="0"/>
              <a:t>Many legal actions against </a:t>
            </a:r>
            <a:br>
              <a:rPr lang="en-US" dirty="0"/>
            </a:br>
            <a:r>
              <a:rPr lang="en-US" dirty="0"/>
              <a:t>such sites</a:t>
            </a:r>
          </a:p>
          <a:p>
            <a:pPr lvl="2"/>
            <a:r>
              <a:rPr lang="en-US" dirty="0"/>
              <a:t>But many plaintiffs </a:t>
            </a:r>
            <a:br>
              <a:rPr lang="en-US" dirty="0"/>
            </a:br>
            <a:r>
              <a:rPr lang="en-US" dirty="0"/>
              <a:t>have </a:t>
            </a:r>
            <a:r>
              <a:rPr lang="en-US" i="1" dirty="0"/>
              <a:t>lost</a:t>
            </a:r>
          </a:p>
          <a:p>
            <a:pPr lvl="1"/>
            <a:r>
              <a:rPr lang="en-US" dirty="0"/>
              <a:t>Sometimes employees </a:t>
            </a:r>
            <a:br>
              <a:rPr lang="en-US" dirty="0"/>
            </a:br>
            <a:r>
              <a:rPr lang="en-US" dirty="0"/>
              <a:t>bound by employment </a:t>
            </a:r>
            <a:br>
              <a:rPr lang="en-US" dirty="0"/>
            </a:br>
            <a:r>
              <a:rPr lang="en-US" dirty="0"/>
              <a:t>contracts restricting public</a:t>
            </a:r>
            <a:br>
              <a:rPr lang="en-US" dirty="0"/>
            </a:br>
            <a:r>
              <a:rPr lang="en-US" dirty="0"/>
              <a:t>comment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506" y="2514600"/>
            <a:ext cx="2952369"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Suarez Corp v Brock Meeks (1994)</a:t>
            </a:r>
          </a:p>
        </p:txBody>
      </p:sp>
      <p:sp>
        <p:nvSpPr>
          <p:cNvPr id="30723" name="Rectangle 3"/>
          <p:cNvSpPr>
            <a:spLocks noGrp="1" noChangeArrowheads="1"/>
          </p:cNvSpPr>
          <p:nvPr>
            <p:ph type="body" idx="1"/>
          </p:nvPr>
        </p:nvSpPr>
        <p:spPr>
          <a:xfrm>
            <a:off x="228600" y="1371600"/>
            <a:ext cx="6553200" cy="4953000"/>
          </a:xfrm>
        </p:spPr>
        <p:txBody>
          <a:bodyPr/>
          <a:lstStyle/>
          <a:p>
            <a:r>
              <a:rPr lang="en-US" sz="2200" dirty="0"/>
              <a:t>Brock Meeks a journalist for online commentary via e-mail and Web</a:t>
            </a:r>
          </a:p>
          <a:p>
            <a:pPr lvl="1"/>
            <a:r>
              <a:rPr lang="en-US" sz="2200" dirty="0"/>
              <a:t>Suarez Corp accused Meeks of defamation</a:t>
            </a:r>
          </a:p>
          <a:p>
            <a:r>
              <a:rPr lang="en-US" sz="2200" dirty="0"/>
              <a:t>Meeks raised issue of </a:t>
            </a:r>
            <a:r>
              <a:rPr lang="en-US" sz="2200" i="1" dirty="0"/>
              <a:t>meta-public figure</a:t>
            </a:r>
          </a:p>
          <a:p>
            <a:pPr lvl="1"/>
            <a:r>
              <a:rPr lang="en-US" sz="2200" dirty="0"/>
              <a:t>Pointed out that public figures supposed by jurisprudence to have</a:t>
            </a:r>
          </a:p>
          <a:p>
            <a:pPr lvl="2"/>
            <a:r>
              <a:rPr lang="en-US" sz="2200" dirty="0"/>
              <a:t>Public visibility</a:t>
            </a:r>
          </a:p>
          <a:p>
            <a:pPr lvl="2"/>
            <a:r>
              <a:rPr lang="en-US" sz="2200" dirty="0"/>
              <a:t>Increased opportunity to rebut charges</a:t>
            </a:r>
          </a:p>
          <a:p>
            <a:pPr lvl="1"/>
            <a:r>
              <a:rPr lang="en-US" sz="2200" dirty="0"/>
              <a:t>Therefore plaintiffs qualified as equivalent to public figures</a:t>
            </a:r>
          </a:p>
          <a:p>
            <a:pPr lvl="1"/>
            <a:r>
              <a:rPr lang="en-US" sz="2200" dirty="0"/>
              <a:t>Case settled with $64 payment and promise of notification to plaintiff</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990600"/>
            <a:ext cx="2057400" cy="3030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4356100"/>
            <a:ext cx="2057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Defenses Against</a:t>
            </a:r>
            <a:r>
              <a:rPr lang="en-US" baseline="0" dirty="0"/>
              <a:t> Defamation Actions</a:t>
            </a:r>
            <a:endParaRPr lang="en-US" dirty="0"/>
          </a:p>
        </p:txBody>
      </p:sp>
      <p:sp>
        <p:nvSpPr>
          <p:cNvPr id="31747" name="Rectangle 3"/>
          <p:cNvSpPr>
            <a:spLocks noGrp="1" noChangeArrowheads="1"/>
          </p:cNvSpPr>
          <p:nvPr>
            <p:ph type="body" idx="1"/>
          </p:nvPr>
        </p:nvSpPr>
        <p:spPr>
          <a:xfrm>
            <a:off x="152400" y="1295400"/>
            <a:ext cx="8001000" cy="5029200"/>
          </a:xfrm>
        </p:spPr>
        <p:txBody>
          <a:bodyPr/>
          <a:lstStyle/>
          <a:p>
            <a:r>
              <a:rPr lang="en-US" dirty="0"/>
              <a:t>Truth</a:t>
            </a:r>
          </a:p>
          <a:p>
            <a:pPr lvl="1"/>
            <a:r>
              <a:rPr lang="en-US" dirty="0"/>
              <a:t>Not sufficient in all </a:t>
            </a:r>
            <a:br>
              <a:rPr lang="en-US" dirty="0"/>
            </a:br>
            <a:r>
              <a:rPr lang="en-US" dirty="0"/>
              <a:t>jurisdictions</a:t>
            </a:r>
          </a:p>
          <a:p>
            <a:pPr lvl="1"/>
            <a:r>
              <a:rPr lang="en-US" dirty="0"/>
              <a:t>May have to prove good </a:t>
            </a:r>
            <a:br>
              <a:rPr lang="en-US" dirty="0"/>
            </a:br>
            <a:r>
              <a:rPr lang="en-US" dirty="0"/>
              <a:t>motives</a:t>
            </a:r>
          </a:p>
          <a:p>
            <a:r>
              <a:rPr lang="en-US" dirty="0"/>
              <a:t>Privilege</a:t>
            </a:r>
          </a:p>
          <a:p>
            <a:pPr lvl="1"/>
            <a:r>
              <a:rPr lang="en-US" dirty="0"/>
              <a:t>Publication in discharge of </a:t>
            </a:r>
            <a:br>
              <a:rPr lang="en-US" dirty="0"/>
            </a:br>
            <a:r>
              <a:rPr lang="en-US" dirty="0"/>
              <a:t>official duty</a:t>
            </a:r>
          </a:p>
          <a:p>
            <a:pPr lvl="1"/>
            <a:r>
              <a:rPr lang="en-US" dirty="0"/>
              <a:t>Legislative or judicial </a:t>
            </a:r>
            <a:br>
              <a:rPr lang="en-US" dirty="0"/>
            </a:br>
            <a:r>
              <a:rPr lang="en-US" dirty="0"/>
              <a:t>proceedings</a:t>
            </a:r>
          </a:p>
          <a:p>
            <a:pPr lvl="1"/>
            <a:r>
              <a:rPr lang="en-US" dirty="0"/>
              <a:t>Report in public journal about such proceedings</a:t>
            </a:r>
          </a:p>
          <a:p>
            <a:pPr lvl="1"/>
            <a:r>
              <a:rPr lang="en-US" dirty="0"/>
              <a:t>Charge or complaint to public official leading to a warrant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7052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Rights of the Plaintiff</a:t>
            </a:r>
          </a:p>
        </p:txBody>
      </p:sp>
      <p:sp>
        <p:nvSpPr>
          <p:cNvPr id="32771" name="Rectangle 3"/>
          <p:cNvSpPr>
            <a:spLocks noGrp="1" noChangeArrowheads="1"/>
          </p:cNvSpPr>
          <p:nvPr>
            <p:ph type="body" idx="1"/>
          </p:nvPr>
        </p:nvSpPr>
        <p:spPr>
          <a:xfrm>
            <a:off x="152399" y="1066800"/>
            <a:ext cx="8791575" cy="4648200"/>
          </a:xfrm>
        </p:spPr>
        <p:txBody>
          <a:bodyPr/>
          <a:lstStyle/>
          <a:p>
            <a:r>
              <a:rPr lang="en-US" dirty="0"/>
              <a:t>Demand correction of published libel</a:t>
            </a:r>
          </a:p>
          <a:p>
            <a:pPr lvl="1"/>
            <a:r>
              <a:rPr lang="en-US" dirty="0"/>
              <a:t>If not demanded, plaintiff may lose rights for later complaint, recovery</a:t>
            </a:r>
          </a:p>
          <a:p>
            <a:pPr lvl="1"/>
            <a:r>
              <a:rPr lang="en-US" dirty="0"/>
              <a:t>Or will have to show stronger proof of loss, damage</a:t>
            </a:r>
          </a:p>
          <a:p>
            <a:pPr lvl="2"/>
            <a:r>
              <a:rPr lang="en-US" dirty="0"/>
              <a:t>Loss of reputation</a:t>
            </a:r>
          </a:p>
          <a:p>
            <a:pPr lvl="2"/>
            <a:r>
              <a:rPr lang="en-US" dirty="0"/>
              <a:t>Shame</a:t>
            </a:r>
          </a:p>
          <a:p>
            <a:pPr lvl="2"/>
            <a:r>
              <a:rPr lang="en-US" dirty="0"/>
              <a:t>Mortification</a:t>
            </a:r>
          </a:p>
          <a:p>
            <a:pPr lvl="2"/>
            <a:r>
              <a:rPr lang="en-US" dirty="0"/>
              <a:t>Hurt feeling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37768"/>
            <a:ext cx="4752975" cy="369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152400"/>
            <a:ext cx="7162800" cy="5029200"/>
          </a:xfrm>
        </p:spPr>
        <p:txBody>
          <a:bodyPr/>
          <a:lstStyle/>
          <a:p>
            <a:pPr algn="ctr"/>
            <a:r>
              <a:rPr lang="en-US" sz="8000" dirty="0"/>
              <a:t>Now go and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Jane Hitchcock</a:t>
            </a:r>
          </a:p>
        </p:txBody>
      </p:sp>
      <p:sp>
        <p:nvSpPr>
          <p:cNvPr id="5123" name="Rectangle 3"/>
          <p:cNvSpPr>
            <a:spLocks noGrp="1" noChangeArrowheads="1"/>
          </p:cNvSpPr>
          <p:nvPr>
            <p:ph type="body" idx="1"/>
          </p:nvPr>
        </p:nvSpPr>
        <p:spPr>
          <a:xfrm>
            <a:off x="152400" y="990600"/>
            <a:ext cx="4999037" cy="5562600"/>
          </a:xfrm>
        </p:spPr>
        <p:txBody>
          <a:bodyPr/>
          <a:lstStyle/>
          <a:p>
            <a:r>
              <a:rPr lang="en-US" sz="2300" dirty="0"/>
              <a:t>Literary agent &amp; author</a:t>
            </a:r>
          </a:p>
          <a:p>
            <a:r>
              <a:rPr lang="en-US" sz="2300" dirty="0"/>
              <a:t>Victimized by mail-bombing (flooding) attack of her e-mail account</a:t>
            </a:r>
          </a:p>
          <a:p>
            <a:r>
              <a:rPr lang="en-US" sz="2300" dirty="0"/>
              <a:t>Targeted because of commentary she posted on a message board</a:t>
            </a:r>
          </a:p>
          <a:p>
            <a:r>
              <a:rPr lang="en-US" sz="2300" dirty="0"/>
              <a:t>After changing her e-mail address, harassment continued</a:t>
            </a:r>
          </a:p>
          <a:p>
            <a:r>
              <a:rPr lang="en-US" sz="2300" dirty="0"/>
              <a:t>Personal information posted on site </a:t>
            </a:r>
          </a:p>
          <a:p>
            <a:pPr lvl="1"/>
            <a:r>
              <a:rPr lang="en-US" sz="2300" dirty="0"/>
              <a:t>Listed as a sexual deviant </a:t>
            </a:r>
          </a:p>
          <a:p>
            <a:pPr lvl="1"/>
            <a:r>
              <a:rPr lang="en-US" sz="2300" dirty="0"/>
              <a:t>Looking to act out rape fantasies</a:t>
            </a:r>
          </a:p>
          <a:p>
            <a:r>
              <a:rPr lang="en-US" sz="2300" dirty="0"/>
              <a:t>Feared for her life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12700"/>
            <a:ext cx="4127500" cy="632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Cyberstalking</a:t>
            </a:r>
          </a:p>
        </p:txBody>
      </p:sp>
      <p:sp>
        <p:nvSpPr>
          <p:cNvPr id="6147" name="Rectangle 3"/>
          <p:cNvSpPr>
            <a:spLocks noGrp="1" noChangeArrowheads="1"/>
          </p:cNvSpPr>
          <p:nvPr>
            <p:ph type="body" idx="1"/>
          </p:nvPr>
        </p:nvSpPr>
        <p:spPr>
          <a:xfrm>
            <a:off x="990600" y="914400"/>
            <a:ext cx="4401519" cy="5410200"/>
          </a:xfrm>
        </p:spPr>
        <p:txBody>
          <a:bodyPr/>
          <a:lstStyle/>
          <a:p>
            <a:r>
              <a:rPr lang="en-US" dirty="0"/>
              <a:t>Continuous process</a:t>
            </a:r>
          </a:p>
          <a:p>
            <a:r>
              <a:rPr lang="en-US" dirty="0"/>
              <a:t>Not just one activity</a:t>
            </a:r>
          </a:p>
          <a:p>
            <a:r>
              <a:rPr lang="en-US" dirty="0"/>
              <a:t>Activities may cross into physical world</a:t>
            </a:r>
          </a:p>
          <a:p>
            <a:r>
              <a:rPr lang="en-US" sz="2600" i="1" dirty="0"/>
              <a:t>“Make no mistake: this kind of harassment can be as frightening and as real as being followed and watched in your neighborhood or</a:t>
            </a:r>
            <a:r>
              <a:rPr lang="en-US" sz="2600" dirty="0"/>
              <a:t> </a:t>
            </a:r>
            <a:r>
              <a:rPr lang="en-US" sz="2600" i="1" dirty="0"/>
              <a:t>in your home.”</a:t>
            </a:r>
          </a:p>
          <a:p>
            <a:pPr lvl="1"/>
            <a:r>
              <a:rPr lang="en-US" sz="2000" dirty="0"/>
              <a:t>Vice President Al Gore</a:t>
            </a:r>
          </a:p>
          <a:p>
            <a:pPr lvl="1"/>
            <a:r>
              <a:rPr lang="en-US" sz="2000" dirty="0">
                <a:hlinkClick r:id="rId3"/>
              </a:rPr>
              <a:t>http://tinyurl.com/3sue7kl</a:t>
            </a:r>
            <a:r>
              <a:rPr lang="en-US" sz="2000" dirty="0"/>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119" y="914400"/>
            <a:ext cx="3559121"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Choosing Victims</a:t>
            </a:r>
          </a:p>
        </p:txBody>
      </p:sp>
      <p:sp>
        <p:nvSpPr>
          <p:cNvPr id="7171" name="Rectangle 3"/>
          <p:cNvSpPr>
            <a:spLocks noGrp="1" noChangeArrowheads="1"/>
          </p:cNvSpPr>
          <p:nvPr>
            <p:ph type="body" idx="1"/>
          </p:nvPr>
        </p:nvSpPr>
        <p:spPr/>
        <p:txBody>
          <a:bodyPr/>
          <a:lstStyle/>
          <a:p>
            <a:r>
              <a:rPr lang="en-US"/>
              <a:t>Accessibility</a:t>
            </a:r>
          </a:p>
          <a:p>
            <a:pPr lvl="1"/>
            <a:r>
              <a:rPr lang="en-US"/>
              <a:t>Cyberstalkers may not have to look far to locate personal / electronic contact information</a:t>
            </a:r>
          </a:p>
          <a:p>
            <a:pPr lvl="1"/>
            <a:r>
              <a:rPr lang="en-US"/>
              <a:t>Business cards</a:t>
            </a:r>
          </a:p>
          <a:p>
            <a:pPr lvl="1"/>
            <a:r>
              <a:rPr lang="en-US"/>
              <a:t>Personal Web sites</a:t>
            </a:r>
          </a:p>
          <a:p>
            <a:pPr lvl="1"/>
            <a:r>
              <a:rPr lang="en-US"/>
              <a:t>Google search</a:t>
            </a:r>
          </a:p>
          <a:p>
            <a:pPr lvl="1"/>
            <a:r>
              <a:rPr lang="en-US"/>
              <a:t>Myspace, Facebook</a:t>
            </a:r>
          </a:p>
          <a:p>
            <a:r>
              <a:rPr lang="en-US"/>
              <a:t>Easy to communicate electronically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Targeting Victims</a:t>
            </a:r>
          </a:p>
        </p:txBody>
      </p:sp>
      <p:sp>
        <p:nvSpPr>
          <p:cNvPr id="8195" name="Rectangle 3"/>
          <p:cNvSpPr>
            <a:spLocks noGrp="1" noChangeArrowheads="1"/>
          </p:cNvSpPr>
          <p:nvPr>
            <p:ph type="body" idx="1"/>
          </p:nvPr>
        </p:nvSpPr>
        <p:spPr>
          <a:xfrm>
            <a:off x="990600" y="1143000"/>
            <a:ext cx="7162800" cy="5410200"/>
          </a:xfrm>
        </p:spPr>
        <p:txBody>
          <a:bodyPr/>
          <a:lstStyle/>
          <a:p>
            <a:pPr>
              <a:lnSpc>
                <a:spcPct val="80000"/>
              </a:lnSpc>
            </a:pPr>
            <a:r>
              <a:rPr lang="en-US"/>
              <a:t> Cyberstalkers Target Victims </a:t>
            </a:r>
          </a:p>
          <a:p>
            <a:pPr lvl="1">
              <a:lnSpc>
                <a:spcPct val="80000"/>
              </a:lnSpc>
            </a:pPr>
            <a:r>
              <a:rPr lang="en-US"/>
              <a:t>E-mail</a:t>
            </a:r>
          </a:p>
          <a:p>
            <a:pPr lvl="1">
              <a:lnSpc>
                <a:spcPct val="80000"/>
              </a:lnSpc>
            </a:pPr>
            <a:r>
              <a:rPr lang="en-US"/>
              <a:t>Online forums</a:t>
            </a:r>
          </a:p>
          <a:p>
            <a:pPr lvl="1">
              <a:lnSpc>
                <a:spcPct val="80000"/>
              </a:lnSpc>
            </a:pPr>
            <a:r>
              <a:rPr lang="en-US"/>
              <a:t>Bulletin boards</a:t>
            </a:r>
          </a:p>
          <a:p>
            <a:pPr lvl="1">
              <a:lnSpc>
                <a:spcPct val="80000"/>
              </a:lnSpc>
            </a:pPr>
            <a:r>
              <a:rPr lang="en-US"/>
              <a:t>Chat rooms</a:t>
            </a:r>
          </a:p>
          <a:p>
            <a:pPr lvl="1">
              <a:lnSpc>
                <a:spcPct val="80000"/>
              </a:lnSpc>
            </a:pPr>
            <a:r>
              <a:rPr lang="en-US"/>
              <a:t>Spyware</a:t>
            </a:r>
          </a:p>
          <a:p>
            <a:pPr lvl="1">
              <a:lnSpc>
                <a:spcPct val="80000"/>
              </a:lnSpc>
            </a:pPr>
            <a:r>
              <a:rPr lang="en-US"/>
              <a:t>Spam</a:t>
            </a:r>
          </a:p>
          <a:p>
            <a:pPr>
              <a:lnSpc>
                <a:spcPct val="80000"/>
              </a:lnSpc>
            </a:pPr>
            <a:r>
              <a:rPr lang="en-US"/>
              <a:t>Examples</a:t>
            </a:r>
          </a:p>
          <a:p>
            <a:pPr lvl="1">
              <a:lnSpc>
                <a:spcPct val="80000"/>
              </a:lnSpc>
            </a:pPr>
            <a:r>
              <a:rPr lang="en-US"/>
              <a:t>Chat harassment /“flaming”</a:t>
            </a:r>
          </a:p>
          <a:p>
            <a:pPr lvl="1">
              <a:lnSpc>
                <a:spcPct val="80000"/>
              </a:lnSpc>
            </a:pPr>
            <a:r>
              <a:rPr lang="en-US"/>
              <a:t>Unsolicited/unwanted e-mail </a:t>
            </a:r>
          </a:p>
          <a:p>
            <a:pPr lvl="1">
              <a:lnSpc>
                <a:spcPct val="80000"/>
              </a:lnSpc>
            </a:pPr>
            <a:r>
              <a:rPr lang="en-US"/>
              <a:t>Tracing Internet activity</a:t>
            </a:r>
          </a:p>
          <a:p>
            <a:pPr lvl="1">
              <a:lnSpc>
                <a:spcPct val="80000"/>
              </a:lnSpc>
            </a:pPr>
            <a:r>
              <a:rPr lang="en-US"/>
              <a:t>Sending viruses, </a:t>
            </a:r>
          </a:p>
          <a:p>
            <a:pPr lvl="1">
              <a:lnSpc>
                <a:spcPct val="80000"/>
              </a:lnSpc>
            </a:pPr>
            <a:r>
              <a:rPr lang="en-US"/>
              <a:t>Sending obscene images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Tracking Down Cyberstalkers</a:t>
            </a:r>
          </a:p>
        </p:txBody>
      </p:sp>
      <p:sp>
        <p:nvSpPr>
          <p:cNvPr id="9219" name="Rectangle 3"/>
          <p:cNvSpPr>
            <a:spLocks noGrp="1" noChangeArrowheads="1"/>
          </p:cNvSpPr>
          <p:nvPr>
            <p:ph type="body" idx="1"/>
          </p:nvPr>
        </p:nvSpPr>
        <p:spPr>
          <a:xfrm>
            <a:off x="990600" y="1676400"/>
            <a:ext cx="7620000" cy="4648200"/>
          </a:xfrm>
        </p:spPr>
        <p:txBody>
          <a:bodyPr/>
          <a:lstStyle/>
          <a:p>
            <a:r>
              <a:rPr lang="en-US" dirty="0"/>
              <a:t>Criminals take advantage of anonymity</a:t>
            </a:r>
          </a:p>
          <a:p>
            <a:pPr lvl="1"/>
            <a:r>
              <a:rPr lang="en-US" dirty="0"/>
              <a:t>E-mail forgery, spoofing, anonymous remailers</a:t>
            </a:r>
          </a:p>
          <a:p>
            <a:pPr lvl="1"/>
            <a:r>
              <a:rPr lang="en-US" dirty="0"/>
              <a:t>Fake registration information</a:t>
            </a:r>
          </a:p>
          <a:p>
            <a:r>
              <a:rPr lang="en-US" dirty="0"/>
              <a:t>But difficult to remain completely anonymous</a:t>
            </a:r>
          </a:p>
          <a:p>
            <a:pPr lvl="1"/>
            <a:r>
              <a:rPr lang="en-US" dirty="0"/>
              <a:t>Methods may delay identification</a:t>
            </a:r>
          </a:p>
          <a:p>
            <a:pPr lvl="1"/>
            <a:r>
              <a:rPr lang="en-US" dirty="0"/>
              <a:t>Cooperation of ISPs can help trace traffic using IP headers</a:t>
            </a:r>
          </a:p>
          <a:p>
            <a:pPr lvl="1"/>
            <a:r>
              <a:rPr lang="en-US" dirty="0"/>
              <a:t>Wiretaps can collect evidence if suspect identified</a:t>
            </a:r>
          </a:p>
          <a:p>
            <a:pPr lvl="1"/>
            <a:r>
              <a:rPr lang="en-US" dirty="0"/>
              <a:t>Forensic evidence lies on computer systems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Law Enforcement Response</a:t>
            </a:r>
          </a:p>
        </p:txBody>
      </p:sp>
      <p:sp>
        <p:nvSpPr>
          <p:cNvPr id="10243" name="Rectangle 3"/>
          <p:cNvSpPr>
            <a:spLocks noGrp="1" noChangeArrowheads="1"/>
          </p:cNvSpPr>
          <p:nvPr>
            <p:ph type="body" idx="1"/>
          </p:nvPr>
        </p:nvSpPr>
        <p:spPr>
          <a:xfrm>
            <a:off x="990600" y="1295400"/>
            <a:ext cx="7162800" cy="5029200"/>
          </a:xfrm>
        </p:spPr>
        <p:txBody>
          <a:bodyPr/>
          <a:lstStyle/>
          <a:p>
            <a:r>
              <a:rPr lang="en-US"/>
              <a:t>Enactment of state statutes</a:t>
            </a:r>
          </a:p>
          <a:p>
            <a:pPr lvl="1"/>
            <a:r>
              <a:rPr lang="en-US"/>
              <a:t>Many states have added cyberstalking-specific legislation </a:t>
            </a:r>
          </a:p>
          <a:p>
            <a:pPr lvl="1"/>
            <a:r>
              <a:rPr lang="en-US"/>
              <a:t>Or amended pre-existing laws to address stalking via technology</a:t>
            </a:r>
          </a:p>
          <a:p>
            <a:r>
              <a:rPr lang="en-US"/>
              <a:t>Finite Resources of LEOs</a:t>
            </a:r>
          </a:p>
          <a:p>
            <a:pPr lvl="1"/>
            <a:r>
              <a:rPr lang="en-US"/>
              <a:t>$$</a:t>
            </a:r>
          </a:p>
          <a:p>
            <a:pPr lvl="1"/>
            <a:r>
              <a:rPr lang="en-US"/>
              <a:t>Time</a:t>
            </a:r>
          </a:p>
          <a:p>
            <a:r>
              <a:rPr lang="en-US"/>
              <a:t>Coordination / cooperation needed</a:t>
            </a:r>
          </a:p>
          <a:p>
            <a:pPr lvl="1"/>
            <a:r>
              <a:rPr lang="en-US"/>
              <a:t>Tracking across state lines</a:t>
            </a:r>
          </a:p>
          <a:p>
            <a:pPr lvl="2"/>
            <a:r>
              <a:rPr lang="en-US"/>
              <a:t>Jurisdictional issues</a:t>
            </a:r>
          </a:p>
          <a:p>
            <a:pPr lvl="2"/>
            <a:r>
              <a:rPr lang="en-US"/>
              <a:t>Search warrants, court orders </a:t>
            </a:r>
          </a:p>
        </p:txBody>
      </p:sp>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1730</TotalTime>
  <Words>2478</Words>
  <Application>Microsoft Office PowerPoint</Application>
  <PresentationFormat>On-screen Show (4:3)</PresentationFormat>
  <Paragraphs>328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Narrow</vt:lpstr>
      <vt:lpstr>Bookman Old Style</vt:lpstr>
      <vt:lpstr>Times New Roman</vt:lpstr>
      <vt:lpstr>Wingdings</vt:lpstr>
      <vt:lpstr>CJ 341 Class Notes</vt:lpstr>
      <vt:lpstr>Cyberstalking, Spam &amp; Defamation</vt:lpstr>
      <vt:lpstr>Topics</vt:lpstr>
      <vt:lpstr>Cyberstalking</vt:lpstr>
      <vt:lpstr>Jane Hitchcock</vt:lpstr>
      <vt:lpstr>Cyberstalking</vt:lpstr>
      <vt:lpstr>Choosing Victims</vt:lpstr>
      <vt:lpstr>Targeting Victims</vt:lpstr>
      <vt:lpstr>Tracking Down Cyberstalkers</vt:lpstr>
      <vt:lpstr>Law Enforcement Response</vt:lpstr>
      <vt:lpstr>Applicable Law</vt:lpstr>
      <vt:lpstr>Obscene, Abusive or Harassing Communications 46 USC § 223(a)</vt:lpstr>
      <vt:lpstr>Obscene, Abusive or Harassing Communications (cont’d)</vt:lpstr>
      <vt:lpstr>Corporate Cyberstalking</vt:lpstr>
      <vt:lpstr>Threats: 18 USC § 875</vt:lpstr>
      <vt:lpstr>Threats (cont’d)</vt:lpstr>
      <vt:lpstr>Stalking: 18 USC § 2261A</vt:lpstr>
      <vt:lpstr>Spam (not SPAM™)</vt:lpstr>
      <vt:lpstr>Can CAN-SPAM Can Spam?</vt:lpstr>
      <vt:lpstr>CAN-SPAM (cont’d)</vt:lpstr>
      <vt:lpstr>CAN-SPAM (cont’d)</vt:lpstr>
      <vt:lpstr>Spam Statistics</vt:lpstr>
      <vt:lpstr>Responding to Spam</vt:lpstr>
      <vt:lpstr>Defamation</vt:lpstr>
      <vt:lpstr>Defamation</vt:lpstr>
      <vt:lpstr>Defamation - Issues</vt:lpstr>
      <vt:lpstr>Cubby v CompuServe (1991)</vt:lpstr>
      <vt:lpstr>Stratton Oakmont v Prodigy (1995)</vt:lpstr>
      <vt:lpstr>Blumenthal v Drudge &amp; AOL (1998)</vt:lpstr>
      <vt:lpstr>Blumenthal v Drudge &amp; AOL (cont’d)</vt:lpstr>
      <vt:lpstr>Libel &amp;Freedom of Speech</vt:lpstr>
      <vt:lpstr>Limitations on Lawsuits</vt:lpstr>
      <vt:lpstr>Defamation of a Business</vt:lpstr>
      <vt:lpstr>Suarez Corp v Brock Meeks (1994)</vt:lpstr>
      <vt:lpstr>Defenses Against Defamation Actions</vt:lpstr>
      <vt:lpstr>Rights of the Plaintiff</vt:lpstr>
      <vt:lpstr>Now go and study</vt:lpstr>
    </vt:vector>
  </TitlesOfParts>
  <Manager/>
  <Company>Norwich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Cyberstalking, Spam &amp; Defamation</dc:title>
  <dc:subject>CJ341/IA241</dc:subject>
  <dc:creator>M. E. Kabay, PhD, CISSP-ISSMP</dc:creator>
  <cp:keywords/>
  <dc:description>Updated 2011-09-22</dc:description>
  <cp:lastModifiedBy>Mich Kabay</cp:lastModifiedBy>
  <cp:revision>56</cp:revision>
  <dcterms:created xsi:type="dcterms:W3CDTF">2006-09-20T05:14:14Z</dcterms:created>
  <dcterms:modified xsi:type="dcterms:W3CDTF">2021-02-05T19:55:28Z</dcterms:modified>
  <cp:category/>
</cp:coreProperties>
</file>