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9"/>
  </p:notesMasterIdLst>
  <p:handoutMasterIdLst>
    <p:handoutMasterId r:id="rId40"/>
  </p:handoutMasterIdLst>
  <p:sldIdLst>
    <p:sldId id="285" r:id="rId2"/>
    <p:sldId id="291" r:id="rId3"/>
    <p:sldId id="296" r:id="rId4"/>
    <p:sldId id="297" r:id="rId5"/>
    <p:sldId id="299" r:id="rId6"/>
    <p:sldId id="305" r:id="rId7"/>
    <p:sldId id="293" r:id="rId8"/>
    <p:sldId id="300" r:id="rId9"/>
    <p:sldId id="309" r:id="rId10"/>
    <p:sldId id="314" r:id="rId11"/>
    <p:sldId id="304" r:id="rId12"/>
    <p:sldId id="306" r:id="rId13"/>
    <p:sldId id="312" r:id="rId14"/>
    <p:sldId id="307" r:id="rId15"/>
    <p:sldId id="313" r:id="rId16"/>
    <p:sldId id="308" r:id="rId17"/>
    <p:sldId id="294" r:id="rId18"/>
    <p:sldId id="327" r:id="rId19"/>
    <p:sldId id="328" r:id="rId20"/>
    <p:sldId id="329" r:id="rId21"/>
    <p:sldId id="301" r:id="rId22"/>
    <p:sldId id="298" r:id="rId23"/>
    <p:sldId id="302" r:id="rId24"/>
    <p:sldId id="315" r:id="rId25"/>
    <p:sldId id="317" r:id="rId26"/>
    <p:sldId id="318" r:id="rId27"/>
    <p:sldId id="320" r:id="rId28"/>
    <p:sldId id="321" r:id="rId29"/>
    <p:sldId id="322" r:id="rId30"/>
    <p:sldId id="323" r:id="rId31"/>
    <p:sldId id="324" r:id="rId32"/>
    <p:sldId id="325" r:id="rId33"/>
    <p:sldId id="326" r:id="rId34"/>
    <p:sldId id="330" r:id="rId35"/>
    <p:sldId id="331" r:id="rId36"/>
    <p:sldId id="319" r:id="rId37"/>
    <p:sldId id="288" r:id="rId38"/>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69" autoAdjust="0"/>
  </p:normalViewPr>
  <p:slideViewPr>
    <p:cSldViewPr>
      <p:cViewPr>
        <p:scale>
          <a:sx n="75" d="100"/>
          <a:sy n="75" d="100"/>
        </p:scale>
        <p:origin x="-846" y="-1644"/>
      </p:cViewPr>
      <p:guideLst>
        <p:guide orient="horz" pos="2160"/>
        <p:guide pos="2880"/>
      </p:guideLst>
    </p:cSldViewPr>
  </p:slideViewPr>
  <p:outlineViewPr>
    <p:cViewPr>
      <p:scale>
        <a:sx n="33" d="100"/>
        <a:sy n="33" d="100"/>
      </p:scale>
      <p:origin x="0" y="41958"/>
    </p:cViewPr>
  </p:outlineViewPr>
  <p:notesTextViewPr>
    <p:cViewPr>
      <p:scale>
        <a:sx n="100" d="100"/>
        <a:sy n="100" d="100"/>
      </p:scale>
      <p:origin x="0" y="0"/>
    </p:cViewPr>
  </p:notesTextViewPr>
  <p:sorterViewPr>
    <p:cViewPr>
      <p:scale>
        <a:sx n="100" d="100"/>
        <a:sy n="100" d="100"/>
      </p:scale>
      <p:origin x="0" y="10404"/>
    </p:cViewPr>
  </p:sorterViewPr>
  <p:notesViewPr>
    <p:cSldViewPr>
      <p:cViewPr varScale="1">
        <p:scale>
          <a:sx n="79" d="100"/>
          <a:sy n="79" d="100"/>
        </p:scale>
        <p:origin x="-32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1688" y="381000"/>
            <a:ext cx="3171825" cy="327025"/>
          </a:xfrm>
          <a:prstGeom prst="rect">
            <a:avLst/>
          </a:prstGeom>
        </p:spPr>
        <p:txBody>
          <a:bodyPr vert="horz" lIns="91440" tIns="45720" rIns="91440" bIns="45720" rtlCol="0"/>
          <a:lstStyle>
            <a:lvl1pPr algn="ctr" eaLnBrk="0" hangingPunct="0">
              <a:defRPr sz="1200"/>
            </a:lvl1pPr>
          </a:lstStyle>
          <a:p>
            <a:pPr>
              <a:defRPr/>
            </a:pPr>
            <a:r>
              <a:rPr lang="pt-BR"/>
              <a:t>CJ341/IA241/IA241 Class Notes</a:t>
            </a:r>
            <a:endParaRPr lang="en-US"/>
          </a:p>
        </p:txBody>
      </p:sp>
      <p:sp>
        <p:nvSpPr>
          <p:cNvPr id="5" name="Slide Number Placeholder 4"/>
          <p:cNvSpPr>
            <a:spLocks noGrp="1"/>
          </p:cNvSpPr>
          <p:nvPr>
            <p:ph type="sldNum" sz="quarter" idx="3"/>
          </p:nvPr>
        </p:nvSpPr>
        <p:spPr>
          <a:xfrm>
            <a:off x="1588" y="8839200"/>
            <a:ext cx="7313612" cy="252413"/>
          </a:xfrm>
          <a:prstGeom prst="rect">
            <a:avLst/>
          </a:prstGeom>
        </p:spPr>
        <p:txBody>
          <a:bodyPr vert="horz" lIns="91440" tIns="45720" rIns="91440" bIns="45720" rtlCol="0" anchor="b"/>
          <a:lstStyle>
            <a:lvl1pPr algn="ctr" eaLnBrk="0" hangingPunct="0">
              <a:defRPr sz="1200"/>
            </a:lvl1pPr>
          </a:lstStyle>
          <a:p>
            <a:pPr>
              <a:defRPr/>
            </a:pPr>
            <a:fld id="{C7337B88-96C4-49F4-BF50-4C25795A5DFE}" type="slidenum">
              <a:rPr lang="en-US"/>
              <a:pPr>
                <a:defRPr/>
              </a:pPr>
              <a:t>‹#›</a:t>
            </a:fld>
            <a:endParaRPr lang="en-US"/>
          </a:p>
        </p:txBody>
      </p:sp>
    </p:spTree>
    <p:extLst>
      <p:ext uri="{BB962C8B-B14F-4D97-AF65-F5344CB8AC3E}">
        <p14:creationId xmlns:p14="http://schemas.microsoft.com/office/powerpoint/2010/main" val="275237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788" eaLnBrk="1" hangingPunct="1">
              <a:defRPr sz="1300" b="0">
                <a:latin typeface="Arial" pitchFamily="34" charset="0"/>
              </a:defRPr>
            </a:lvl1pPr>
          </a:lstStyle>
          <a:p>
            <a:pPr>
              <a:defRPr/>
            </a:pPr>
            <a:fld id="{57620861-6A7C-44C7-9F56-E097E7EF6B8C}" type="slidenum">
              <a:rPr lang="en-US"/>
              <a:pPr>
                <a:defRPr/>
              </a:pPr>
              <a:t>‹#›</a:t>
            </a:fld>
            <a:endParaRPr lang="en-US"/>
          </a:p>
        </p:txBody>
      </p:sp>
    </p:spTree>
    <p:extLst>
      <p:ext uri="{BB962C8B-B14F-4D97-AF65-F5344CB8AC3E}">
        <p14:creationId xmlns:p14="http://schemas.microsoft.com/office/powerpoint/2010/main" val="20649579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2449208-9B31-415C-82E6-D7B38A609A8C}" type="slidenum">
              <a:rPr lang="en-US" smtClean="0">
                <a:latin typeface="Arial" charset="0"/>
              </a:rPr>
              <a:pPr/>
              <a:t>1</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84930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08AB402-9D62-44A7-A2B1-2EA0330B31A7}" type="slidenum">
              <a:rPr lang="en-US" smtClean="0">
                <a:latin typeface="Arial" charset="0"/>
              </a:rPr>
              <a:pPr/>
              <a:t>10</a:t>
            </a:fld>
            <a:endParaRPr 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61673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3C7124C-C818-4683-B75F-12205AC64FDB}" type="slidenum">
              <a:rPr lang="en-US" smtClean="0">
                <a:latin typeface="Arial" charset="0"/>
              </a:rPr>
              <a:pPr/>
              <a:t>11</a:t>
            </a:fld>
            <a:endParaRPr 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1770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258D74C-6302-4824-9F06-030E15CFD3B5}" type="slidenum">
              <a:rPr lang="en-US" smtClean="0">
                <a:latin typeface="Arial" charset="0"/>
              </a:rPr>
              <a:pPr/>
              <a:t>12</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02198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38CEA31-3C4A-4E90-8548-C53CB8D2AC07}" type="slidenum">
              <a:rPr lang="en-US" smtClean="0">
                <a:latin typeface="Arial" charset="0"/>
              </a:rPr>
              <a:pPr/>
              <a:t>13</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4552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641B787-BD11-46E1-BDDF-4300139625FD}" type="slidenum">
              <a:rPr lang="en-US" smtClean="0">
                <a:latin typeface="Arial" charset="0"/>
              </a:rPr>
              <a:pPr/>
              <a:t>14</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632713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4E15CC2-59B7-4028-81F2-B68738D80108}" type="slidenum">
              <a:rPr lang="en-US" smtClean="0">
                <a:latin typeface="Arial" charset="0"/>
              </a:rPr>
              <a:pPr/>
              <a:t>15</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8651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AD8DED9-416A-4AE3-892D-96EB4A93E50B}" type="slidenum">
              <a:rPr lang="en-US" smtClean="0">
                <a:latin typeface="Arial" charset="0"/>
              </a:rPr>
              <a:pPr/>
              <a:t>16</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6424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9D5DD5B-79FB-4886-9171-9D3C24DEC632}" type="slidenum">
              <a:rPr lang="en-US" smtClean="0">
                <a:latin typeface="Arial" charset="0"/>
              </a:rPr>
              <a:pPr/>
              <a:t>17</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27764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DD37A42-B9A3-4383-8B5A-67AF0B7FDA75}" type="slidenum">
              <a:rPr lang="en-US" smtClean="0">
                <a:latin typeface="Arial" charset="0"/>
              </a:rPr>
              <a:pPr/>
              <a:t>18</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38177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12AE59E-F569-418B-8FB0-83E9D164728D}" type="slidenum">
              <a:rPr lang="en-US" smtClean="0">
                <a:latin typeface="Arial" charset="0"/>
              </a:rPr>
              <a:pPr/>
              <a:t>19</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3757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F0862BA-409C-48B4-8057-C7425482165F}" type="slidenum">
              <a:rPr lang="en-US" smtClean="0">
                <a:latin typeface="Arial" charset="0"/>
              </a:rPr>
              <a:pPr/>
              <a:t>2</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00819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EC1E3A6-C01F-49E1-8B97-1B837C90BA9C}" type="slidenum">
              <a:rPr lang="en-US" smtClean="0">
                <a:latin typeface="Arial" charset="0"/>
              </a:rPr>
              <a:pPr/>
              <a:t>20</a:t>
            </a:fld>
            <a:endParaRPr 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228729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E299876-E259-484B-9CF3-9C1536A46E09}" type="slidenum">
              <a:rPr lang="en-US" smtClean="0">
                <a:latin typeface="Arial" charset="0"/>
              </a:rPr>
              <a:pPr/>
              <a:t>21</a:t>
            </a:fld>
            <a:endParaRPr 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71263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E5338C5-249B-47C3-94E0-F8EF9EE53154}" type="slidenum">
              <a:rPr lang="en-US" smtClean="0">
                <a:latin typeface="Arial" charset="0"/>
              </a:rPr>
              <a:pPr/>
              <a:t>22</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1920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1F007E5-C599-4DAB-A703-E3CB03563B39}" type="slidenum">
              <a:rPr lang="en-US" smtClean="0">
                <a:latin typeface="Arial" charset="0"/>
              </a:rPr>
              <a:pPr/>
              <a:t>23</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9806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652BBA0-DC89-4D20-BAD5-E2E0171A3057}" type="slidenum">
              <a:rPr lang="en-US" smtClean="0">
                <a:latin typeface="Arial" charset="0"/>
              </a:rPr>
              <a:pPr/>
              <a:t>24</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609299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B9E127D-6ED7-4924-BF4A-CCDB498493D6}" type="slidenum">
              <a:rPr lang="en-US" smtClean="0">
                <a:latin typeface="Arial" charset="0"/>
              </a:rPr>
              <a:pPr/>
              <a:t>25</a:t>
            </a:fld>
            <a:endParaRPr lang="en-US">
              <a:latin typeface="Arial" charset="0"/>
            </a:endParaRPr>
          </a:p>
        </p:txBody>
      </p:sp>
      <p:sp>
        <p:nvSpPr>
          <p:cNvPr id="55299" name="Rectangle 2"/>
          <p:cNvSpPr>
            <a:spLocks noGrp="1" noRot="1" noChangeAspect="1" noChangeArrowheads="1" noTextEdit="1"/>
          </p:cNvSpPr>
          <p:nvPr>
            <p:ph type="sldImg"/>
          </p:nvPr>
        </p:nvSpPr>
        <p:spPr>
          <a:xfrm>
            <a:off x="1257300" y="720725"/>
            <a:ext cx="4800600" cy="3600450"/>
          </a:xfrm>
          <a:ln/>
        </p:spPr>
      </p:sp>
      <p:sp>
        <p:nvSpPr>
          <p:cNvPr id="55300" name="Rectangle 3"/>
          <p:cNvSpPr>
            <a:spLocks noGrp="1" noChangeArrowheads="1"/>
          </p:cNvSpPr>
          <p:nvPr>
            <p:ph type="body" idx="1"/>
          </p:nvPr>
        </p:nvSpPr>
        <p:spPr>
          <a:xfrm>
            <a:off x="1138238" y="4560888"/>
            <a:ext cx="5038725" cy="4319587"/>
          </a:xfrm>
          <a:noFill/>
          <a:ln/>
        </p:spPr>
        <p:txBody>
          <a:bodyPr/>
          <a:lstStyle/>
          <a:p>
            <a:pPr eaLnBrk="1" hangingPunct="1"/>
            <a:r>
              <a:rPr lang="en-US">
                <a:latin typeface="Arial" charset="0"/>
              </a:rPr>
              <a:t>NewsScan, NY Times</a:t>
            </a:r>
          </a:p>
          <a:p>
            <a:pPr eaLnBrk="1" hangingPunct="1"/>
            <a:r>
              <a:rPr lang="en-US">
                <a:latin typeface="Arial" charset="0"/>
              </a:rPr>
              <a:t>http://www.nytimes.com/aponline/business/AP-EU-Echelon.html</a:t>
            </a:r>
          </a:p>
        </p:txBody>
      </p:sp>
    </p:spTree>
    <p:extLst>
      <p:ext uri="{BB962C8B-B14F-4D97-AF65-F5344CB8AC3E}">
        <p14:creationId xmlns:p14="http://schemas.microsoft.com/office/powerpoint/2010/main" val="3998013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F75B8A8-C1B1-4CDD-9175-7AB69AF25BF6}" type="slidenum">
              <a:rPr lang="en-US" smtClean="0">
                <a:latin typeface="Arial" charset="0"/>
              </a:rPr>
              <a:pPr/>
              <a:t>26</a:t>
            </a:fld>
            <a:endParaRPr lang="en-US">
              <a:latin typeface="Arial" charset="0"/>
            </a:endParaRPr>
          </a:p>
        </p:txBody>
      </p:sp>
      <p:sp>
        <p:nvSpPr>
          <p:cNvPr id="56323" name="Rectangle 2"/>
          <p:cNvSpPr>
            <a:spLocks noGrp="1" noRot="1" noChangeAspect="1" noChangeArrowheads="1" noTextEdit="1"/>
          </p:cNvSpPr>
          <p:nvPr>
            <p:ph type="sldImg"/>
          </p:nvPr>
        </p:nvSpPr>
        <p:spPr>
          <a:xfrm>
            <a:off x="1257300" y="720725"/>
            <a:ext cx="4800600" cy="3600450"/>
          </a:xfrm>
          <a:ln/>
        </p:spPr>
      </p:sp>
      <p:sp>
        <p:nvSpPr>
          <p:cNvPr id="56324" name="Rectangle 3"/>
          <p:cNvSpPr>
            <a:spLocks noGrp="1" noChangeArrowheads="1"/>
          </p:cNvSpPr>
          <p:nvPr>
            <p:ph type="body" idx="1"/>
          </p:nvPr>
        </p:nvSpPr>
        <p:spPr>
          <a:xfrm>
            <a:off x="1138238" y="4560888"/>
            <a:ext cx="5038725" cy="4319587"/>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213988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2004 M. E. Kabay. All rights reserved.                                                                  Page </a:t>
            </a:r>
            <a:fld id="{5344CFEF-A52A-4A1D-A260-066D882E6A14}" type="slidenum">
              <a:rPr lang="en-US" smtClean="0"/>
              <a:pPr/>
              <a:t>27</a:t>
            </a:fld>
            <a:endParaRPr lang="en-US" dirty="0"/>
          </a:p>
        </p:txBody>
      </p:sp>
    </p:spTree>
    <p:extLst>
      <p:ext uri="{BB962C8B-B14F-4D97-AF65-F5344CB8AC3E}">
        <p14:creationId xmlns:p14="http://schemas.microsoft.com/office/powerpoint/2010/main" val="2962703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2004 M. E. Kabay. All rights reserved.                                                                  Page </a:t>
            </a:r>
            <a:fld id="{5344CFEF-A52A-4A1D-A260-066D882E6A14}" type="slidenum">
              <a:rPr lang="en-US" smtClean="0"/>
              <a:pPr/>
              <a:t>28</a:t>
            </a:fld>
            <a:endParaRPr lang="en-US" dirty="0"/>
          </a:p>
        </p:txBody>
      </p:sp>
    </p:spTree>
    <p:extLst>
      <p:ext uri="{BB962C8B-B14F-4D97-AF65-F5344CB8AC3E}">
        <p14:creationId xmlns:p14="http://schemas.microsoft.com/office/powerpoint/2010/main" val="4288961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2004 M. E. Kabay. All rights reserved.                                                                  Page </a:t>
            </a:r>
            <a:fld id="{5344CFEF-A52A-4A1D-A260-066D882E6A14}" type="slidenum">
              <a:rPr lang="en-US" smtClean="0"/>
              <a:pPr/>
              <a:t>29</a:t>
            </a:fld>
            <a:endParaRPr lang="en-US" dirty="0"/>
          </a:p>
        </p:txBody>
      </p:sp>
    </p:spTree>
    <p:extLst>
      <p:ext uri="{BB962C8B-B14F-4D97-AF65-F5344CB8AC3E}">
        <p14:creationId xmlns:p14="http://schemas.microsoft.com/office/powerpoint/2010/main" val="196704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E0B720A-E812-4EC8-BF5C-29200519B757}" type="slidenum">
              <a:rPr lang="en-US" smtClean="0">
                <a:latin typeface="Arial" charset="0"/>
              </a:rPr>
              <a:pPr/>
              <a:t>3</a:t>
            </a:fld>
            <a:endParaRPr 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37588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2004 M. E. Kabay. All rights reserved.                                                                  Page </a:t>
            </a:r>
            <a:fld id="{5344CFEF-A52A-4A1D-A260-066D882E6A14}" type="slidenum">
              <a:rPr lang="en-US" smtClean="0"/>
              <a:pPr/>
              <a:t>30</a:t>
            </a:fld>
            <a:endParaRPr lang="en-US" dirty="0"/>
          </a:p>
        </p:txBody>
      </p:sp>
    </p:spTree>
    <p:extLst>
      <p:ext uri="{BB962C8B-B14F-4D97-AF65-F5344CB8AC3E}">
        <p14:creationId xmlns:p14="http://schemas.microsoft.com/office/powerpoint/2010/main" val="1220142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2004 M. E. Kabay. All rights reserved.                                                                  Page </a:t>
            </a:r>
            <a:fld id="{5344CFEF-A52A-4A1D-A260-066D882E6A14}" type="slidenum">
              <a:rPr lang="en-US" smtClean="0"/>
              <a:pPr/>
              <a:t>31</a:t>
            </a:fld>
            <a:endParaRPr lang="en-US" dirty="0"/>
          </a:p>
        </p:txBody>
      </p:sp>
    </p:spTree>
    <p:extLst>
      <p:ext uri="{BB962C8B-B14F-4D97-AF65-F5344CB8AC3E}">
        <p14:creationId xmlns:p14="http://schemas.microsoft.com/office/powerpoint/2010/main" val="4133081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2004 M. E. Kabay. All rights reserved.                                                                  Page </a:t>
            </a:r>
            <a:fld id="{5344CFEF-A52A-4A1D-A260-066D882E6A14}" type="slidenum">
              <a:rPr lang="en-US" smtClean="0"/>
              <a:pPr/>
              <a:t>32</a:t>
            </a:fld>
            <a:endParaRPr lang="en-US" dirty="0"/>
          </a:p>
        </p:txBody>
      </p:sp>
    </p:spTree>
    <p:extLst>
      <p:ext uri="{BB962C8B-B14F-4D97-AF65-F5344CB8AC3E}">
        <p14:creationId xmlns:p14="http://schemas.microsoft.com/office/powerpoint/2010/main" val="2320198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2004 M. E. Kabay. All rights reserved.                                                                  Page </a:t>
            </a:r>
            <a:fld id="{5344CFEF-A52A-4A1D-A260-066D882E6A14}" type="slidenum">
              <a:rPr lang="en-US" smtClean="0"/>
              <a:pPr/>
              <a:t>33</a:t>
            </a:fld>
            <a:endParaRPr lang="en-US" dirty="0"/>
          </a:p>
        </p:txBody>
      </p:sp>
    </p:spTree>
    <p:extLst>
      <p:ext uri="{BB962C8B-B14F-4D97-AF65-F5344CB8AC3E}">
        <p14:creationId xmlns:p14="http://schemas.microsoft.com/office/powerpoint/2010/main" val="3719279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20861-6A7C-44C7-9F56-E097E7EF6B8C}" type="slidenum">
              <a:rPr lang="en-US" smtClean="0"/>
              <a:pPr>
                <a:defRPr/>
              </a:pPr>
              <a:t>34</a:t>
            </a:fld>
            <a:endParaRPr lang="en-US"/>
          </a:p>
        </p:txBody>
      </p:sp>
    </p:spTree>
    <p:extLst>
      <p:ext uri="{BB962C8B-B14F-4D97-AF65-F5344CB8AC3E}">
        <p14:creationId xmlns:p14="http://schemas.microsoft.com/office/powerpoint/2010/main" val="1860146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7620861-6A7C-44C7-9F56-E097E7EF6B8C}" type="slidenum">
              <a:rPr lang="en-US" smtClean="0"/>
              <a:pPr>
                <a:defRPr/>
              </a:pPr>
              <a:t>35</a:t>
            </a:fld>
            <a:endParaRPr lang="en-US"/>
          </a:p>
        </p:txBody>
      </p:sp>
    </p:spTree>
    <p:extLst>
      <p:ext uri="{BB962C8B-B14F-4D97-AF65-F5344CB8AC3E}">
        <p14:creationId xmlns:p14="http://schemas.microsoft.com/office/powerpoint/2010/main" val="3731983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E10B64-65A0-4060-B477-36D4F6942B86}" type="slidenum">
              <a:rPr lang="en-US" smtClean="0"/>
              <a:pPr>
                <a:defRPr/>
              </a:pPr>
              <a:t>36</a:t>
            </a:fld>
            <a:endParaRPr lang="en-US"/>
          </a:p>
        </p:txBody>
      </p:sp>
    </p:spTree>
    <p:extLst>
      <p:ext uri="{BB962C8B-B14F-4D97-AF65-F5344CB8AC3E}">
        <p14:creationId xmlns:p14="http://schemas.microsoft.com/office/powerpoint/2010/main" val="2616002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E6810F2-4379-4E2F-AC0D-09517FFCD95D}" type="slidenum">
              <a:rPr lang="en-US" smtClean="0">
                <a:latin typeface="Arial" charset="0"/>
              </a:rPr>
              <a:pPr/>
              <a:t>37</a:t>
            </a:fld>
            <a:endParaRPr lang="en-US">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2101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2FF3918-6D3A-41CF-9481-03A0AEF8CBBD}" type="slidenum">
              <a:rPr lang="en-US" smtClean="0">
                <a:latin typeface="Arial" charset="0"/>
              </a:rPr>
              <a:pPr/>
              <a:t>4</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1566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4C637FD-4CD7-4B2D-A5B4-6FEA8920D4BF}" type="slidenum">
              <a:rPr lang="en-US" smtClean="0">
                <a:latin typeface="Arial" charset="0"/>
              </a:rPr>
              <a:pPr/>
              <a:t>5</a:t>
            </a:fld>
            <a:endParaRPr lang="en-US">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5887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696689F-AF7F-47BE-A724-E7EC787877EA}" type="slidenum">
              <a:rPr lang="en-US" smtClean="0">
                <a:latin typeface="Arial" charset="0"/>
              </a:rPr>
              <a:pPr/>
              <a:t>6</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0763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9D58A3B-C5D1-42DA-9CDE-A605BBB03A1C}" type="slidenum">
              <a:rPr lang="en-US" smtClean="0">
                <a:latin typeface="Arial" charset="0"/>
              </a:rPr>
              <a:pPr/>
              <a:t>7</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9057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7F53B80-AB1B-49FE-B498-E0AACA8FCF3F}" type="slidenum">
              <a:rPr lang="en-US" smtClean="0">
                <a:latin typeface="Arial" charset="0"/>
              </a:rPr>
              <a:pPr/>
              <a:t>8</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9009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412560B-1B76-4487-8C3B-D192C46B62DC}" type="slidenum">
              <a:rPr lang="en-US" smtClean="0">
                <a:latin typeface="Arial" charset="0"/>
              </a:rPr>
              <a:pPr/>
              <a:t>9</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8767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E6ABE7D3-D2AD-4D42-9FE5-87C749C56760}" type="slidenum">
              <a:rPr lang="en-US" sz="1800">
                <a:latin typeface="Arial" pitchFamily="34" charset="0"/>
              </a:rPr>
              <a:pPr eaLnBrk="0" hangingPunct="0">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454275" y="6642100"/>
            <a:ext cx="2520242"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2019 M. E. Kabay.  </a:t>
            </a:r>
            <a:r>
              <a:rPr lang="en-US" sz="800" b="0" i="1" dirty="0"/>
              <a:t>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law.cornell.edu/uscode/html/uscode18/usc_sec_18_00001905----000-.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law.cornell.edu/uscode/" TargetMode="External"/><Relationship Id="rId5" Type="http://schemas.openxmlformats.org/officeDocument/2006/relationships/image" Target="../media/image12.png"/><Relationship Id="rId4" Type="http://schemas.openxmlformats.org/officeDocument/2006/relationships/hyperlink" Target="http://www.law.cornell.edu/uscode/html/uscode18/usc_sec_18_00001831----00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4.law.cornell.edu/uscode/html/uscode18/usc_sec_18_00001905----000-.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4.law.cornell.edu/uscode/html/uscode18/usc_sec_18_00001831----000-.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ired.com/wired/archive/13.05/appl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wired.com/news/mac/0,2125,66821,00.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news.bbc.co.uk/2/hi/technology/4348425.s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mekabay.com/iyir/index.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olo.com/dictionary/trade-secret-term.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nline.wsj.com/news/articles/SB10001424127887324069104578527323576340846"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atless.ncl.ac.uk/Risks/13.87.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457200"/>
            <a:ext cx="8763000" cy="2133600"/>
          </a:xfrm>
        </p:spPr>
        <p:txBody>
          <a:bodyPr/>
          <a:lstStyle/>
          <a:p>
            <a:pPr algn="ctr"/>
            <a:r>
              <a:rPr lang="en-US" sz="6000" dirty="0"/>
              <a:t>Trade Secrets &amp; Industrial Espionage</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a:latin typeface="+mn-lt"/>
              </a:rPr>
              <a:t>CJ341/IA241 </a:t>
            </a:r>
            <a:r>
              <a:rPr lang="en-US" sz="3600" dirty="0">
                <a:latin typeface="+mn-lt"/>
              </a:rPr>
              <a:t>–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#11</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a:endParaRPr lang="en-US" sz="2400" dirty="0">
              <a:latin typeface="Arial" pitchFamily="34" charset="0"/>
              <a:cs typeface="Arial" pitchFamily="34" charset="0"/>
            </a:endParaRPr>
          </a:p>
          <a:p>
            <a:pPr algn="ctr"/>
            <a:r>
              <a:rPr lang="en-US" sz="2400">
                <a:latin typeface="Arial" pitchFamily="34" charset="0"/>
                <a:cs typeface="Arial" pitchFamily="34" charset="0"/>
              </a:rPr>
              <a:t>School of Cybersecurity, Data Science &amp; Computing</a:t>
            </a:r>
          </a:p>
          <a:p>
            <a:pPr algn="ctr"/>
            <a:r>
              <a:rPr lang="en-US" sz="2400">
                <a:latin typeface="Arial" pitchFamily="34" charset="0"/>
                <a:cs typeface="Arial" pitchFamily="34" charset="0"/>
              </a:rPr>
              <a:t>Norwich University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Microsoft and Google (2000):</a:t>
            </a:r>
            <a:br>
              <a:rPr lang="en-US" dirty="0"/>
            </a:br>
            <a:r>
              <a:rPr lang="en-US" dirty="0"/>
              <a:t>Non-Compete Clause</a:t>
            </a:r>
          </a:p>
        </p:txBody>
      </p:sp>
      <p:sp>
        <p:nvSpPr>
          <p:cNvPr id="20483" name="Rectangle 3"/>
          <p:cNvSpPr>
            <a:spLocks noGrp="1" noChangeArrowheads="1"/>
          </p:cNvSpPr>
          <p:nvPr>
            <p:ph type="body" idx="1"/>
          </p:nvPr>
        </p:nvSpPr>
        <p:spPr>
          <a:xfrm>
            <a:off x="152400" y="1371600"/>
            <a:ext cx="8001000" cy="5181600"/>
          </a:xfrm>
        </p:spPr>
        <p:txBody>
          <a:bodyPr/>
          <a:lstStyle/>
          <a:p>
            <a:pPr>
              <a:lnSpc>
                <a:spcPct val="80000"/>
              </a:lnSpc>
            </a:pPr>
            <a:r>
              <a:rPr lang="en-US" dirty="0"/>
              <a:t>Microsoft hired Kai-Fu Lee </a:t>
            </a:r>
          </a:p>
          <a:p>
            <a:pPr lvl="1">
              <a:lnSpc>
                <a:spcPct val="80000"/>
              </a:lnSpc>
            </a:pPr>
            <a:r>
              <a:rPr lang="en-US" dirty="0"/>
              <a:t>VP for R&amp;D</a:t>
            </a:r>
          </a:p>
          <a:p>
            <a:pPr lvl="1">
              <a:lnSpc>
                <a:spcPct val="80000"/>
              </a:lnSpc>
            </a:pPr>
            <a:r>
              <a:rPr lang="en-US" dirty="0"/>
              <a:t>Lee agreed if he left Microsoft </a:t>
            </a:r>
            <a:br>
              <a:rPr lang="en-US" dirty="0"/>
            </a:br>
            <a:r>
              <a:rPr lang="en-US" dirty="0"/>
              <a:t>he wouldn’t work for 1 year in </a:t>
            </a:r>
            <a:br>
              <a:rPr lang="en-US" dirty="0"/>
            </a:br>
            <a:r>
              <a:rPr lang="en-US" dirty="0"/>
              <a:t>competitive capacity</a:t>
            </a:r>
          </a:p>
          <a:p>
            <a:pPr lvl="1">
              <a:lnSpc>
                <a:spcPct val="80000"/>
              </a:lnSpc>
            </a:pPr>
            <a:r>
              <a:rPr lang="en-US" dirty="0"/>
              <a:t>Quit and worked as head of </a:t>
            </a:r>
            <a:br>
              <a:rPr lang="en-US" dirty="0"/>
            </a:br>
            <a:r>
              <a:rPr lang="en-US" dirty="0"/>
              <a:t>Google China</a:t>
            </a:r>
          </a:p>
          <a:p>
            <a:pPr lvl="1">
              <a:lnSpc>
                <a:spcPct val="80000"/>
              </a:lnSpc>
            </a:pPr>
            <a:r>
              <a:rPr lang="en-US" dirty="0"/>
              <a:t>TRO (temporary restraining order) issued</a:t>
            </a:r>
          </a:p>
          <a:p>
            <a:pPr lvl="1">
              <a:lnSpc>
                <a:spcPct val="80000"/>
              </a:lnSpc>
            </a:pPr>
            <a:r>
              <a:rPr lang="en-US" dirty="0"/>
              <a:t>Dispute eventually settled</a:t>
            </a:r>
          </a:p>
          <a:p>
            <a:pPr>
              <a:lnSpc>
                <a:spcPct val="80000"/>
              </a:lnSpc>
            </a:pPr>
            <a:r>
              <a:rPr lang="en-US" dirty="0"/>
              <a:t>UTSA – Civil provisions</a:t>
            </a:r>
          </a:p>
          <a:p>
            <a:pPr lvl="1">
              <a:lnSpc>
                <a:spcPct val="80000"/>
              </a:lnSpc>
            </a:pPr>
            <a:r>
              <a:rPr lang="en-US" dirty="0"/>
              <a:t>Doesn’t authorize government to bring criminal actions</a:t>
            </a:r>
          </a:p>
          <a:p>
            <a:pPr lvl="1">
              <a:lnSpc>
                <a:spcPct val="80000"/>
              </a:lnSpc>
            </a:pPr>
            <a:r>
              <a:rPr lang="en-US" dirty="0"/>
              <a:t>Some states have separate criminal statutes for trade secret theft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936" y="1447800"/>
            <a:ext cx="343164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US"/>
              <a:t>Federal Level</a:t>
            </a:r>
          </a:p>
        </p:txBody>
      </p:sp>
      <p:sp>
        <p:nvSpPr>
          <p:cNvPr id="12291" name="Rectangle 5"/>
          <p:cNvSpPr>
            <a:spLocks noGrp="1" noChangeArrowheads="1"/>
          </p:cNvSpPr>
          <p:nvPr>
            <p:ph type="body" idx="1"/>
          </p:nvPr>
        </p:nvSpPr>
        <p:spPr>
          <a:xfrm>
            <a:off x="990600" y="2133600"/>
            <a:ext cx="7162800" cy="4191000"/>
          </a:xfrm>
        </p:spPr>
        <p:txBody>
          <a:bodyPr/>
          <a:lstStyle/>
          <a:p>
            <a:r>
              <a:rPr lang="en-US" dirty="0"/>
              <a:t>Trade Secrets Act (18 USC §1905)</a:t>
            </a:r>
          </a:p>
          <a:p>
            <a:pPr lvl="1"/>
            <a:r>
              <a:rPr lang="en-US" dirty="0">
                <a:hlinkClick r:id="rId3"/>
              </a:rPr>
              <a:t>http://www.law.cornell.edu/uscode/html/uscode18/usc_sec_18_00001905----000-.html</a:t>
            </a:r>
            <a:r>
              <a:rPr lang="en-US" dirty="0"/>
              <a:t> </a:t>
            </a:r>
          </a:p>
          <a:p>
            <a:r>
              <a:rPr lang="en-US" dirty="0"/>
              <a:t>Economic Espionage Act (18 USC §1831 et seq.)</a:t>
            </a:r>
          </a:p>
          <a:p>
            <a:pPr lvl="1"/>
            <a:r>
              <a:rPr lang="en-US" dirty="0">
                <a:hlinkClick r:id="rId4"/>
              </a:rPr>
              <a:t>http://www.law.cornell.edu/uscode/html/uscode18/usc_sec_18_00001831----000-.html</a:t>
            </a:r>
            <a:r>
              <a:rPr lang="en-US" dirty="0"/>
              <a:t> </a:t>
            </a: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 y="1066800"/>
            <a:ext cx="8859520"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5334000"/>
            <a:ext cx="8763000" cy="707886"/>
          </a:xfrm>
          <a:prstGeom prst="rect">
            <a:avLst/>
          </a:prstGeom>
          <a:solidFill>
            <a:srgbClr val="FFC000"/>
          </a:solidFill>
          <a:scene3d>
            <a:camera prst="orthographicFront"/>
            <a:lightRig rig="threePt" dir="t"/>
          </a:scene3d>
          <a:sp3d>
            <a:bevelT/>
          </a:sp3d>
        </p:spPr>
        <p:txBody>
          <a:bodyPr wrap="square" rtlCol="0">
            <a:spAutoFit/>
          </a:bodyPr>
          <a:lstStyle/>
          <a:p>
            <a:pPr algn="ctr"/>
            <a:r>
              <a:rPr lang="en-US" sz="4000" dirty="0">
                <a:hlinkClick r:id="rId6"/>
              </a:rPr>
              <a:t>http://www.law.cornell.edu/uscode/</a:t>
            </a:r>
            <a:r>
              <a:rPr lang="en-US" sz="40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(Federal) Trade Secrets Act </a:t>
            </a:r>
          </a:p>
        </p:txBody>
      </p:sp>
      <p:sp>
        <p:nvSpPr>
          <p:cNvPr id="13315" name="Rectangle 3"/>
          <p:cNvSpPr>
            <a:spLocks noGrp="1" noChangeArrowheads="1"/>
          </p:cNvSpPr>
          <p:nvPr>
            <p:ph type="body" idx="1"/>
          </p:nvPr>
        </p:nvSpPr>
        <p:spPr>
          <a:xfrm>
            <a:off x="990600" y="1143000"/>
            <a:ext cx="7162800" cy="5181600"/>
          </a:xfrm>
        </p:spPr>
        <p:txBody>
          <a:bodyPr/>
          <a:lstStyle/>
          <a:p>
            <a:r>
              <a:rPr lang="en-US" dirty="0"/>
              <a:t>18 USC §1905</a:t>
            </a:r>
          </a:p>
          <a:p>
            <a:r>
              <a:rPr lang="en-US" dirty="0"/>
              <a:t>Covers </a:t>
            </a:r>
          </a:p>
          <a:p>
            <a:pPr lvl="1"/>
            <a:r>
              <a:rPr lang="en-US" dirty="0"/>
              <a:t>Unauthorized disclosure </a:t>
            </a:r>
          </a:p>
          <a:p>
            <a:pPr lvl="1"/>
            <a:r>
              <a:rPr lang="en-US" dirty="0"/>
              <a:t>Of secrets relevant to </a:t>
            </a:r>
            <a:br>
              <a:rPr lang="en-US" dirty="0"/>
            </a:br>
            <a:r>
              <a:rPr lang="en-US" dirty="0"/>
              <a:t>government work</a:t>
            </a:r>
          </a:p>
          <a:p>
            <a:pPr lvl="2"/>
            <a:r>
              <a:rPr lang="en-US" dirty="0"/>
              <a:t>Contracts</a:t>
            </a:r>
          </a:p>
          <a:p>
            <a:pPr lvl="2"/>
            <a:r>
              <a:rPr lang="en-US" dirty="0"/>
              <a:t>Investigations</a:t>
            </a:r>
          </a:p>
          <a:p>
            <a:pPr lvl="2"/>
            <a:r>
              <a:rPr lang="en-US" dirty="0"/>
              <a:t>Reports</a:t>
            </a:r>
          </a:p>
          <a:p>
            <a:pPr lvl="1"/>
            <a:r>
              <a:rPr lang="en-US" dirty="0"/>
              <a:t>By </a:t>
            </a:r>
            <a:r>
              <a:rPr lang="en-US" i="1" dirty="0"/>
              <a:t>government employee</a:t>
            </a:r>
            <a:r>
              <a:rPr lang="en-US" dirty="0"/>
              <a:t> </a:t>
            </a:r>
            <a:br>
              <a:rPr lang="en-US" dirty="0"/>
            </a:br>
            <a:r>
              <a:rPr lang="en-US" dirty="0"/>
              <a:t>or </a:t>
            </a:r>
            <a:r>
              <a:rPr lang="en-US" i="1" dirty="0"/>
              <a:t>agent </a:t>
            </a:r>
            <a:r>
              <a:rPr lang="en-US" dirty="0"/>
              <a:t>only</a:t>
            </a:r>
          </a:p>
          <a:p>
            <a:r>
              <a:rPr lang="en-US" i="1" dirty="0"/>
              <a:t>Text on next slide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1295400"/>
            <a:ext cx="30289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Trade Secrets Act (Text)</a:t>
            </a:r>
          </a:p>
        </p:txBody>
      </p:sp>
      <p:sp>
        <p:nvSpPr>
          <p:cNvPr id="14339" name="Rectangle 3"/>
          <p:cNvSpPr>
            <a:spLocks noGrp="1" noChangeArrowheads="1"/>
          </p:cNvSpPr>
          <p:nvPr>
            <p:ph type="body" idx="1"/>
          </p:nvPr>
        </p:nvSpPr>
        <p:spPr>
          <a:xfrm>
            <a:off x="228600" y="990600"/>
            <a:ext cx="8534400" cy="5562600"/>
          </a:xfrm>
        </p:spPr>
        <p:txBody>
          <a:bodyPr/>
          <a:lstStyle/>
          <a:p>
            <a:pPr>
              <a:lnSpc>
                <a:spcPct val="80000"/>
              </a:lnSpc>
              <a:buFont typeface="Wingdings" pitchFamily="2" charset="2"/>
              <a:buNone/>
            </a:pPr>
            <a:r>
              <a:rPr lang="en-US" sz="2000" i="1"/>
              <a:t>	Whoever, being an officer or employee of the United States or of any department or agency thereof, any person acting on behalf of the Office of Federal Housing Enterprise Oversight, or agent of the Department of Justice as defined in the Antitrust Civil Process Act (15 U.S.C. 1311–1314), or being an employee of a private sector organization who is or was assigned to an agency under chapter 37 of title 5, publishes, divulges, discloses, or makes known in any manner or to any extent not authorized by law any information coming to him in the course of his employment or official duties or by reason of any examination or investigation made by, or return, report or record made to or filed with, such department or agency or officer or employee thereof, which information concerns or relates to the trade secrets, processes, operations, style of work, or apparatus, or to the identity, confidential statistical data, amount or source of any income, profits, losses, or expenditures of any person, firm, partnership, corporation, or association; or permits any income return or copy thereof or any book containing any abstract or particulars thereof to be seen or examined by any person except as provided by law; shall be fined under this title, or imprisoned not more than one year, or both; and shall be removed from office or employment.</a:t>
            </a:r>
          </a:p>
        </p:txBody>
      </p:sp>
      <p:sp>
        <p:nvSpPr>
          <p:cNvPr id="14340" name="Text Box 4"/>
          <p:cNvSpPr txBox="1">
            <a:spLocks noChangeArrowheads="1"/>
          </p:cNvSpPr>
          <p:nvPr/>
        </p:nvSpPr>
        <p:spPr bwMode="auto">
          <a:xfrm>
            <a:off x="200025" y="6248400"/>
            <a:ext cx="8742363" cy="396875"/>
          </a:xfrm>
          <a:prstGeom prst="rect">
            <a:avLst/>
          </a:prstGeom>
          <a:noFill/>
          <a:ln w="12700">
            <a:noFill/>
            <a:miter lim="800000"/>
            <a:headEnd type="none" w="sm" len="sm"/>
            <a:tailEnd type="none" w="sm" len="sm"/>
          </a:ln>
        </p:spPr>
        <p:txBody>
          <a:bodyPr wrap="none">
            <a:spAutoFit/>
          </a:bodyPr>
          <a:lstStyle/>
          <a:p>
            <a:pPr eaLnBrk="0" hangingPunct="0"/>
            <a:r>
              <a:rPr lang="en-US">
                <a:latin typeface="Arial Narrow" pitchFamily="34" charset="0"/>
                <a:hlinkClick r:id="rId3"/>
              </a:rPr>
              <a:t>http://www4.law.cornell.edu/uscode/html/uscode18/usc_sec_18_00001905----000-.html</a:t>
            </a:r>
            <a:r>
              <a:rPr lang="en-US">
                <a:latin typeface="Arial Narrow"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Economic Espionage Act of 1996 (EEA)</a:t>
            </a:r>
          </a:p>
        </p:txBody>
      </p:sp>
      <p:sp>
        <p:nvSpPr>
          <p:cNvPr id="15363" name="Rectangle 3"/>
          <p:cNvSpPr>
            <a:spLocks noGrp="1" noChangeArrowheads="1"/>
          </p:cNvSpPr>
          <p:nvPr>
            <p:ph type="body" idx="1"/>
          </p:nvPr>
        </p:nvSpPr>
        <p:spPr>
          <a:xfrm>
            <a:off x="990600" y="1447800"/>
            <a:ext cx="4343400" cy="4876800"/>
          </a:xfrm>
        </p:spPr>
        <p:txBody>
          <a:bodyPr/>
          <a:lstStyle/>
          <a:p>
            <a:r>
              <a:rPr lang="en-US" dirty="0"/>
              <a:t>18 USC §1831 </a:t>
            </a:r>
            <a:r>
              <a:rPr lang="en-US" i="1" dirty="0"/>
              <a:t>et seq.</a:t>
            </a:r>
          </a:p>
          <a:p>
            <a:r>
              <a:rPr lang="en-US" dirty="0"/>
              <a:t>Criminalizes unauthorized disclosure of government OR commercial secrets by </a:t>
            </a:r>
            <a:r>
              <a:rPr lang="en-US" i="1" dirty="0"/>
              <a:t>anyone</a:t>
            </a:r>
          </a:p>
          <a:p>
            <a:r>
              <a:rPr lang="en-US" dirty="0"/>
              <a:t>Includes penalties for those receiving such information</a:t>
            </a:r>
          </a:p>
          <a:p>
            <a:r>
              <a:rPr lang="en-US" dirty="0"/>
              <a:t>See text on next slide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634740" cy="548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152400"/>
            <a:ext cx="7162800" cy="762000"/>
          </a:xfrm>
        </p:spPr>
        <p:txBody>
          <a:bodyPr/>
          <a:lstStyle/>
          <a:p>
            <a:r>
              <a:rPr lang="en-US"/>
              <a:t>EEA Text</a:t>
            </a:r>
          </a:p>
        </p:txBody>
      </p:sp>
      <p:sp>
        <p:nvSpPr>
          <p:cNvPr id="16387" name="Rectangle 3"/>
          <p:cNvSpPr>
            <a:spLocks noGrp="1" noChangeArrowheads="1"/>
          </p:cNvSpPr>
          <p:nvPr>
            <p:ph type="body" idx="1"/>
          </p:nvPr>
        </p:nvSpPr>
        <p:spPr>
          <a:xfrm>
            <a:off x="266700" y="838200"/>
            <a:ext cx="8610600" cy="5562600"/>
          </a:xfrm>
        </p:spPr>
        <p:txBody>
          <a:bodyPr/>
          <a:lstStyle/>
          <a:p>
            <a:pPr>
              <a:lnSpc>
                <a:spcPct val="80000"/>
              </a:lnSpc>
              <a:buFont typeface="Wingdings" pitchFamily="2" charset="2"/>
              <a:buNone/>
            </a:pPr>
            <a:r>
              <a:rPr lang="en-US" sz="1800" i="1"/>
              <a:t>§ 1831. Economic espionage</a:t>
            </a:r>
          </a:p>
          <a:p>
            <a:pPr>
              <a:lnSpc>
                <a:spcPct val="80000"/>
              </a:lnSpc>
              <a:buFont typeface="Wingdings" pitchFamily="2" charset="2"/>
              <a:buNone/>
            </a:pPr>
            <a:r>
              <a:rPr lang="en-US" sz="1800" i="1"/>
              <a:t>(a) In General.— Whoever, intending or knowing that the offense will benefit any foreign government, foreign instrumentality, or foreign agent, knowingly— </a:t>
            </a:r>
          </a:p>
          <a:p>
            <a:pPr lvl="1">
              <a:lnSpc>
                <a:spcPct val="80000"/>
              </a:lnSpc>
              <a:buFont typeface="Wingdings" pitchFamily="2" charset="2"/>
              <a:buNone/>
            </a:pPr>
            <a:r>
              <a:rPr lang="en-US" sz="1800" i="1"/>
              <a:t>(1) steals, or without authorization appropriates, takes, carries away, or conceals, or by fraud, artifice, or deception obtains a trade secret; </a:t>
            </a:r>
          </a:p>
          <a:p>
            <a:pPr lvl="1">
              <a:lnSpc>
                <a:spcPct val="80000"/>
              </a:lnSpc>
              <a:buFont typeface="Wingdings" pitchFamily="2" charset="2"/>
              <a:buNone/>
            </a:pPr>
            <a:r>
              <a:rPr lang="en-US" sz="1800" i="1"/>
              <a:t>(2) without authorization copies, duplicates, sketches, draws, photographs, downloads, uploads, alters, destroys, photocopies, replicates, transmits, delivers, sends, mails, communicates, or conveys a trade secret; </a:t>
            </a:r>
          </a:p>
          <a:p>
            <a:pPr lvl="1">
              <a:lnSpc>
                <a:spcPct val="80000"/>
              </a:lnSpc>
              <a:buFont typeface="Wingdings" pitchFamily="2" charset="2"/>
              <a:buNone/>
            </a:pPr>
            <a:r>
              <a:rPr lang="en-US" sz="1800" i="1"/>
              <a:t>(3) receives, buys, or possesses a trade secret, knowing the same to have been stolen or appropriated, obtained, or converted without authorization;</a:t>
            </a:r>
          </a:p>
          <a:p>
            <a:pPr lvl="1">
              <a:lnSpc>
                <a:spcPct val="80000"/>
              </a:lnSpc>
              <a:buFont typeface="Wingdings" pitchFamily="2" charset="2"/>
              <a:buNone/>
            </a:pPr>
            <a:r>
              <a:rPr lang="en-US" sz="1800" i="1"/>
              <a:t>(4) attempts to commit any offense described in any of paragraphs (1) through (3); or </a:t>
            </a:r>
          </a:p>
          <a:p>
            <a:pPr lvl="1">
              <a:lnSpc>
                <a:spcPct val="80000"/>
              </a:lnSpc>
              <a:buFont typeface="Wingdings" pitchFamily="2" charset="2"/>
              <a:buNone/>
            </a:pPr>
            <a:r>
              <a:rPr lang="en-US" sz="1800" i="1"/>
              <a:t>(5) conspires with one or more other persons to commit any offense described in any of paragraphs (1) through (3), and one or more of such persons do any act to effect the object of the conspiracy, shall, except as provided in subsection (b), be fined not more than $500,000 or imprisoned not more than 15 years, or both. </a:t>
            </a:r>
          </a:p>
          <a:p>
            <a:pPr>
              <a:lnSpc>
                <a:spcPct val="80000"/>
              </a:lnSpc>
              <a:buFont typeface="Wingdings" pitchFamily="2" charset="2"/>
              <a:buNone/>
            </a:pPr>
            <a:r>
              <a:rPr lang="en-US" sz="1800" i="1"/>
              <a:t>(b) Organizations.— Any organization that commits any offense described in subsection (a) shall be fined not more than $10,000,000.</a:t>
            </a:r>
          </a:p>
        </p:txBody>
      </p:sp>
      <p:sp>
        <p:nvSpPr>
          <p:cNvPr id="16388" name="Text Box 4"/>
          <p:cNvSpPr txBox="1">
            <a:spLocks noChangeArrowheads="1"/>
          </p:cNvSpPr>
          <p:nvPr/>
        </p:nvSpPr>
        <p:spPr bwMode="auto">
          <a:xfrm>
            <a:off x="401638" y="6461125"/>
            <a:ext cx="8742362" cy="396875"/>
          </a:xfrm>
          <a:prstGeom prst="rect">
            <a:avLst/>
          </a:prstGeom>
          <a:noFill/>
          <a:ln w="12700">
            <a:noFill/>
            <a:miter lim="800000"/>
            <a:headEnd type="none" w="sm" len="sm"/>
            <a:tailEnd type="none" w="sm" len="sm"/>
          </a:ln>
        </p:spPr>
        <p:txBody>
          <a:bodyPr wrap="none">
            <a:spAutoFit/>
          </a:bodyPr>
          <a:lstStyle/>
          <a:p>
            <a:pPr eaLnBrk="0" hangingPunct="0"/>
            <a:r>
              <a:rPr lang="en-US">
                <a:latin typeface="Arial Narrow" pitchFamily="34" charset="0"/>
                <a:hlinkClick r:id="rId3"/>
              </a:rPr>
              <a:t>http://www4.law.cornell.edu/uscode/html/uscode18/usc_sec_18_00001831----000-.html</a:t>
            </a:r>
            <a:r>
              <a:rPr lang="en-US">
                <a:latin typeface="Arial Narrow"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EEA Penalties Include </a:t>
            </a:r>
          </a:p>
        </p:txBody>
      </p:sp>
      <p:sp>
        <p:nvSpPr>
          <p:cNvPr id="17411" name="Rectangle 3"/>
          <p:cNvSpPr>
            <a:spLocks noGrp="1" noChangeArrowheads="1"/>
          </p:cNvSpPr>
          <p:nvPr>
            <p:ph type="body" idx="1"/>
          </p:nvPr>
        </p:nvSpPr>
        <p:spPr>
          <a:xfrm>
            <a:off x="990600" y="1219200"/>
            <a:ext cx="7162800" cy="5105400"/>
          </a:xfrm>
        </p:spPr>
        <p:txBody>
          <a:bodyPr/>
          <a:lstStyle/>
          <a:p>
            <a:r>
              <a:rPr lang="en-US" dirty="0"/>
              <a:t>Up to 15 years in jail</a:t>
            </a:r>
          </a:p>
          <a:p>
            <a:r>
              <a:rPr lang="en-US" dirty="0"/>
              <a:t>MAX($500,000 fine or 2x value)</a:t>
            </a:r>
          </a:p>
          <a:p>
            <a:r>
              <a:rPr lang="en-US" dirty="0"/>
              <a:t>Forfeiture</a:t>
            </a:r>
          </a:p>
          <a:p>
            <a:r>
              <a:rPr lang="en-US" dirty="0"/>
              <a:t>Import-export </a:t>
            </a:r>
            <a:br>
              <a:rPr lang="en-US" dirty="0"/>
            </a:br>
            <a:r>
              <a:rPr lang="en-US" dirty="0"/>
              <a:t>restrictions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09800"/>
            <a:ext cx="5181600" cy="431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First Amendment Issues</a:t>
            </a:r>
          </a:p>
        </p:txBody>
      </p:sp>
      <p:sp>
        <p:nvSpPr>
          <p:cNvPr id="21507" name="Rectangle 3"/>
          <p:cNvSpPr>
            <a:spLocks noGrp="1" noChangeArrowheads="1"/>
          </p:cNvSpPr>
          <p:nvPr>
            <p:ph type="body" idx="1"/>
          </p:nvPr>
        </p:nvSpPr>
        <p:spPr>
          <a:xfrm>
            <a:off x="152400" y="1066800"/>
            <a:ext cx="8001000" cy="5257800"/>
          </a:xfrm>
        </p:spPr>
        <p:txBody>
          <a:bodyPr/>
          <a:lstStyle/>
          <a:p>
            <a:r>
              <a:rPr lang="en-US" dirty="0"/>
              <a:t>Opponents of corporate actions have revealed trade secrets to press</a:t>
            </a:r>
          </a:p>
          <a:p>
            <a:pPr lvl="1"/>
            <a:r>
              <a:rPr lang="en-US" dirty="0"/>
              <a:t>Concerned or disgruntled </a:t>
            </a:r>
            <a:br>
              <a:rPr lang="en-US" dirty="0"/>
            </a:br>
            <a:r>
              <a:rPr lang="en-US" dirty="0"/>
              <a:t>employees</a:t>
            </a:r>
          </a:p>
          <a:p>
            <a:pPr lvl="1"/>
            <a:r>
              <a:rPr lang="en-US" dirty="0"/>
              <a:t>Journalists or activists using </a:t>
            </a:r>
            <a:br>
              <a:rPr lang="en-US" dirty="0"/>
            </a:br>
            <a:r>
              <a:rPr lang="en-US" dirty="0"/>
              <a:t>social engineering (e.g., </a:t>
            </a:r>
            <a:br>
              <a:rPr lang="en-US" dirty="0"/>
            </a:br>
            <a:r>
              <a:rPr lang="en-US" dirty="0" err="1"/>
              <a:t>Ciarelli</a:t>
            </a:r>
            <a:r>
              <a:rPr lang="en-US" dirty="0"/>
              <a:t>)</a:t>
            </a:r>
          </a:p>
          <a:p>
            <a:r>
              <a:rPr lang="en-US" dirty="0"/>
              <a:t>Can corporations impose </a:t>
            </a:r>
            <a:r>
              <a:rPr lang="en-US" i="1" dirty="0"/>
              <a:t>prior </a:t>
            </a:r>
            <a:br>
              <a:rPr lang="en-US" i="1" dirty="0"/>
            </a:br>
            <a:r>
              <a:rPr lang="en-US" i="1" dirty="0"/>
              <a:t>restraint</a:t>
            </a:r>
            <a:r>
              <a:rPr lang="en-US" dirty="0"/>
              <a:t> to prevent publication?</a:t>
            </a:r>
          </a:p>
          <a:p>
            <a:pPr lvl="1"/>
            <a:r>
              <a:rPr lang="en-US" dirty="0"/>
              <a:t>Generally, no:  1</a:t>
            </a:r>
            <a:r>
              <a:rPr lang="en-US" baseline="30000" dirty="0"/>
              <a:t>st</a:t>
            </a:r>
            <a:r>
              <a:rPr lang="en-US" dirty="0"/>
              <a:t> Amendment </a:t>
            </a:r>
            <a:br>
              <a:rPr lang="en-US" dirty="0"/>
            </a:br>
            <a:r>
              <a:rPr lang="en-US" dirty="0"/>
              <a:t>protects such publication </a:t>
            </a:r>
            <a:br>
              <a:rPr lang="en-US" dirty="0"/>
            </a:br>
            <a:r>
              <a:rPr lang="en-US" dirty="0"/>
              <a:t>absent compelling reasons to interfere</a:t>
            </a:r>
          </a:p>
          <a:p>
            <a:pPr lvl="1"/>
            <a:r>
              <a:rPr lang="en-US" dirty="0"/>
              <a:t>May still prosecute for industrial espionage after the fact</a:t>
            </a:r>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1"/>
          <a:stretch/>
        </p:blipFill>
        <p:spPr bwMode="auto">
          <a:xfrm>
            <a:off x="5410200" y="1524000"/>
            <a:ext cx="3543300" cy="3460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Apple Corp vs Bloggers (1)</a:t>
            </a:r>
          </a:p>
        </p:txBody>
      </p:sp>
      <p:sp>
        <p:nvSpPr>
          <p:cNvPr id="6147" name="Rectangle 3"/>
          <p:cNvSpPr>
            <a:spLocks noGrp="1" noChangeArrowheads="1"/>
          </p:cNvSpPr>
          <p:nvPr>
            <p:ph type="body" idx="1"/>
          </p:nvPr>
        </p:nvSpPr>
        <p:spPr>
          <a:xfrm>
            <a:off x="1143000" y="1177925"/>
            <a:ext cx="7924800" cy="5562600"/>
          </a:xfrm>
        </p:spPr>
        <p:txBody>
          <a:bodyPr/>
          <a:lstStyle/>
          <a:p>
            <a:pPr>
              <a:lnSpc>
                <a:spcPct val="80000"/>
              </a:lnSpc>
            </a:pPr>
            <a:r>
              <a:rPr lang="en-US" sz="2300" dirty="0"/>
              <a:t>Nicholas </a:t>
            </a:r>
            <a:r>
              <a:rPr lang="en-US" sz="2300" dirty="0" err="1"/>
              <a:t>Ciarelli</a:t>
            </a:r>
            <a:r>
              <a:rPr lang="en-US" sz="2300" dirty="0"/>
              <a:t> became fond of Apple MAC at age 6</a:t>
            </a:r>
          </a:p>
          <a:p>
            <a:pPr>
              <a:lnSpc>
                <a:spcPct val="80000"/>
              </a:lnSpc>
            </a:pPr>
            <a:r>
              <a:rPr lang="en-US" sz="2300" dirty="0"/>
              <a:t>At age 13, founded Think Secret Web site</a:t>
            </a:r>
          </a:p>
          <a:p>
            <a:pPr lvl="1">
              <a:lnSpc>
                <a:spcPct val="80000"/>
              </a:lnSpc>
            </a:pPr>
            <a:r>
              <a:rPr lang="en-US" sz="2300" dirty="0"/>
              <a:t>Focused on Apple products</a:t>
            </a:r>
          </a:p>
          <a:p>
            <a:pPr lvl="1">
              <a:lnSpc>
                <a:spcPct val="80000"/>
              </a:lnSpc>
            </a:pPr>
            <a:r>
              <a:rPr lang="en-US" sz="2300" dirty="0"/>
              <a:t>Popular venue for news, reviews, gossip &amp; rumors</a:t>
            </a:r>
          </a:p>
          <a:p>
            <a:pPr lvl="1">
              <a:lnSpc>
                <a:spcPct val="80000"/>
              </a:lnSpc>
            </a:pPr>
            <a:r>
              <a:rPr lang="en-US" sz="2300" dirty="0"/>
              <a:t>Pen-name “Nick </a:t>
            </a:r>
            <a:r>
              <a:rPr lang="en-US" sz="2300" dirty="0" err="1"/>
              <a:t>dePlume</a:t>
            </a:r>
            <a:r>
              <a:rPr lang="en-US" sz="2300" dirty="0"/>
              <a:t>”</a:t>
            </a:r>
          </a:p>
          <a:p>
            <a:pPr>
              <a:lnSpc>
                <a:spcPct val="80000"/>
              </a:lnSpc>
            </a:pPr>
            <a:r>
              <a:rPr lang="en-US" sz="2300" dirty="0"/>
              <a:t>In late Dec 2004, Think Secret </a:t>
            </a:r>
            <a:br>
              <a:rPr lang="en-US" sz="2300" dirty="0"/>
            </a:br>
            <a:r>
              <a:rPr lang="en-US" sz="2300" dirty="0"/>
              <a:t>previewed new products before </a:t>
            </a:r>
            <a:br>
              <a:rPr lang="en-US" sz="2300" dirty="0"/>
            </a:br>
            <a:r>
              <a:rPr lang="en-US" sz="2300" dirty="0"/>
              <a:t>Apple ready to announce them</a:t>
            </a:r>
          </a:p>
          <a:p>
            <a:pPr lvl="1">
              <a:lnSpc>
                <a:spcPct val="80000"/>
              </a:lnSpc>
            </a:pPr>
            <a:r>
              <a:rPr lang="en-US" sz="2300" dirty="0"/>
              <a:t>Mac mini</a:t>
            </a:r>
          </a:p>
          <a:p>
            <a:pPr lvl="1">
              <a:lnSpc>
                <a:spcPct val="80000"/>
              </a:lnSpc>
            </a:pPr>
            <a:r>
              <a:rPr lang="en-US" sz="2300" dirty="0"/>
              <a:t>iPod Shuffle</a:t>
            </a:r>
          </a:p>
          <a:p>
            <a:pPr lvl="1">
              <a:lnSpc>
                <a:spcPct val="80000"/>
              </a:lnSpc>
            </a:pPr>
            <a:r>
              <a:rPr lang="en-US" sz="2300" dirty="0" err="1"/>
              <a:t>iLife</a:t>
            </a:r>
            <a:r>
              <a:rPr lang="en-US" sz="2300" dirty="0"/>
              <a:t> ’05 &amp; </a:t>
            </a:r>
            <a:r>
              <a:rPr lang="en-US" sz="2300" dirty="0" err="1"/>
              <a:t>GarageBand</a:t>
            </a:r>
            <a:r>
              <a:rPr lang="en-US" sz="2300" dirty="0"/>
              <a:t> 2</a:t>
            </a:r>
          </a:p>
          <a:p>
            <a:pPr>
              <a:lnSpc>
                <a:spcPct val="80000"/>
              </a:lnSpc>
            </a:pPr>
            <a:r>
              <a:rPr lang="en-US" sz="2300" dirty="0"/>
              <a:t>Lawsuit Jan 2005:  </a:t>
            </a:r>
            <a:r>
              <a:rPr lang="en-US" sz="2300" i="1" dirty="0"/>
              <a:t>Apple </a:t>
            </a:r>
            <a:br>
              <a:rPr lang="en-US" sz="2300" i="1" dirty="0"/>
            </a:br>
            <a:r>
              <a:rPr lang="en-US" sz="2300" i="1" dirty="0"/>
              <a:t>Computer </a:t>
            </a:r>
            <a:r>
              <a:rPr lang="en-US" sz="2300" i="1" dirty="0" err="1"/>
              <a:t>Inc</a:t>
            </a:r>
            <a:r>
              <a:rPr lang="en-US" sz="2300" i="1" dirty="0"/>
              <a:t> v. Nick </a:t>
            </a:r>
            <a:r>
              <a:rPr lang="en-US" sz="2300" i="1" dirty="0" err="1"/>
              <a:t>dePlume</a:t>
            </a:r>
            <a:endParaRPr lang="en-US" sz="2300" i="1" dirty="0"/>
          </a:p>
        </p:txBody>
      </p:sp>
      <p:sp>
        <p:nvSpPr>
          <p:cNvPr id="6148" name="Text Box 4"/>
          <p:cNvSpPr txBox="1">
            <a:spLocks noChangeArrowheads="1"/>
          </p:cNvSpPr>
          <p:nvPr/>
        </p:nvSpPr>
        <p:spPr bwMode="auto">
          <a:xfrm>
            <a:off x="2895600" y="6324600"/>
            <a:ext cx="5986463" cy="396875"/>
          </a:xfrm>
          <a:prstGeom prst="rect">
            <a:avLst/>
          </a:prstGeom>
          <a:noFill/>
          <a:ln w="12700">
            <a:noFill/>
            <a:miter lim="800000"/>
            <a:headEnd type="none" w="sm" len="sm"/>
            <a:tailEnd type="none" w="sm" len="sm"/>
          </a:ln>
        </p:spPr>
        <p:txBody>
          <a:bodyPr wrap="none">
            <a:spAutoFit/>
          </a:bodyPr>
          <a:lstStyle/>
          <a:p>
            <a:pPr eaLnBrk="0" hangingPunct="0"/>
            <a:r>
              <a:rPr lang="en-US"/>
              <a:t>See </a:t>
            </a:r>
            <a:r>
              <a:rPr lang="en-US">
                <a:latin typeface="Arial Narrow" pitchFamily="34" charset="0"/>
                <a:hlinkClick r:id="rId3"/>
              </a:rPr>
              <a:t>http://www.wired.com/wired/archive/13.05/apple.html</a:t>
            </a:r>
            <a:r>
              <a:rPr lang="en-US"/>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6" y="2819400"/>
            <a:ext cx="2857500" cy="3171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905000"/>
            <a:ext cx="1080217" cy="10748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227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Apple vs Bloggers (2)</a:t>
            </a:r>
          </a:p>
        </p:txBody>
      </p:sp>
      <p:sp>
        <p:nvSpPr>
          <p:cNvPr id="7171" name="Rectangle 3"/>
          <p:cNvSpPr>
            <a:spLocks noGrp="1" noChangeArrowheads="1"/>
          </p:cNvSpPr>
          <p:nvPr>
            <p:ph type="body" idx="1"/>
          </p:nvPr>
        </p:nvSpPr>
        <p:spPr>
          <a:xfrm>
            <a:off x="152400" y="1114425"/>
            <a:ext cx="8610600" cy="5181600"/>
          </a:xfrm>
        </p:spPr>
        <p:txBody>
          <a:bodyPr/>
          <a:lstStyle/>
          <a:p>
            <a:r>
              <a:rPr lang="en-US" dirty="0"/>
              <a:t>Also launched separate lawsuit  vs other blogs</a:t>
            </a:r>
          </a:p>
          <a:p>
            <a:pPr lvl="1"/>
            <a:r>
              <a:rPr lang="en-US" dirty="0"/>
              <a:t>v. Think Secret, PowerPage.org &amp; </a:t>
            </a:r>
            <a:br>
              <a:rPr lang="en-US" dirty="0"/>
            </a:br>
            <a:r>
              <a:rPr lang="en-US" dirty="0" err="1"/>
              <a:t>AppleInsider</a:t>
            </a:r>
            <a:endParaRPr lang="en-US" dirty="0"/>
          </a:p>
          <a:p>
            <a:pPr lvl="1"/>
            <a:r>
              <a:rPr lang="en-US" dirty="0"/>
              <a:t>Demanding identity of insiders who leaked info</a:t>
            </a:r>
          </a:p>
          <a:p>
            <a:r>
              <a:rPr lang="en-US" dirty="0"/>
              <a:t>Lawyer Terry Gross of Gross &amp; </a:t>
            </a:r>
            <a:r>
              <a:rPr lang="en-US" dirty="0" err="1"/>
              <a:t>Belsky</a:t>
            </a:r>
            <a:r>
              <a:rPr lang="en-US" dirty="0"/>
              <a:t> took case</a:t>
            </a:r>
          </a:p>
          <a:p>
            <a:pPr lvl="1"/>
            <a:r>
              <a:rPr lang="en-US" dirty="0"/>
              <a:t>Pro bono</a:t>
            </a:r>
          </a:p>
          <a:p>
            <a:pPr lvl="1"/>
            <a:r>
              <a:rPr lang="en-US" dirty="0"/>
              <a:t>Demanded dismissal</a:t>
            </a:r>
          </a:p>
          <a:p>
            <a:pPr lvl="1"/>
            <a:r>
              <a:rPr lang="en-US" dirty="0" err="1"/>
              <a:t>Labelled</a:t>
            </a:r>
            <a:r>
              <a:rPr lang="en-US" dirty="0"/>
              <a:t> case a SLAPP (Strategic Lawsuit Against Public Participation)</a:t>
            </a:r>
          </a:p>
          <a:p>
            <a:pPr lvl="1"/>
            <a:r>
              <a:rPr lang="en-US" dirty="0"/>
              <a:t>Denied that any significant trade secrets were revealed at all</a:t>
            </a:r>
          </a:p>
        </p:txBody>
      </p:sp>
      <p:sp>
        <p:nvSpPr>
          <p:cNvPr id="7172" name="Text Box 4"/>
          <p:cNvSpPr txBox="1">
            <a:spLocks noChangeArrowheads="1"/>
          </p:cNvSpPr>
          <p:nvPr/>
        </p:nvSpPr>
        <p:spPr bwMode="auto">
          <a:xfrm>
            <a:off x="2895600" y="6324600"/>
            <a:ext cx="6081713" cy="396875"/>
          </a:xfrm>
          <a:prstGeom prst="rect">
            <a:avLst/>
          </a:prstGeom>
          <a:noFill/>
          <a:ln w="12700">
            <a:noFill/>
            <a:miter lim="800000"/>
            <a:headEnd type="none" w="sm" len="sm"/>
            <a:tailEnd type="none" w="sm" len="sm"/>
          </a:ln>
        </p:spPr>
        <p:txBody>
          <a:bodyPr wrap="none">
            <a:spAutoFit/>
          </a:bodyPr>
          <a:lstStyle/>
          <a:p>
            <a:pPr eaLnBrk="0" hangingPunct="0"/>
            <a:r>
              <a:rPr lang="en-US"/>
              <a:t>See </a:t>
            </a:r>
            <a:r>
              <a:rPr lang="en-US">
                <a:latin typeface="Arial Narrow" pitchFamily="34" charset="0"/>
                <a:hlinkClick r:id="rId3"/>
              </a:rPr>
              <a:t>http://www.wired.com/news/mac/0,2125,66821,00.html</a:t>
            </a:r>
            <a:r>
              <a:rPr lang="en-US">
                <a:latin typeface="Arial Narrow" pitchFamily="34" charset="0"/>
              </a:rPr>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24" y="1066800"/>
            <a:ext cx="1057275" cy="1057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5269"/>
          <a:stretch/>
        </p:blipFill>
        <p:spPr bwMode="auto">
          <a:xfrm>
            <a:off x="5014913" y="3228975"/>
            <a:ext cx="3962400"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06" t="12947" r="8333" b="54196"/>
          <a:stretch/>
        </p:blipFill>
        <p:spPr bwMode="auto">
          <a:xfrm>
            <a:off x="6553199" y="5271224"/>
            <a:ext cx="2209799" cy="1053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38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Topics</a:t>
            </a:r>
            <a:endParaRPr lang="en-US" sz="4000"/>
          </a:p>
        </p:txBody>
      </p:sp>
      <p:sp>
        <p:nvSpPr>
          <p:cNvPr id="3075" name="Rectangle 3"/>
          <p:cNvSpPr>
            <a:spLocks noGrp="1" noChangeArrowheads="1"/>
          </p:cNvSpPr>
          <p:nvPr>
            <p:ph type="body" idx="1"/>
          </p:nvPr>
        </p:nvSpPr>
        <p:spPr/>
        <p:txBody>
          <a:bodyPr/>
          <a:lstStyle/>
          <a:p>
            <a:r>
              <a:rPr lang="en-US"/>
              <a:t>Definition of Trade Secrets</a:t>
            </a:r>
          </a:p>
          <a:p>
            <a:r>
              <a:rPr lang="en-US"/>
              <a:t>Protection</a:t>
            </a:r>
          </a:p>
          <a:p>
            <a:r>
              <a:rPr lang="en-US"/>
              <a:t>Polices &amp; Law</a:t>
            </a:r>
          </a:p>
          <a:p>
            <a:r>
              <a:rPr lang="en-US"/>
              <a:t>Damages</a:t>
            </a:r>
          </a:p>
          <a:p>
            <a:r>
              <a:rPr lang="en-US"/>
              <a:t>International Issues</a:t>
            </a:r>
          </a:p>
          <a:p>
            <a:r>
              <a:rPr lang="en-US"/>
              <a:t>Industrial Espionage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71600"/>
            <a:ext cx="3540443"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Apple vs Bloggers (3)</a:t>
            </a:r>
          </a:p>
        </p:txBody>
      </p:sp>
      <p:sp>
        <p:nvSpPr>
          <p:cNvPr id="8195" name="Rectangle 3"/>
          <p:cNvSpPr>
            <a:spLocks noGrp="1" noChangeArrowheads="1"/>
          </p:cNvSpPr>
          <p:nvPr>
            <p:ph type="body" idx="1"/>
          </p:nvPr>
        </p:nvSpPr>
        <p:spPr>
          <a:xfrm>
            <a:off x="152400" y="1219200"/>
            <a:ext cx="8828088" cy="5105400"/>
          </a:xfrm>
        </p:spPr>
        <p:txBody>
          <a:bodyPr/>
          <a:lstStyle/>
          <a:p>
            <a:pPr>
              <a:lnSpc>
                <a:spcPct val="80000"/>
              </a:lnSpc>
            </a:pPr>
            <a:r>
              <a:rPr lang="en-US" dirty="0"/>
              <a:t>Mar 2005:  EFF (Electronic Frontier Foundation, eff.org) </a:t>
            </a:r>
          </a:p>
          <a:p>
            <a:pPr lvl="1">
              <a:lnSpc>
                <a:spcPct val="80000"/>
              </a:lnSpc>
            </a:pPr>
            <a:r>
              <a:rPr lang="en-US" dirty="0"/>
              <a:t>Filed </a:t>
            </a:r>
            <a:r>
              <a:rPr lang="en-US" i="1" dirty="0"/>
              <a:t>amicus curiae </a:t>
            </a:r>
            <a:r>
              <a:rPr lang="en-US" dirty="0"/>
              <a:t>(friend of the court)</a:t>
            </a:r>
            <a:r>
              <a:rPr lang="en-US" i="1" dirty="0"/>
              <a:t> </a:t>
            </a:r>
            <a:r>
              <a:rPr lang="en-US" dirty="0"/>
              <a:t>brief in favor of defendants</a:t>
            </a:r>
          </a:p>
          <a:p>
            <a:pPr lvl="1">
              <a:lnSpc>
                <a:spcPct val="80000"/>
              </a:lnSpc>
            </a:pPr>
            <a:r>
              <a:rPr lang="en-US" dirty="0"/>
              <a:t>Argued online journalists </a:t>
            </a:r>
            <a:br>
              <a:rPr lang="en-US" dirty="0"/>
            </a:br>
            <a:r>
              <a:rPr lang="en-US" dirty="0"/>
              <a:t>should have same rights as </a:t>
            </a:r>
            <a:br>
              <a:rPr lang="en-US" dirty="0"/>
            </a:br>
            <a:r>
              <a:rPr lang="en-US" dirty="0"/>
              <a:t>traditional journalists</a:t>
            </a:r>
          </a:p>
          <a:p>
            <a:pPr>
              <a:lnSpc>
                <a:spcPct val="80000"/>
              </a:lnSpc>
            </a:pPr>
            <a:r>
              <a:rPr lang="en-US" dirty="0"/>
              <a:t>Mar 2005: CA Superior Court </a:t>
            </a:r>
            <a:br>
              <a:rPr lang="en-US" dirty="0"/>
            </a:br>
            <a:r>
              <a:rPr lang="en-US" dirty="0"/>
              <a:t>judge James Kleinberg ruled </a:t>
            </a:r>
            <a:br>
              <a:rPr lang="en-US" dirty="0"/>
            </a:br>
            <a:r>
              <a:rPr lang="en-US" dirty="0"/>
              <a:t>bloggers had no right to protect </a:t>
            </a:r>
            <a:br>
              <a:rPr lang="en-US" dirty="0"/>
            </a:br>
            <a:r>
              <a:rPr lang="en-US" dirty="0"/>
              <a:t>sources</a:t>
            </a:r>
          </a:p>
          <a:p>
            <a:pPr lvl="1">
              <a:lnSpc>
                <a:spcPct val="80000"/>
              </a:lnSpc>
            </a:pPr>
            <a:r>
              <a:rPr lang="en-US" dirty="0"/>
              <a:t>“…an interested public is not the same as the public interest.”</a:t>
            </a:r>
          </a:p>
          <a:p>
            <a:pPr lvl="1">
              <a:lnSpc>
                <a:spcPct val="80000"/>
              </a:lnSpc>
            </a:pPr>
            <a:r>
              <a:rPr lang="en-US" dirty="0"/>
              <a:t>EFF warned “"Anyone who reports on companies or the trade press should be concerned about this ruling."</a:t>
            </a:r>
          </a:p>
        </p:txBody>
      </p:sp>
      <p:sp>
        <p:nvSpPr>
          <p:cNvPr id="8196" name="Text Box 4"/>
          <p:cNvSpPr txBox="1">
            <a:spLocks noChangeArrowheads="1"/>
          </p:cNvSpPr>
          <p:nvPr/>
        </p:nvSpPr>
        <p:spPr bwMode="auto">
          <a:xfrm>
            <a:off x="3200400" y="6248400"/>
            <a:ext cx="5780088" cy="396875"/>
          </a:xfrm>
          <a:prstGeom prst="rect">
            <a:avLst/>
          </a:prstGeom>
          <a:noFill/>
          <a:ln w="12700">
            <a:noFill/>
            <a:miter lim="800000"/>
            <a:headEnd type="none" w="sm" len="sm"/>
            <a:tailEnd type="none" w="sm" len="sm"/>
          </a:ln>
        </p:spPr>
        <p:txBody>
          <a:bodyPr wrap="none">
            <a:spAutoFit/>
          </a:bodyPr>
          <a:lstStyle/>
          <a:p>
            <a:pPr eaLnBrk="0" hangingPunct="0"/>
            <a:r>
              <a:rPr lang="en-US"/>
              <a:t>See </a:t>
            </a:r>
            <a:r>
              <a:rPr lang="en-US">
                <a:latin typeface="Arial Narrow" pitchFamily="34" charset="0"/>
                <a:hlinkClick r:id="rId3"/>
              </a:rPr>
              <a:t>http://news.bbc.co.uk/2/hi/technology/4348425.stm</a:t>
            </a:r>
            <a:r>
              <a:rPr lang="en-US"/>
              <a:t>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886" y="2286000"/>
            <a:ext cx="34290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640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DeCSS Trade Secret Dispute</a:t>
            </a:r>
          </a:p>
        </p:txBody>
      </p:sp>
      <p:sp>
        <p:nvSpPr>
          <p:cNvPr id="22531" name="Rectangle 3"/>
          <p:cNvSpPr>
            <a:spLocks noGrp="1" noChangeArrowheads="1"/>
          </p:cNvSpPr>
          <p:nvPr>
            <p:ph type="body" idx="1"/>
          </p:nvPr>
        </p:nvSpPr>
        <p:spPr>
          <a:xfrm>
            <a:off x="228600" y="1143000"/>
            <a:ext cx="7924800" cy="5181600"/>
          </a:xfrm>
        </p:spPr>
        <p:txBody>
          <a:bodyPr/>
          <a:lstStyle/>
          <a:p>
            <a:r>
              <a:rPr lang="en-US" dirty="0"/>
              <a:t>1999: 15 year old Norwegian Jon Lech Johansen</a:t>
            </a:r>
          </a:p>
          <a:p>
            <a:pPr lvl="1"/>
            <a:r>
              <a:rPr lang="en-US" dirty="0"/>
              <a:t>Studied DVD Software Player </a:t>
            </a:r>
          </a:p>
          <a:p>
            <a:pPr lvl="1"/>
            <a:r>
              <a:rPr lang="en-US" dirty="0"/>
              <a:t>Determined how CSS anti-copy system worked </a:t>
            </a:r>
          </a:p>
          <a:p>
            <a:pPr lvl="1"/>
            <a:r>
              <a:rPr lang="en-US" dirty="0"/>
              <a:t>Ascertained encryption keys to descramble CSS protection</a:t>
            </a:r>
          </a:p>
          <a:p>
            <a:pPr lvl="1"/>
            <a:r>
              <a:rPr lang="en-US" dirty="0"/>
              <a:t>Posted </a:t>
            </a:r>
            <a:r>
              <a:rPr lang="en-US" dirty="0" err="1"/>
              <a:t>DeCSS</a:t>
            </a:r>
            <a:r>
              <a:rPr lang="en-US" dirty="0"/>
              <a:t> software on Internet</a:t>
            </a:r>
          </a:p>
          <a:p>
            <a:r>
              <a:rPr lang="en-US" dirty="0"/>
              <a:t>5 years of litigation involving DMCA; </a:t>
            </a:r>
            <a:br>
              <a:rPr lang="en-US" dirty="0"/>
            </a:br>
            <a:r>
              <a:rPr lang="en-US" dirty="0"/>
              <a:t>issues:</a:t>
            </a:r>
          </a:p>
          <a:p>
            <a:pPr lvl="1"/>
            <a:r>
              <a:rPr lang="en-US" dirty="0"/>
              <a:t>Reverse engineering, </a:t>
            </a:r>
          </a:p>
          <a:p>
            <a:pPr lvl="1"/>
            <a:r>
              <a:rPr lang="en-US" dirty="0"/>
              <a:t>Injunctive relief </a:t>
            </a:r>
          </a:p>
          <a:p>
            <a:pPr lvl="1"/>
            <a:r>
              <a:rPr lang="en-US" dirty="0"/>
              <a:t>Misappropriation</a:t>
            </a:r>
          </a:p>
          <a:p>
            <a:r>
              <a:rPr lang="en-US" dirty="0"/>
              <a:t>Acquitted (twice) in Norway in 2003</a:t>
            </a:r>
          </a:p>
        </p:txBody>
      </p:sp>
      <p:sp>
        <p:nvSpPr>
          <p:cNvPr id="22532" name="Text Box 4"/>
          <p:cNvSpPr txBox="1">
            <a:spLocks noChangeArrowheads="1"/>
          </p:cNvSpPr>
          <p:nvPr/>
        </p:nvSpPr>
        <p:spPr bwMode="auto">
          <a:xfrm>
            <a:off x="533400" y="6172200"/>
            <a:ext cx="3389313" cy="366713"/>
          </a:xfrm>
          <a:prstGeom prst="rect">
            <a:avLst/>
          </a:prstGeom>
          <a:solidFill>
            <a:srgbClr val="FFC000"/>
          </a:solidFill>
          <a:ln w="12700">
            <a:noFill/>
            <a:miter lim="800000"/>
            <a:headEnd type="none" w="sm" len="sm"/>
            <a:tailEnd type="none" w="sm" len="sm"/>
          </a:ln>
        </p:spPr>
        <p:txBody>
          <a:bodyPr wrap="none">
            <a:spAutoFit/>
          </a:bodyPr>
          <a:lstStyle/>
          <a:p>
            <a:pPr eaLnBrk="0" hangingPunct="0">
              <a:lnSpc>
                <a:spcPct val="90000"/>
              </a:lnSpc>
              <a:spcBef>
                <a:spcPct val="30000"/>
              </a:spcBef>
              <a:buClr>
                <a:schemeClr val="tx1"/>
              </a:buClr>
              <a:buFont typeface="Wingdings" pitchFamily="2" charset="2"/>
              <a:buNone/>
            </a:pPr>
            <a:r>
              <a:rPr lang="en-US" dirty="0"/>
              <a:t>See </a:t>
            </a:r>
            <a:r>
              <a:rPr lang="en-US" dirty="0" err="1"/>
              <a:t>Burgunder</a:t>
            </a:r>
            <a:r>
              <a:rPr lang="en-US" dirty="0"/>
              <a:t> </a:t>
            </a:r>
            <a:r>
              <a:rPr lang="en-US" dirty="0" err="1"/>
              <a:t>pp</a:t>
            </a:r>
            <a:r>
              <a:rPr lang="en-US" dirty="0"/>
              <a:t> 230-234</a:t>
            </a:r>
          </a:p>
        </p:txBody>
      </p:sp>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882" t="13980" r="12829"/>
          <a:stretch/>
        </p:blipFill>
        <p:spPr bwMode="auto">
          <a:xfrm>
            <a:off x="6248399" y="3586163"/>
            <a:ext cx="2704736"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Reverse Engineering</a:t>
            </a:r>
          </a:p>
        </p:txBody>
      </p:sp>
      <p:sp>
        <p:nvSpPr>
          <p:cNvPr id="23555" name="Rectangle 3"/>
          <p:cNvSpPr>
            <a:spLocks noGrp="1" noChangeArrowheads="1"/>
          </p:cNvSpPr>
          <p:nvPr>
            <p:ph type="body" idx="1"/>
          </p:nvPr>
        </p:nvSpPr>
        <p:spPr>
          <a:xfrm>
            <a:off x="228600" y="1143000"/>
            <a:ext cx="8686800" cy="5181600"/>
          </a:xfrm>
        </p:spPr>
        <p:txBody>
          <a:bodyPr/>
          <a:lstStyle/>
          <a:p>
            <a:pPr>
              <a:lnSpc>
                <a:spcPct val="80000"/>
              </a:lnSpc>
            </a:pPr>
            <a:r>
              <a:rPr lang="en-US" dirty="0"/>
              <a:t>Defined in </a:t>
            </a:r>
            <a:r>
              <a:rPr lang="en-US" i="1" dirty="0"/>
              <a:t>Computer Desktop Encyclopedia</a:t>
            </a:r>
            <a:r>
              <a:rPr lang="en-US" dirty="0"/>
              <a:t>:</a:t>
            </a:r>
          </a:p>
          <a:p>
            <a:pPr lvl="1">
              <a:lnSpc>
                <a:spcPct val="80000"/>
              </a:lnSpc>
            </a:pPr>
            <a:r>
              <a:rPr lang="en-US" i="1" dirty="0"/>
              <a:t>To isolate the components of a completed system.  When a chip is reverse engineered, all the individual circuits that make up the chip are identified.  Source code can be reverse engineered into design models or specifications.  Machine language can be reversed into assembly language (see disassembler).</a:t>
            </a:r>
          </a:p>
          <a:p>
            <a:pPr>
              <a:lnSpc>
                <a:spcPct val="80000"/>
              </a:lnSpc>
            </a:pPr>
            <a:r>
              <a:rPr lang="en-US" dirty="0"/>
              <a:t>Applicability to discussion of trade secrets</a:t>
            </a:r>
          </a:p>
          <a:p>
            <a:pPr>
              <a:lnSpc>
                <a:spcPct val="80000"/>
              </a:lnSpc>
            </a:pPr>
            <a:r>
              <a:rPr lang="en-US" dirty="0"/>
              <a:t>Ethical considerations</a:t>
            </a:r>
          </a:p>
          <a:p>
            <a:pPr lvl="1">
              <a:lnSpc>
                <a:spcPct val="80000"/>
              </a:lnSpc>
            </a:pPr>
            <a:r>
              <a:rPr lang="en-US" dirty="0"/>
              <a:t>State trade secret law </a:t>
            </a:r>
            <a:br>
              <a:rPr lang="en-US" dirty="0"/>
            </a:br>
            <a:r>
              <a:rPr lang="en-US" dirty="0"/>
              <a:t>(misappropriation </a:t>
            </a:r>
            <a:br>
              <a:rPr lang="en-US" dirty="0"/>
            </a:br>
            <a:r>
              <a:rPr lang="en-US" dirty="0"/>
              <a:t>prohibitions) v. acquisition </a:t>
            </a:r>
            <a:br>
              <a:rPr lang="en-US" dirty="0"/>
            </a:br>
            <a:r>
              <a:rPr lang="en-US" dirty="0"/>
              <a:t>of info through reverse </a:t>
            </a:r>
            <a:br>
              <a:rPr lang="en-US" dirty="0"/>
            </a:br>
            <a:r>
              <a:rPr lang="en-US" dirty="0"/>
              <a:t>engineering</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41074"/>
            <a:ext cx="3981450" cy="28237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International Trade Secret Protection</a:t>
            </a:r>
          </a:p>
        </p:txBody>
      </p:sp>
      <p:sp>
        <p:nvSpPr>
          <p:cNvPr id="24579" name="Rectangle 3"/>
          <p:cNvSpPr>
            <a:spLocks noGrp="1" noChangeArrowheads="1"/>
          </p:cNvSpPr>
          <p:nvPr>
            <p:ph type="body" idx="1"/>
          </p:nvPr>
        </p:nvSpPr>
        <p:spPr>
          <a:xfrm>
            <a:off x="152400" y="1295400"/>
            <a:ext cx="8534400" cy="5257800"/>
          </a:xfrm>
        </p:spPr>
        <p:txBody>
          <a:bodyPr/>
          <a:lstStyle/>
          <a:p>
            <a:r>
              <a:rPr lang="en-US" sz="2000" dirty="0"/>
              <a:t>TRIPS agreement</a:t>
            </a:r>
          </a:p>
          <a:p>
            <a:pPr lvl="1"/>
            <a:r>
              <a:rPr lang="en-US" sz="2000" i="1" dirty="0"/>
              <a:t>Agreement on Trade-Related Aspects of </a:t>
            </a:r>
            <a:br>
              <a:rPr lang="en-US" sz="2000" i="1" dirty="0"/>
            </a:br>
            <a:r>
              <a:rPr lang="en-US" sz="2000" i="1" dirty="0"/>
              <a:t>Intellectual Property Rights</a:t>
            </a:r>
          </a:p>
          <a:p>
            <a:pPr lvl="1"/>
            <a:r>
              <a:rPr lang="en-US" sz="2000" dirty="0"/>
              <a:t>Members of the World Trade Organization </a:t>
            </a:r>
            <a:br>
              <a:rPr lang="en-US" sz="2000" dirty="0"/>
            </a:br>
            <a:r>
              <a:rPr lang="en-US" sz="2000" dirty="0"/>
              <a:t>(WTO) must protect “undisclosed </a:t>
            </a:r>
            <a:br>
              <a:rPr lang="en-US" sz="2000" dirty="0"/>
            </a:br>
            <a:r>
              <a:rPr lang="en-US" sz="2000" dirty="0"/>
              <a:t>information”</a:t>
            </a:r>
          </a:p>
          <a:p>
            <a:pPr lvl="1"/>
            <a:r>
              <a:rPr lang="en-US" sz="2000" dirty="0"/>
              <a:t>Does not use </a:t>
            </a:r>
            <a:r>
              <a:rPr lang="en-US" sz="2000" i="1" dirty="0"/>
              <a:t>trade secret</a:t>
            </a:r>
            <a:r>
              <a:rPr lang="en-US" sz="2000" dirty="0"/>
              <a:t> term</a:t>
            </a:r>
          </a:p>
          <a:p>
            <a:pPr lvl="1"/>
            <a:r>
              <a:rPr lang="en-US" sz="2000" dirty="0"/>
              <a:t>WTO members required to enforce their own trade secret laws with remedies</a:t>
            </a:r>
          </a:p>
          <a:p>
            <a:r>
              <a:rPr lang="en-US" sz="2000" dirty="0"/>
              <a:t>Issues</a:t>
            </a:r>
          </a:p>
          <a:p>
            <a:pPr lvl="1"/>
            <a:r>
              <a:rPr lang="en-US" sz="2000" dirty="0"/>
              <a:t>Enforcing contractual obligations / confidentiality agreements</a:t>
            </a:r>
          </a:p>
          <a:p>
            <a:pPr lvl="1"/>
            <a:r>
              <a:rPr lang="en-US" sz="2000" dirty="0"/>
              <a:t>Determining damages</a:t>
            </a:r>
          </a:p>
          <a:p>
            <a:pPr lvl="1"/>
            <a:r>
              <a:rPr lang="en-US" sz="2000" dirty="0"/>
              <a:t>Durational periods – variation in time limits for maintaining secrecy of info</a:t>
            </a:r>
          </a:p>
          <a:p>
            <a:pPr lvl="1"/>
            <a:r>
              <a:rPr lang="en-US" sz="2000" dirty="0"/>
              <a:t>Need to exercise caution with trade secrets overseas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43000"/>
            <a:ext cx="2743200"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990600" y="152400"/>
            <a:ext cx="7162800" cy="914400"/>
          </a:xfrm>
        </p:spPr>
        <p:txBody>
          <a:bodyPr/>
          <a:lstStyle/>
          <a:p>
            <a:r>
              <a:rPr lang="en-US" dirty="0"/>
              <a:t>Industrial Espionage</a:t>
            </a:r>
          </a:p>
        </p:txBody>
      </p:sp>
      <p:sp>
        <p:nvSpPr>
          <p:cNvPr id="25603" name="Rectangle 5"/>
          <p:cNvSpPr>
            <a:spLocks noGrp="1" noChangeArrowheads="1"/>
          </p:cNvSpPr>
          <p:nvPr>
            <p:ph type="body" idx="1"/>
          </p:nvPr>
        </p:nvSpPr>
        <p:spPr>
          <a:xfrm>
            <a:off x="152400" y="1143000"/>
            <a:ext cx="4419600" cy="5181600"/>
          </a:xfrm>
        </p:spPr>
        <p:txBody>
          <a:bodyPr/>
          <a:lstStyle/>
          <a:p>
            <a:r>
              <a:rPr lang="en-US" dirty="0"/>
              <a:t>Many cases available in IYIR database</a:t>
            </a:r>
          </a:p>
          <a:p>
            <a:r>
              <a:rPr lang="en-US" dirty="0"/>
              <a:t>Due to time limitations, will look only at 2 outstanding cases:</a:t>
            </a:r>
          </a:p>
          <a:p>
            <a:pPr lvl="1"/>
            <a:r>
              <a:rPr lang="en-US" dirty="0"/>
              <a:t>Echelon</a:t>
            </a:r>
          </a:p>
          <a:p>
            <a:pPr lvl="1"/>
            <a:r>
              <a:rPr lang="en-US" dirty="0"/>
              <a:t>Israeli Trojan Horse Keylogger</a:t>
            </a:r>
          </a:p>
          <a:p>
            <a:r>
              <a:rPr lang="en-US" dirty="0"/>
              <a:t>Finish with Chinese industrial espionage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397248"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03006" y="6172200"/>
            <a:ext cx="4831194" cy="400110"/>
          </a:xfrm>
          <a:prstGeom prst="rect">
            <a:avLst/>
          </a:prstGeom>
          <a:solidFill>
            <a:srgbClr val="FFC000"/>
          </a:solidFill>
        </p:spPr>
        <p:txBody>
          <a:bodyPr wrap="none" rtlCol="0">
            <a:spAutoFit/>
          </a:bodyPr>
          <a:lstStyle/>
          <a:p>
            <a:r>
              <a:rPr lang="en-US" dirty="0"/>
              <a:t>IYIR: </a:t>
            </a:r>
            <a:r>
              <a:rPr lang="en-US" dirty="0">
                <a:latin typeface="Arial Narrow" pitchFamily="34" charset="0"/>
                <a:hlinkClick r:id="rId4"/>
              </a:rPr>
              <a:t>http://www.mekabay.com/iyir/index.htm</a:t>
            </a:r>
            <a:r>
              <a:rPr lang="en-US"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76200"/>
            <a:ext cx="4175589" cy="838200"/>
          </a:xfrm>
        </p:spPr>
        <p:txBody>
          <a:bodyPr/>
          <a:lstStyle/>
          <a:p>
            <a:r>
              <a:rPr lang="en-US" dirty="0"/>
              <a:t>Echelon</a:t>
            </a:r>
          </a:p>
        </p:txBody>
      </p:sp>
      <p:sp>
        <p:nvSpPr>
          <p:cNvPr id="26627" name="Rectangle 3"/>
          <p:cNvSpPr>
            <a:spLocks noGrp="1" noChangeArrowheads="1"/>
          </p:cNvSpPr>
          <p:nvPr>
            <p:ph type="body" idx="1"/>
          </p:nvPr>
        </p:nvSpPr>
        <p:spPr>
          <a:xfrm>
            <a:off x="76200" y="914400"/>
            <a:ext cx="4251789" cy="5638800"/>
          </a:xfrm>
        </p:spPr>
        <p:txBody>
          <a:bodyPr/>
          <a:lstStyle/>
          <a:p>
            <a:pPr>
              <a:buFont typeface="Wingdings" pitchFamily="2" charset="2"/>
              <a:buNone/>
            </a:pPr>
            <a:r>
              <a:rPr lang="en-US" sz="2100" i="1" dirty="0"/>
              <a:t>EU Parliament attacks Echelon (2000.07)</a:t>
            </a:r>
          </a:p>
          <a:p>
            <a:r>
              <a:rPr lang="en-US" sz="2100" dirty="0"/>
              <a:t>Formed temporary committee to investigate spy network</a:t>
            </a:r>
          </a:p>
          <a:p>
            <a:r>
              <a:rPr lang="en-US" sz="2100" dirty="0"/>
              <a:t>Suspicions that Echelon used to intercept conversations of European businesses</a:t>
            </a:r>
          </a:p>
          <a:p>
            <a:r>
              <a:rPr lang="en-US" sz="2100" dirty="0"/>
              <a:t>Information might be given to competitors from Echelon operators</a:t>
            </a:r>
          </a:p>
          <a:p>
            <a:pPr lvl="1"/>
            <a:r>
              <a:rPr lang="en-US" sz="2100" dirty="0"/>
              <a:t>US, Canada, Australia, New Zealand</a:t>
            </a:r>
          </a:p>
          <a:p>
            <a:r>
              <a:rPr lang="en-US" sz="2100" dirty="0"/>
              <a:t>In 2001.05, report recommends more use of encryption to defeat Echelon</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989" y="0"/>
            <a:ext cx="48160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467600" cy="1143000"/>
          </a:xfrm>
        </p:spPr>
        <p:txBody>
          <a:bodyPr/>
          <a:lstStyle/>
          <a:p>
            <a:r>
              <a:rPr lang="en-US"/>
              <a:t>Israeli Trojan Horse Keylogger</a:t>
            </a:r>
          </a:p>
        </p:txBody>
      </p:sp>
      <p:sp>
        <p:nvSpPr>
          <p:cNvPr id="27651" name="Rectangle 3"/>
          <p:cNvSpPr>
            <a:spLocks noGrp="1" noChangeArrowheads="1"/>
          </p:cNvSpPr>
          <p:nvPr>
            <p:ph type="body" idx="1"/>
          </p:nvPr>
        </p:nvSpPr>
        <p:spPr>
          <a:xfrm>
            <a:off x="228600" y="1219200"/>
            <a:ext cx="8610600" cy="5105400"/>
          </a:xfrm>
        </p:spPr>
        <p:txBody>
          <a:bodyPr/>
          <a:lstStyle/>
          <a:p>
            <a:r>
              <a:rPr lang="en-US" dirty="0"/>
              <a:t>2005.05 Suspicions raised by keylogger software on PCs</a:t>
            </a:r>
          </a:p>
          <a:p>
            <a:pPr lvl="1"/>
            <a:r>
              <a:rPr lang="en-US" dirty="0"/>
              <a:t>Author </a:t>
            </a:r>
            <a:r>
              <a:rPr lang="en-US" dirty="0" err="1"/>
              <a:t>Amnon</a:t>
            </a:r>
            <a:r>
              <a:rPr lang="en-US" dirty="0"/>
              <a:t> </a:t>
            </a:r>
            <a:r>
              <a:rPr lang="en-US" dirty="0" err="1"/>
              <a:t>Jackont</a:t>
            </a:r>
            <a:r>
              <a:rPr lang="en-US" dirty="0"/>
              <a:t> </a:t>
            </a:r>
            <a:r>
              <a:rPr lang="en-US" dirty="0" err="1"/>
              <a:t>ound</a:t>
            </a:r>
            <a:r>
              <a:rPr lang="en-US" dirty="0"/>
              <a:t> his MS on ‘Net</a:t>
            </a:r>
          </a:p>
          <a:p>
            <a:pPr lvl="1"/>
            <a:r>
              <a:rPr lang="en-US" dirty="0"/>
              <a:t>Someone tried to steal money from his bank</a:t>
            </a:r>
          </a:p>
          <a:p>
            <a:pPr lvl="1"/>
            <a:r>
              <a:rPr lang="en-US" dirty="0"/>
              <a:t>Tech found Trojan horse keylogger on computer</a:t>
            </a:r>
          </a:p>
          <a:p>
            <a:pPr lvl="1"/>
            <a:r>
              <a:rPr lang="en-US" dirty="0"/>
              <a:t>Created by Michael </a:t>
            </a:r>
            <a:r>
              <a:rPr lang="en-US" dirty="0" err="1"/>
              <a:t>Haephrati</a:t>
            </a:r>
            <a:r>
              <a:rPr lang="en-US" dirty="0"/>
              <a:t> – ex-son-in-law</a:t>
            </a:r>
          </a:p>
          <a:p>
            <a:pPr lvl="1"/>
            <a:r>
              <a:rPr lang="en-US" dirty="0"/>
              <a:t>Many companies found infected by same program – sent data to server in London</a:t>
            </a:r>
          </a:p>
          <a:p>
            <a:r>
              <a:rPr lang="en-US" dirty="0"/>
              <a:t>2006.03 Perpetrators sent to jail</a:t>
            </a:r>
          </a:p>
          <a:p>
            <a:pPr lvl="1"/>
            <a:r>
              <a:rPr lang="en-US" dirty="0"/>
              <a:t>Michael </a:t>
            </a:r>
            <a:r>
              <a:rPr lang="en-US" dirty="0" err="1"/>
              <a:t>Haephrati</a:t>
            </a:r>
            <a:r>
              <a:rPr lang="en-US" dirty="0"/>
              <a:t>:  4 years</a:t>
            </a:r>
          </a:p>
          <a:p>
            <a:pPr lvl="1"/>
            <a:r>
              <a:rPr lang="en-US" dirty="0"/>
              <a:t>Ruth Brier-</a:t>
            </a:r>
            <a:r>
              <a:rPr lang="en-US" dirty="0" err="1"/>
              <a:t>Haephrati</a:t>
            </a:r>
            <a:r>
              <a:rPr lang="en-US" dirty="0"/>
              <a:t>: 2 years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43400"/>
            <a:ext cx="238125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Espionage by PRC Agents</a:t>
            </a:r>
          </a:p>
        </p:txBody>
      </p:sp>
      <p:sp>
        <p:nvSpPr>
          <p:cNvPr id="3" name="Content Placeholder 2"/>
          <p:cNvSpPr>
            <a:spLocks noGrp="1"/>
          </p:cNvSpPr>
          <p:nvPr>
            <p:ph idx="1"/>
          </p:nvPr>
        </p:nvSpPr>
        <p:spPr/>
        <p:txBody>
          <a:bodyPr/>
          <a:lstStyle/>
          <a:p>
            <a:pPr lvl="0"/>
            <a:r>
              <a:rPr lang="en-US" sz="2800" dirty="0"/>
              <a:t>2001: </a:t>
            </a:r>
            <a:r>
              <a:rPr lang="en-US" sz="2800" dirty="0" err="1"/>
              <a:t>Hai</a:t>
            </a:r>
            <a:r>
              <a:rPr lang="en-US" sz="2800" dirty="0"/>
              <a:t> Lin, Kai </a:t>
            </a:r>
            <a:r>
              <a:rPr lang="en-US" sz="2800" dirty="0" err="1"/>
              <a:t>Xu</a:t>
            </a:r>
            <a:r>
              <a:rPr lang="en-US" sz="2800" dirty="0"/>
              <a:t>, &amp; Yong-Qing Cheng</a:t>
            </a:r>
          </a:p>
          <a:p>
            <a:pPr lvl="0"/>
            <a:r>
              <a:rPr lang="en-US" sz="2800" dirty="0"/>
              <a:t>2001: </a:t>
            </a:r>
            <a:r>
              <a:rPr lang="en-US" sz="2800" dirty="0" err="1"/>
              <a:t>Junsheng</a:t>
            </a:r>
            <a:r>
              <a:rPr lang="en-US" sz="2800" dirty="0"/>
              <a:t> Wang</a:t>
            </a:r>
          </a:p>
          <a:p>
            <a:pPr lvl="0"/>
            <a:r>
              <a:rPr lang="en-US" sz="2800" dirty="0"/>
              <a:t>2002: Seismic Imaging SW Theft</a:t>
            </a:r>
          </a:p>
          <a:p>
            <a:pPr lvl="0"/>
            <a:r>
              <a:rPr lang="en-US" sz="2800" dirty="0"/>
              <a:t>2006: </a:t>
            </a:r>
            <a:r>
              <a:rPr lang="en-US" sz="2800" dirty="0" err="1"/>
              <a:t>Fei</a:t>
            </a:r>
            <a:r>
              <a:rPr lang="en-US" sz="2800" dirty="0"/>
              <a:t> Ye &amp; Ming </a:t>
            </a:r>
            <a:r>
              <a:rPr lang="en-US" sz="2800" dirty="0" err="1"/>
              <a:t>Zhong</a:t>
            </a:r>
            <a:endParaRPr lang="en-US" sz="2800" dirty="0"/>
          </a:p>
          <a:p>
            <a:pPr lvl="0"/>
            <a:r>
              <a:rPr lang="en-US" sz="2800" dirty="0"/>
              <a:t>2007: Chi </a:t>
            </a:r>
            <a:r>
              <a:rPr lang="en-US" sz="2800" dirty="0" err="1"/>
              <a:t>Mak</a:t>
            </a:r>
            <a:r>
              <a:rPr lang="en-US" sz="2800" dirty="0"/>
              <a:t> &amp; Family</a:t>
            </a:r>
          </a:p>
          <a:p>
            <a:pPr lvl="0"/>
            <a:r>
              <a:rPr lang="en-US" sz="2800" dirty="0"/>
              <a:t>2009: US Electric Grid</a:t>
            </a:r>
          </a:p>
          <a:p>
            <a:pPr lvl="0"/>
            <a:r>
              <a:rPr lang="en-US" sz="2800" dirty="0"/>
              <a:t>2011: AMSC SCADA</a:t>
            </a:r>
          </a:p>
          <a:p>
            <a:pPr lvl="0"/>
            <a:r>
              <a:rPr lang="en-US" sz="2800"/>
              <a:t>2013: PRC Denies All</a:t>
            </a:r>
            <a:endParaRPr lang="en-US" sz="2800" dirty="0"/>
          </a:p>
          <a:p>
            <a:pPr lvl="0"/>
            <a:endParaRPr lang="en-US" sz="2800" dirty="0"/>
          </a:p>
        </p:txBody>
      </p:sp>
      <p:pic>
        <p:nvPicPr>
          <p:cNvPr id="5122" name="Picture 2"/>
          <p:cNvPicPr>
            <a:picLocks noChangeAspect="1" noChangeArrowheads="1"/>
          </p:cNvPicPr>
          <p:nvPr/>
        </p:nvPicPr>
        <p:blipFill>
          <a:blip r:embed="rId3" cstate="print"/>
          <a:srcRect/>
          <a:stretch>
            <a:fillRect/>
          </a:stretch>
        </p:blipFill>
        <p:spPr bwMode="auto">
          <a:xfrm>
            <a:off x="5867400" y="4343400"/>
            <a:ext cx="2844800"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1531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lum bright="73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2001: </a:t>
            </a:r>
            <a:r>
              <a:rPr lang="en-US" dirty="0" err="1"/>
              <a:t>Hai</a:t>
            </a:r>
            <a:r>
              <a:rPr lang="en-US" dirty="0"/>
              <a:t> Lin, Kai </a:t>
            </a:r>
            <a:r>
              <a:rPr lang="en-US" dirty="0" err="1"/>
              <a:t>Xu</a:t>
            </a:r>
            <a:r>
              <a:rPr lang="en-US" dirty="0"/>
              <a:t>, &amp; Yong-Qing Cheng</a:t>
            </a:r>
          </a:p>
        </p:txBody>
      </p:sp>
      <p:sp>
        <p:nvSpPr>
          <p:cNvPr id="3" name="Content Placeholder 2"/>
          <p:cNvSpPr>
            <a:spLocks noGrp="1"/>
          </p:cNvSpPr>
          <p:nvPr>
            <p:ph idx="1"/>
          </p:nvPr>
        </p:nvSpPr>
        <p:spPr/>
        <p:txBody>
          <a:bodyPr/>
          <a:lstStyle/>
          <a:p>
            <a:r>
              <a:rPr lang="en-US" dirty="0"/>
              <a:t>Chinese nationals</a:t>
            </a:r>
          </a:p>
          <a:p>
            <a:r>
              <a:rPr lang="en-US" dirty="0"/>
              <a:t>Arrested for stealing software from Lucent</a:t>
            </a:r>
          </a:p>
          <a:p>
            <a:r>
              <a:rPr lang="en-US" dirty="0"/>
              <a:t>Sold to </a:t>
            </a:r>
            <a:r>
              <a:rPr lang="en-US" dirty="0" err="1"/>
              <a:t>Datang</a:t>
            </a:r>
            <a:r>
              <a:rPr lang="en-US" baseline="0" dirty="0"/>
              <a:t> Telecom Technology Co. of Beijing</a:t>
            </a:r>
          </a:p>
          <a:p>
            <a:pPr lvl="1"/>
            <a:r>
              <a:rPr lang="en-US" baseline="0" dirty="0"/>
              <a:t>Majority-owned  by Govt of PRC</a:t>
            </a:r>
          </a:p>
          <a:p>
            <a:r>
              <a:rPr lang="en-US" dirty="0"/>
              <a:t>In 2002, charged with further thefts from 4 other US high-tech firms: </a:t>
            </a:r>
            <a:r>
              <a:rPr lang="en-US" dirty="0" err="1"/>
              <a:t>Telenetworks</a:t>
            </a:r>
            <a:r>
              <a:rPr lang="en-US" dirty="0"/>
              <a:t>, </a:t>
            </a:r>
            <a:r>
              <a:rPr lang="en-US" dirty="0" err="1"/>
              <a:t>NetPlane</a:t>
            </a:r>
            <a:r>
              <a:rPr lang="en-US" dirty="0"/>
              <a:t> Systems, Hughes Software Systems, &amp; </a:t>
            </a:r>
            <a:r>
              <a:rPr lang="en-US" dirty="0" err="1"/>
              <a:t>Ziatech</a:t>
            </a:r>
            <a:r>
              <a:rPr lang="en-US" dirty="0"/>
              <a:t>. </a:t>
            </a:r>
          </a:p>
        </p:txBody>
      </p:sp>
    </p:spTree>
    <p:extLst>
      <p:ext uri="{BB962C8B-B14F-4D97-AF65-F5344CB8AC3E}">
        <p14:creationId xmlns:p14="http://schemas.microsoft.com/office/powerpoint/2010/main" val="399443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2001:</a:t>
            </a:r>
            <a:r>
              <a:rPr lang="en-US" baseline="0" dirty="0"/>
              <a:t> </a:t>
            </a:r>
            <a:r>
              <a:rPr lang="en-US" baseline="0" dirty="0" err="1"/>
              <a:t>Junsheng</a:t>
            </a:r>
            <a:r>
              <a:rPr lang="en-US" baseline="0" dirty="0"/>
              <a:t> Wang</a:t>
            </a:r>
            <a:endParaRPr lang="en-US" dirty="0"/>
          </a:p>
        </p:txBody>
      </p:sp>
      <p:sp>
        <p:nvSpPr>
          <p:cNvPr id="3" name="Content Placeholder 2"/>
          <p:cNvSpPr>
            <a:spLocks noGrp="1"/>
          </p:cNvSpPr>
          <p:nvPr>
            <p:ph idx="1"/>
          </p:nvPr>
        </p:nvSpPr>
        <p:spPr/>
        <p:txBody>
          <a:bodyPr/>
          <a:lstStyle/>
          <a:p>
            <a:r>
              <a:rPr lang="en-US" dirty="0"/>
              <a:t>Employed by PRC firm Bell Imaging Technology</a:t>
            </a:r>
          </a:p>
          <a:p>
            <a:r>
              <a:rPr lang="en-US" dirty="0"/>
              <a:t>Wife worked for </a:t>
            </a:r>
            <a:r>
              <a:rPr lang="en-US" dirty="0" err="1"/>
              <a:t>Acuson</a:t>
            </a:r>
            <a:r>
              <a:rPr lang="en-US" dirty="0"/>
              <a:t> Corp in California</a:t>
            </a:r>
          </a:p>
          <a:p>
            <a:r>
              <a:rPr lang="en-US" dirty="0"/>
              <a:t>Wang</a:t>
            </a:r>
            <a:r>
              <a:rPr lang="en-US" baseline="0" dirty="0"/>
              <a:t> copied documents brought home by wife</a:t>
            </a:r>
          </a:p>
          <a:p>
            <a:r>
              <a:rPr lang="en-US" baseline="0" dirty="0"/>
              <a:t>Gave copies to Bell Imaging on trip to PRC</a:t>
            </a:r>
          </a:p>
          <a:p>
            <a:r>
              <a:rPr lang="en-US" dirty="0"/>
              <a:t>Convicted of theft of </a:t>
            </a:r>
            <a:r>
              <a:rPr lang="en-US"/>
              <a:t>trade secrets</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209800" y="5105400"/>
            <a:ext cx="4417541" cy="99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575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Definition</a:t>
            </a:r>
          </a:p>
        </p:txBody>
      </p:sp>
      <p:sp>
        <p:nvSpPr>
          <p:cNvPr id="4099" name="Rectangle 3"/>
          <p:cNvSpPr>
            <a:spLocks noGrp="1" noChangeArrowheads="1"/>
          </p:cNvSpPr>
          <p:nvPr>
            <p:ph type="body" idx="1"/>
          </p:nvPr>
        </p:nvSpPr>
        <p:spPr>
          <a:xfrm>
            <a:off x="244475" y="1110456"/>
            <a:ext cx="8610600" cy="5257800"/>
          </a:xfrm>
        </p:spPr>
        <p:txBody>
          <a:bodyPr/>
          <a:lstStyle/>
          <a:p>
            <a:pPr marL="457200" indent="-457200"/>
            <a:r>
              <a:rPr lang="en-US" dirty="0"/>
              <a:t>“In most states, a formula, pattern, physical device, idea, process, compilation of information or other information that </a:t>
            </a:r>
          </a:p>
          <a:p>
            <a:pPr marL="914400" lvl="1" indent="-457200">
              <a:buFont typeface="Wingdings" pitchFamily="2" charset="2"/>
              <a:buAutoNum type="arabicPeriod"/>
            </a:pPr>
            <a:r>
              <a:rPr lang="en-US" dirty="0"/>
              <a:t>provides a business with a </a:t>
            </a:r>
            <a:br>
              <a:rPr lang="en-US" dirty="0"/>
            </a:br>
            <a:r>
              <a:rPr lang="en-US" dirty="0"/>
              <a:t>competitive advantage, and </a:t>
            </a:r>
          </a:p>
          <a:p>
            <a:pPr marL="914400" lvl="1" indent="-457200">
              <a:buFont typeface="Wingdings" pitchFamily="2" charset="2"/>
              <a:buAutoNum type="arabicPeriod"/>
            </a:pPr>
            <a:r>
              <a:rPr lang="en-US" dirty="0"/>
              <a:t>is treated in a way that can </a:t>
            </a:r>
            <a:br>
              <a:rPr lang="en-US" dirty="0"/>
            </a:br>
            <a:r>
              <a:rPr lang="en-US" dirty="0"/>
              <a:t>reasonably be expected to </a:t>
            </a:r>
            <a:br>
              <a:rPr lang="en-US" dirty="0"/>
            </a:br>
            <a:r>
              <a:rPr lang="en-US" dirty="0"/>
              <a:t>prevent the public or </a:t>
            </a:r>
            <a:br>
              <a:rPr lang="en-US" dirty="0"/>
            </a:br>
            <a:r>
              <a:rPr lang="en-US" dirty="0"/>
              <a:t>competitors from learning </a:t>
            </a:r>
            <a:br>
              <a:rPr lang="en-US" dirty="0"/>
            </a:br>
            <a:r>
              <a:rPr lang="en-US" dirty="0"/>
              <a:t>about it, absent improper acquisition or theft.”*</a:t>
            </a:r>
          </a:p>
          <a:p>
            <a:pPr marL="457200" indent="-457200"/>
            <a:r>
              <a:rPr lang="en-US" dirty="0"/>
              <a:t>Sometimes referred to as </a:t>
            </a:r>
            <a:r>
              <a:rPr lang="en-US" i="1" dirty="0"/>
              <a:t>confidential information</a:t>
            </a:r>
            <a:r>
              <a:rPr lang="en-US" dirty="0"/>
              <a:t> or </a:t>
            </a:r>
            <a:r>
              <a:rPr lang="en-US" i="1" dirty="0"/>
              <a:t>proprietary knowledge</a:t>
            </a:r>
          </a:p>
          <a:p>
            <a:pPr marL="457200" indent="-457200"/>
            <a:r>
              <a:rPr lang="en-US" i="1" dirty="0"/>
              <a:t>See also </a:t>
            </a:r>
            <a:r>
              <a:rPr lang="en-US" i="1" dirty="0" err="1"/>
              <a:t>Burgunder</a:t>
            </a:r>
            <a:r>
              <a:rPr lang="en-US" i="1" dirty="0"/>
              <a:t> p. 212</a:t>
            </a:r>
          </a:p>
        </p:txBody>
      </p:sp>
      <p:sp>
        <p:nvSpPr>
          <p:cNvPr id="4100" name="Text Box 4"/>
          <p:cNvSpPr txBox="1">
            <a:spLocks noChangeArrowheads="1"/>
          </p:cNvSpPr>
          <p:nvPr/>
        </p:nvSpPr>
        <p:spPr bwMode="auto">
          <a:xfrm>
            <a:off x="257175" y="6019800"/>
            <a:ext cx="5240338" cy="646113"/>
          </a:xfrm>
          <a:prstGeom prst="rect">
            <a:avLst/>
          </a:prstGeom>
          <a:solidFill>
            <a:srgbClr val="FFC0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sz="1800" dirty="0">
                <a:latin typeface="Arial Narrow" pitchFamily="34" charset="0"/>
              </a:rPr>
              <a:t>_____</a:t>
            </a:r>
            <a:br>
              <a:rPr lang="en-US" sz="1800" dirty="0">
                <a:latin typeface="Arial Narrow" pitchFamily="34" charset="0"/>
              </a:rPr>
            </a:br>
            <a:r>
              <a:rPr lang="en-US" sz="1800" dirty="0">
                <a:latin typeface="Arial Narrow" pitchFamily="34" charset="0"/>
              </a:rPr>
              <a:t>* </a:t>
            </a:r>
            <a:r>
              <a:rPr lang="en-US" sz="1800" dirty="0">
                <a:latin typeface="Arial Narrow" pitchFamily="34" charset="0"/>
                <a:hlinkClick r:id="rId3"/>
              </a:rPr>
              <a:t>http://www.nolo.com/dictionary/trade-secret-term.html</a:t>
            </a:r>
            <a:r>
              <a:rPr lang="en-US" sz="1800" dirty="0">
                <a:latin typeface="Arial Narrow" pitchFamily="34" charset="0"/>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28800"/>
            <a:ext cx="3429000" cy="23286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lum bright="51000" contrast="-76000"/>
          </a:blip>
          <a:srcRect t="18866" b="8037"/>
          <a:stretch>
            <a:fillRect/>
          </a:stretch>
        </p:blipFill>
        <p:spPr bwMode="auto">
          <a:xfrm>
            <a:off x="0" y="-1"/>
            <a:ext cx="9144000" cy="68580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2002: Seismic Imaging SW Theft</a:t>
            </a:r>
          </a:p>
        </p:txBody>
      </p:sp>
      <p:sp>
        <p:nvSpPr>
          <p:cNvPr id="3" name="Content Placeholder 2"/>
          <p:cNvSpPr>
            <a:spLocks noGrp="1"/>
          </p:cNvSpPr>
          <p:nvPr>
            <p:ph idx="1"/>
          </p:nvPr>
        </p:nvSpPr>
        <p:spPr/>
        <p:txBody>
          <a:bodyPr/>
          <a:lstStyle/>
          <a:p>
            <a:r>
              <a:rPr lang="en-US" dirty="0"/>
              <a:t>Chinese programmer arrested</a:t>
            </a:r>
          </a:p>
          <a:p>
            <a:r>
              <a:rPr lang="en-US" dirty="0"/>
              <a:t>Stole software from 3DGeo</a:t>
            </a:r>
          </a:p>
          <a:p>
            <a:r>
              <a:rPr lang="en-US" dirty="0"/>
              <a:t>Transferred to China National Petroleum Corp (state-owned)</a:t>
            </a:r>
          </a:p>
          <a:p>
            <a:r>
              <a:rPr lang="en-US" dirty="0"/>
              <a:t>Jailed in Santa Clara</a:t>
            </a:r>
          </a:p>
        </p:txBody>
      </p:sp>
    </p:spTree>
    <p:extLst>
      <p:ext uri="{BB962C8B-B14F-4D97-AF65-F5344CB8AC3E}">
        <p14:creationId xmlns:p14="http://schemas.microsoft.com/office/powerpoint/2010/main" val="3218370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2006:</a:t>
            </a:r>
            <a:r>
              <a:rPr lang="en-US" baseline="0" dirty="0"/>
              <a:t> </a:t>
            </a:r>
            <a:r>
              <a:rPr lang="en-US" baseline="0" dirty="0" err="1"/>
              <a:t>Fei</a:t>
            </a:r>
            <a:r>
              <a:rPr lang="en-US" baseline="0" dirty="0"/>
              <a:t> Ye &amp; Ming </a:t>
            </a:r>
            <a:r>
              <a:rPr lang="en-US" baseline="0" dirty="0" err="1"/>
              <a:t>Zhong</a:t>
            </a:r>
            <a:endParaRPr lang="en-US" dirty="0"/>
          </a:p>
        </p:txBody>
      </p:sp>
      <p:sp>
        <p:nvSpPr>
          <p:cNvPr id="3" name="Content Placeholder 2"/>
          <p:cNvSpPr>
            <a:spLocks noGrp="1"/>
          </p:cNvSpPr>
          <p:nvPr>
            <p:ph idx="1"/>
          </p:nvPr>
        </p:nvSpPr>
        <p:spPr>
          <a:xfrm>
            <a:off x="990600" y="1219200"/>
            <a:ext cx="7162800" cy="5334000"/>
          </a:xfrm>
        </p:spPr>
        <p:txBody>
          <a:bodyPr/>
          <a:lstStyle/>
          <a:p>
            <a:r>
              <a:rPr lang="en-US" dirty="0"/>
              <a:t>Pleaded guilty to economic espionage</a:t>
            </a:r>
          </a:p>
          <a:p>
            <a:r>
              <a:rPr lang="en-US" dirty="0"/>
              <a:t>On behalf of PRC</a:t>
            </a:r>
          </a:p>
          <a:p>
            <a:r>
              <a:rPr lang="en-US" dirty="0"/>
              <a:t>Stole trade secrets from </a:t>
            </a:r>
            <a:br>
              <a:rPr lang="en-US" dirty="0"/>
            </a:br>
            <a:r>
              <a:rPr lang="en-US" dirty="0"/>
              <a:t>Sun Microsystems &amp; </a:t>
            </a:r>
            <a:br>
              <a:rPr lang="en-US" dirty="0"/>
            </a:br>
            <a:r>
              <a:rPr lang="en-US" dirty="0" err="1"/>
              <a:t>Transmeta</a:t>
            </a:r>
            <a:r>
              <a:rPr lang="en-US" dirty="0"/>
              <a:t> Corp.</a:t>
            </a:r>
          </a:p>
          <a:p>
            <a:r>
              <a:rPr lang="en-US" dirty="0"/>
              <a:t>Designing competing </a:t>
            </a:r>
            <a:br>
              <a:rPr lang="en-US" dirty="0"/>
            </a:br>
            <a:r>
              <a:rPr lang="en-US" dirty="0"/>
              <a:t>microprocessor using </a:t>
            </a:r>
            <a:br>
              <a:rPr lang="en-US" dirty="0"/>
            </a:br>
            <a:r>
              <a:rPr lang="en-US" dirty="0"/>
              <a:t>stolen designs</a:t>
            </a:r>
          </a:p>
          <a:p>
            <a:r>
              <a:rPr lang="en-US" dirty="0"/>
              <a:t>Planned to share profits </a:t>
            </a:r>
            <a:br>
              <a:rPr lang="en-US" dirty="0"/>
            </a:br>
            <a:r>
              <a:rPr lang="en-US" dirty="0"/>
              <a:t>with City of Hangzhou &amp; </a:t>
            </a:r>
            <a:br>
              <a:rPr lang="en-US" dirty="0"/>
            </a:br>
            <a:r>
              <a:rPr lang="en-US" dirty="0"/>
              <a:t>Province of Zhejiang</a:t>
            </a:r>
          </a:p>
          <a:p>
            <a:r>
              <a:rPr lang="en-US" dirty="0"/>
              <a:t>Employer’s firm funded through PRC National Technology Research &amp; Development Program of China</a:t>
            </a:r>
          </a:p>
        </p:txBody>
      </p:sp>
      <p:pic>
        <p:nvPicPr>
          <p:cNvPr id="9218" name="Picture 2"/>
          <p:cNvPicPr>
            <a:picLocks noChangeAspect="1" noChangeArrowheads="1"/>
          </p:cNvPicPr>
          <p:nvPr/>
        </p:nvPicPr>
        <p:blipFill>
          <a:blip r:embed="rId3" cstate="print"/>
          <a:srcRect/>
          <a:stretch>
            <a:fillRect/>
          </a:stretch>
        </p:blipFill>
        <p:spPr bwMode="auto">
          <a:xfrm>
            <a:off x="5257800" y="1676400"/>
            <a:ext cx="3619500" cy="3619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0585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lum bright="42000" contrast="-16000"/>
          </a:blip>
          <a:srcRect/>
          <a:stretch>
            <a:fillRect/>
          </a:stretch>
        </p:blipFill>
        <p:spPr bwMode="auto">
          <a:xfrm>
            <a:off x="-1" y="0"/>
            <a:ext cx="9704717"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2007: Chi </a:t>
            </a:r>
            <a:r>
              <a:rPr lang="en-US" dirty="0" err="1"/>
              <a:t>Mak</a:t>
            </a:r>
            <a:r>
              <a:rPr lang="en-US" dirty="0"/>
              <a:t> &amp; Family</a:t>
            </a:r>
          </a:p>
        </p:txBody>
      </p:sp>
      <p:sp>
        <p:nvSpPr>
          <p:cNvPr id="3" name="Content Placeholder 2"/>
          <p:cNvSpPr>
            <a:spLocks noGrp="1"/>
          </p:cNvSpPr>
          <p:nvPr>
            <p:ph idx="1"/>
          </p:nvPr>
        </p:nvSpPr>
        <p:spPr/>
        <p:txBody>
          <a:bodyPr/>
          <a:lstStyle/>
          <a:p>
            <a:r>
              <a:rPr lang="en-US" dirty="0"/>
              <a:t>Chinese-born engineer</a:t>
            </a:r>
          </a:p>
          <a:p>
            <a:r>
              <a:rPr lang="en-US" dirty="0"/>
              <a:t>Admitted passing stolen submarine propulsion systems information to Chinese government</a:t>
            </a:r>
          </a:p>
          <a:p>
            <a:r>
              <a:rPr lang="en-US" dirty="0"/>
              <a:t>Wife, brother &amp; several other relatives indicted</a:t>
            </a:r>
          </a:p>
          <a:p>
            <a:r>
              <a:rPr lang="en-US" dirty="0"/>
              <a:t>Brother &amp; sister-in-law stopped at LA Intl Airport intending to fly to Hong Kong &amp; Guangzhou, PRC</a:t>
            </a:r>
          </a:p>
          <a:p>
            <a:r>
              <a:rPr lang="en-US" dirty="0"/>
              <a:t>Luggage contained encrypted disks with stolen trade secrets</a:t>
            </a:r>
          </a:p>
        </p:txBody>
      </p:sp>
    </p:spTree>
    <p:extLst>
      <p:ext uri="{BB962C8B-B14F-4D97-AF65-F5344CB8AC3E}">
        <p14:creationId xmlns:p14="http://schemas.microsoft.com/office/powerpoint/2010/main" val="1639342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lum bright="41000"/>
          </a:blip>
          <a:srcRect/>
          <a:stretch>
            <a:fillRect/>
          </a:stretch>
        </p:blipFill>
        <p:spPr bwMode="auto">
          <a:xfrm>
            <a:off x="0" y="0"/>
            <a:ext cx="9144000" cy="70683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2009: US Electric Grid</a:t>
            </a:r>
          </a:p>
        </p:txBody>
      </p:sp>
      <p:sp>
        <p:nvSpPr>
          <p:cNvPr id="3" name="Content Placeholder 2"/>
          <p:cNvSpPr>
            <a:spLocks noGrp="1"/>
          </p:cNvSpPr>
          <p:nvPr>
            <p:ph idx="1"/>
          </p:nvPr>
        </p:nvSpPr>
        <p:spPr/>
        <p:txBody>
          <a:bodyPr/>
          <a:lstStyle/>
          <a:p>
            <a:r>
              <a:rPr lang="en-US" dirty="0"/>
              <a:t>Chinese, Russian &amp; other spies have penetrated US electric grid</a:t>
            </a:r>
          </a:p>
          <a:p>
            <a:r>
              <a:rPr lang="en-US" dirty="0"/>
              <a:t>Installed rogue remote-control software</a:t>
            </a:r>
          </a:p>
          <a:p>
            <a:r>
              <a:rPr lang="en-US" dirty="0"/>
              <a:t>“"The Chinese have attempted to map our infrastructure, such as the electrical grid," said a senior intelligence official. "So have the Russians.“</a:t>
            </a:r>
          </a:p>
          <a:p>
            <a:r>
              <a:rPr lang="en-US" dirty="0"/>
              <a:t>Espionage pervasive across USA</a:t>
            </a:r>
          </a:p>
          <a:p>
            <a:r>
              <a:rPr lang="en-US" dirty="0"/>
              <a:t>Intrusions growing</a:t>
            </a:r>
          </a:p>
        </p:txBody>
      </p:sp>
    </p:spTree>
    <p:extLst>
      <p:ext uri="{BB962C8B-B14F-4D97-AF65-F5344CB8AC3E}">
        <p14:creationId xmlns:p14="http://schemas.microsoft.com/office/powerpoint/2010/main" val="625637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2011: AMSC SCADA Code</a:t>
            </a:r>
          </a:p>
        </p:txBody>
      </p:sp>
      <p:sp>
        <p:nvSpPr>
          <p:cNvPr id="3" name="Content Placeholder 2"/>
          <p:cNvSpPr>
            <a:spLocks noGrp="1"/>
          </p:cNvSpPr>
          <p:nvPr>
            <p:ph idx="1"/>
          </p:nvPr>
        </p:nvSpPr>
        <p:spPr>
          <a:xfrm>
            <a:off x="990600" y="1143000"/>
            <a:ext cx="7162800" cy="5410200"/>
          </a:xfrm>
        </p:spPr>
        <p:txBody>
          <a:bodyPr/>
          <a:lstStyle/>
          <a:p>
            <a:r>
              <a:rPr lang="en-US" sz="2300" dirty="0"/>
              <a:t>June 2011: American Superconductor Corp (AMSC) technicians examined wind turbine in Gobi Desert (PRC)</a:t>
            </a:r>
          </a:p>
          <a:p>
            <a:r>
              <a:rPr lang="en-US" sz="2300" dirty="0"/>
              <a:t>Found that client, </a:t>
            </a:r>
            <a:r>
              <a:rPr lang="en-US" sz="2300" dirty="0" err="1"/>
              <a:t>Sinovel</a:t>
            </a:r>
            <a:r>
              <a:rPr lang="en-US" sz="2300" dirty="0"/>
              <a:t> </a:t>
            </a:r>
            <a:br>
              <a:rPr lang="en-US" sz="2300" dirty="0"/>
            </a:br>
            <a:r>
              <a:rPr lang="en-US" sz="2300" dirty="0"/>
              <a:t>Wind Group, stole source </a:t>
            </a:r>
            <a:br>
              <a:rPr lang="en-US" sz="2300" dirty="0"/>
            </a:br>
            <a:r>
              <a:rPr lang="en-US" sz="2300" dirty="0"/>
              <a:t>code for proprietary SCADA </a:t>
            </a:r>
            <a:br>
              <a:rPr lang="en-US" sz="2300" dirty="0"/>
            </a:br>
            <a:r>
              <a:rPr lang="en-US" sz="2300" dirty="0"/>
              <a:t>software</a:t>
            </a:r>
          </a:p>
          <a:p>
            <a:r>
              <a:rPr lang="en-US" sz="2300" dirty="0"/>
              <a:t>Client stopped buying SW</a:t>
            </a:r>
            <a:br>
              <a:rPr lang="en-US" sz="2300" dirty="0"/>
            </a:br>
            <a:r>
              <a:rPr lang="en-US" sz="2300" dirty="0"/>
              <a:t>from AMSC</a:t>
            </a:r>
          </a:p>
          <a:p>
            <a:pPr lvl="1"/>
            <a:r>
              <a:rPr lang="en-US" sz="2300" dirty="0"/>
              <a:t>2/3 of AMSC’s $315M </a:t>
            </a:r>
            <a:br>
              <a:rPr lang="en-US" sz="2300" dirty="0"/>
            </a:br>
            <a:r>
              <a:rPr lang="en-US" sz="2300" dirty="0"/>
              <a:t>annual revenue</a:t>
            </a:r>
          </a:p>
          <a:p>
            <a:r>
              <a:rPr lang="en-US" sz="2300" dirty="0"/>
              <a:t>Company lost most of its </a:t>
            </a:r>
            <a:br>
              <a:rPr lang="en-US" sz="2300" dirty="0"/>
            </a:br>
            <a:r>
              <a:rPr lang="en-US" sz="2300" dirty="0"/>
              <a:t>capitalization</a:t>
            </a:r>
          </a:p>
          <a:p>
            <a:pPr lvl="1"/>
            <a:r>
              <a:rPr lang="en-US" sz="2300" dirty="0"/>
              <a:t>40% value in 1 day</a:t>
            </a:r>
          </a:p>
          <a:p>
            <a:pPr lvl="1"/>
            <a:r>
              <a:rPr lang="en-US" sz="2300" dirty="0"/>
              <a:t>Ended with 83% stock loss by Sep 2011</a:t>
            </a:r>
          </a:p>
        </p:txBody>
      </p:sp>
      <p:pic>
        <p:nvPicPr>
          <p:cNvPr id="1026" name="Picture 2" descr="C:\Users\Miche\AppData\Local\Microsoft\Windows\Temporary Internet Files\Content.IE5\1TYTONYD\MC9004322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793" y="1981200"/>
            <a:ext cx="3463807"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4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 PRC Denies All Claims of </a:t>
            </a:r>
            <a:r>
              <a:rPr lang="en-US" dirty="0" err="1"/>
              <a:t>Cyberespionage</a:t>
            </a:r>
            <a:endParaRPr lang="en-US" dirty="0"/>
          </a:p>
        </p:txBody>
      </p:sp>
      <p:sp>
        <p:nvSpPr>
          <p:cNvPr id="3" name="Content Placeholder 2"/>
          <p:cNvSpPr>
            <a:spLocks noGrp="1"/>
          </p:cNvSpPr>
          <p:nvPr>
            <p:ph idx="1"/>
          </p:nvPr>
        </p:nvSpPr>
        <p:spPr>
          <a:xfrm>
            <a:off x="990600" y="1295400"/>
            <a:ext cx="7162800" cy="5257800"/>
          </a:xfrm>
        </p:spPr>
        <p:txBody>
          <a:bodyPr/>
          <a:lstStyle/>
          <a:p>
            <a:r>
              <a:rPr lang="en-US" dirty="0"/>
              <a:t>“U.S. Presses Beijing on Corporate Espionage: White House Develops Strategy to Encourage China to Halt Alleged </a:t>
            </a:r>
            <a:r>
              <a:rPr lang="en-US" dirty="0" err="1"/>
              <a:t>Cyberspying</a:t>
            </a:r>
            <a:r>
              <a:rPr lang="en-US" dirty="0"/>
              <a:t>, but Faces Some Fundamental Obstacles”</a:t>
            </a:r>
          </a:p>
          <a:p>
            <a:pPr lvl="1"/>
            <a:r>
              <a:rPr lang="en-US" dirty="0"/>
              <a:t>By Siobhan Gorman and Danny </a:t>
            </a:r>
            <a:r>
              <a:rPr lang="en-US" dirty="0" err="1"/>
              <a:t>Yadron</a:t>
            </a:r>
            <a:r>
              <a:rPr lang="en-US" dirty="0"/>
              <a:t>  </a:t>
            </a:r>
          </a:p>
          <a:p>
            <a:pPr lvl="1"/>
            <a:r>
              <a:rPr lang="en-US" dirty="0"/>
              <a:t>Updated June 7, 2013 10:01 p.m. ET</a:t>
            </a:r>
          </a:p>
          <a:p>
            <a:r>
              <a:rPr lang="en-US" dirty="0"/>
              <a:t>WASHINGTON—The Obama administration faces a major impediment in tackling Chinese </a:t>
            </a:r>
            <a:r>
              <a:rPr lang="en-US" dirty="0" err="1"/>
              <a:t>cyberspying</a:t>
            </a:r>
            <a:r>
              <a:rPr lang="en-US" dirty="0"/>
              <a:t>: It must convince the Chinese there's a key line between government spying and corporate spying.…</a:t>
            </a:r>
          </a:p>
          <a:p>
            <a:r>
              <a:rPr lang="en-US" dirty="0">
                <a:hlinkClick r:id="rId3"/>
              </a:rPr>
              <a:t>http://online.wsj.com/news/articles/SB10001424127887324069104578527323576340846</a:t>
            </a:r>
            <a:r>
              <a:rPr lang="en-US" dirty="0"/>
              <a:t> </a:t>
            </a:r>
          </a:p>
        </p:txBody>
      </p:sp>
    </p:spTree>
    <p:extLst>
      <p:ext uri="{BB962C8B-B14F-4D97-AF65-F5344CB8AC3E}">
        <p14:creationId xmlns:p14="http://schemas.microsoft.com/office/powerpoint/2010/main" val="469104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038600" cy="1143000"/>
          </a:xfrm>
        </p:spPr>
        <p:txBody>
          <a:bodyPr/>
          <a:lstStyle/>
          <a:p>
            <a:r>
              <a:rPr lang="en-US" dirty="0"/>
              <a:t>Law &amp; Order</a:t>
            </a:r>
            <a:br>
              <a:rPr lang="en-US" dirty="0"/>
            </a:br>
            <a:r>
              <a:rPr lang="en-US" dirty="0"/>
              <a:t>Criminal Intent</a:t>
            </a:r>
          </a:p>
        </p:txBody>
      </p:sp>
      <p:sp>
        <p:nvSpPr>
          <p:cNvPr id="3" name="Content Placeholder 2"/>
          <p:cNvSpPr>
            <a:spLocks noGrp="1"/>
          </p:cNvSpPr>
          <p:nvPr>
            <p:ph idx="1"/>
          </p:nvPr>
        </p:nvSpPr>
        <p:spPr>
          <a:xfrm>
            <a:off x="609600" y="1219200"/>
            <a:ext cx="3352800" cy="5410200"/>
          </a:xfrm>
        </p:spPr>
        <p:txBody>
          <a:bodyPr/>
          <a:lstStyle/>
          <a:p>
            <a:r>
              <a:rPr lang="en-US" dirty="0"/>
              <a:t>“Scared Crazy” – Year 5, Episode 9</a:t>
            </a:r>
          </a:p>
          <a:p>
            <a:r>
              <a:rPr lang="en-US" dirty="0"/>
              <a:t>Centers on trade secrets</a:t>
            </a:r>
          </a:p>
          <a:p>
            <a:pPr lvl="1"/>
            <a:r>
              <a:rPr lang="en-US" dirty="0"/>
              <a:t>Pay attention to how company attempts to protect them</a:t>
            </a:r>
          </a:p>
          <a:p>
            <a:pPr lvl="1"/>
            <a:r>
              <a:rPr lang="en-US" dirty="0"/>
              <a:t>Notice methods use to steal them</a:t>
            </a:r>
          </a:p>
          <a:p>
            <a:r>
              <a:rPr lang="en-US" dirty="0"/>
              <a:t>Secondary theme is consequences of psychological torture</a:t>
            </a:r>
          </a:p>
        </p:txBody>
      </p:sp>
      <p:pic>
        <p:nvPicPr>
          <p:cNvPr id="62466" name="Picture 2"/>
          <p:cNvPicPr>
            <a:picLocks noChangeAspect="1" noChangeArrowheads="1"/>
          </p:cNvPicPr>
          <p:nvPr/>
        </p:nvPicPr>
        <p:blipFill>
          <a:blip r:embed="rId3" cstate="print"/>
          <a:srcRect/>
          <a:stretch>
            <a:fillRect/>
          </a:stretch>
        </p:blipFill>
        <p:spPr bwMode="auto">
          <a:xfrm>
            <a:off x="4130842" y="0"/>
            <a:ext cx="5013158" cy="6858000"/>
          </a:xfrm>
          <a:prstGeom prst="rect">
            <a:avLst/>
          </a:prstGeom>
          <a:noFill/>
          <a:ln w="9525">
            <a:noFill/>
            <a:miter lim="800000"/>
            <a:headEnd/>
            <a:tailEnd/>
          </a:ln>
        </p:spPr>
      </p:pic>
    </p:spTree>
    <p:extLst>
      <p:ext uri="{BB962C8B-B14F-4D97-AF65-F5344CB8AC3E}">
        <p14:creationId xmlns:p14="http://schemas.microsoft.com/office/powerpoint/2010/main" val="1131087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152400"/>
            <a:ext cx="7162800" cy="5029200"/>
          </a:xfrm>
        </p:spPr>
        <p:txBody>
          <a:bodyPr/>
          <a:lstStyle/>
          <a:p>
            <a:pPr algn="ctr"/>
            <a:r>
              <a:rPr lang="en-US" sz="8000" dirty="0"/>
              <a:t>Now go and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Purpose of Trade Secret Laws</a:t>
            </a:r>
          </a:p>
        </p:txBody>
      </p:sp>
      <p:sp>
        <p:nvSpPr>
          <p:cNvPr id="5123" name="Rectangle 3"/>
          <p:cNvSpPr>
            <a:spLocks noGrp="1" noChangeArrowheads="1"/>
          </p:cNvSpPr>
          <p:nvPr>
            <p:ph type="body" idx="1"/>
          </p:nvPr>
        </p:nvSpPr>
        <p:spPr>
          <a:xfrm>
            <a:off x="990600" y="1295400"/>
            <a:ext cx="5029200" cy="5029200"/>
          </a:xfrm>
        </p:spPr>
        <p:txBody>
          <a:bodyPr/>
          <a:lstStyle/>
          <a:p>
            <a:r>
              <a:rPr lang="en-US" dirty="0"/>
              <a:t>Protect </a:t>
            </a:r>
            <a:r>
              <a:rPr lang="en-US" i="1" dirty="0"/>
              <a:t>valuable creative ideas</a:t>
            </a:r>
            <a:r>
              <a:rPr lang="en-US" dirty="0"/>
              <a:t> at various stages of development</a:t>
            </a:r>
          </a:p>
          <a:p>
            <a:r>
              <a:rPr lang="en-US" dirty="0"/>
              <a:t>Patents cover completed inventions &amp; processes </a:t>
            </a:r>
          </a:p>
          <a:p>
            <a:pPr lvl="1"/>
            <a:r>
              <a:rPr lang="en-US" dirty="0"/>
              <a:t>Require inventions be </a:t>
            </a:r>
          </a:p>
          <a:p>
            <a:pPr lvl="2"/>
            <a:r>
              <a:rPr lang="en-US" dirty="0"/>
              <a:t>novel and </a:t>
            </a:r>
          </a:p>
          <a:p>
            <a:pPr lvl="2"/>
            <a:r>
              <a:rPr lang="en-US" dirty="0"/>
              <a:t>Nonobvious</a:t>
            </a:r>
          </a:p>
          <a:p>
            <a:r>
              <a:rPr lang="en-US" dirty="0"/>
              <a:t>Trade secrets require only information be </a:t>
            </a:r>
            <a:r>
              <a:rPr lang="en-US" i="1" dirty="0"/>
              <a:t>valuable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90600"/>
            <a:ext cx="2133600" cy="5644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a:t>Misappropriation Defined</a:t>
            </a:r>
          </a:p>
        </p:txBody>
      </p:sp>
      <p:sp>
        <p:nvSpPr>
          <p:cNvPr id="10243" name="Rectangle 5"/>
          <p:cNvSpPr>
            <a:spLocks noGrp="1" noChangeArrowheads="1"/>
          </p:cNvSpPr>
          <p:nvPr>
            <p:ph type="body" idx="1"/>
          </p:nvPr>
        </p:nvSpPr>
        <p:spPr>
          <a:xfrm>
            <a:off x="152400" y="1143000"/>
            <a:ext cx="8839200" cy="5410200"/>
          </a:xfrm>
        </p:spPr>
        <p:txBody>
          <a:bodyPr/>
          <a:lstStyle/>
          <a:p>
            <a:r>
              <a:rPr lang="en-US" sz="2000" dirty="0"/>
              <a:t>Trade secret holder entitled to remedies when misappropriation occurs:</a:t>
            </a:r>
          </a:p>
          <a:p>
            <a:r>
              <a:rPr lang="en-US" sz="2000" dirty="0"/>
              <a:t>Acquiring trade secret by improper means</a:t>
            </a:r>
          </a:p>
          <a:p>
            <a:r>
              <a:rPr lang="en-US" sz="2000" dirty="0"/>
              <a:t>Disclosing or using trade secret reasonably knowing that such </a:t>
            </a:r>
            <a:br>
              <a:rPr lang="en-US" sz="2000" dirty="0"/>
            </a:br>
            <a:r>
              <a:rPr lang="en-US" sz="2000" dirty="0"/>
              <a:t>conduct violates duty to maintain </a:t>
            </a:r>
            <a:br>
              <a:rPr lang="en-US" sz="2000" dirty="0"/>
            </a:br>
            <a:r>
              <a:rPr lang="en-US" sz="2000" dirty="0"/>
              <a:t>confidence</a:t>
            </a:r>
          </a:p>
          <a:p>
            <a:r>
              <a:rPr lang="en-US" sz="2000" dirty="0"/>
              <a:t>While reasonably knowing of </a:t>
            </a:r>
            <a:br>
              <a:rPr lang="en-US" sz="2000" dirty="0"/>
            </a:br>
            <a:r>
              <a:rPr lang="en-US" sz="2000" dirty="0"/>
              <a:t>impropriety, using or disclosing secret </a:t>
            </a:r>
            <a:br>
              <a:rPr lang="en-US" sz="2000" dirty="0"/>
            </a:br>
            <a:r>
              <a:rPr lang="en-US" sz="2000" dirty="0"/>
              <a:t>received from another who improperly </a:t>
            </a:r>
            <a:br>
              <a:rPr lang="en-US" sz="2000" dirty="0"/>
            </a:br>
            <a:r>
              <a:rPr lang="en-US" sz="2000" dirty="0"/>
              <a:t>obtained it</a:t>
            </a:r>
          </a:p>
          <a:p>
            <a:r>
              <a:rPr lang="en-US" sz="2000" dirty="0"/>
              <a:t>While reasonably knowing about </a:t>
            </a:r>
            <a:br>
              <a:rPr lang="en-US" sz="2000" dirty="0"/>
            </a:br>
            <a:r>
              <a:rPr lang="en-US" sz="2000" dirty="0"/>
              <a:t>fiduciary breach, using or disclosing </a:t>
            </a:r>
            <a:br>
              <a:rPr lang="en-US" sz="2000" dirty="0"/>
            </a:br>
            <a:r>
              <a:rPr lang="en-US" sz="2000" dirty="0"/>
              <a:t>secret that was disclosed by another </a:t>
            </a:r>
            <a:br>
              <a:rPr lang="en-US" sz="2000" dirty="0"/>
            </a:br>
            <a:r>
              <a:rPr lang="en-US" sz="2000" dirty="0"/>
              <a:t>under such a duty to maintain </a:t>
            </a:r>
            <a:br>
              <a:rPr lang="en-US" sz="2000" dirty="0"/>
            </a:br>
            <a:r>
              <a:rPr lang="en-US" sz="2000" dirty="0"/>
              <a:t>confidence  </a:t>
            </a:r>
          </a:p>
          <a:p>
            <a:r>
              <a:rPr lang="en-US" sz="2000" dirty="0"/>
              <a:t>(See </a:t>
            </a:r>
            <a:r>
              <a:rPr lang="en-US" sz="2000" dirty="0" err="1"/>
              <a:t>Burgunder</a:t>
            </a:r>
            <a:r>
              <a:rPr lang="en-US" sz="2000" dirty="0"/>
              <a:t> p. 213)</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660" y="2590800"/>
            <a:ext cx="3389539"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State Laws on Trade Secrets</a:t>
            </a:r>
          </a:p>
        </p:txBody>
      </p:sp>
      <p:sp>
        <p:nvSpPr>
          <p:cNvPr id="11267" name="Rectangle 3"/>
          <p:cNvSpPr>
            <a:spLocks noGrp="1" noChangeArrowheads="1"/>
          </p:cNvSpPr>
          <p:nvPr>
            <p:ph type="body" idx="1"/>
          </p:nvPr>
        </p:nvSpPr>
        <p:spPr>
          <a:xfrm>
            <a:off x="990600" y="1219200"/>
            <a:ext cx="7772400" cy="5334000"/>
          </a:xfrm>
        </p:spPr>
        <p:txBody>
          <a:bodyPr/>
          <a:lstStyle/>
          <a:p>
            <a:r>
              <a:rPr lang="en-US" dirty="0"/>
              <a:t>State Level: Most states have separate statutes criminalizing trade secret theft</a:t>
            </a:r>
          </a:p>
          <a:p>
            <a:r>
              <a:rPr lang="en-US" dirty="0"/>
              <a:t>American Law Institute (ALI)</a:t>
            </a:r>
          </a:p>
          <a:p>
            <a:pPr lvl="1"/>
            <a:r>
              <a:rPr lang="en-US" dirty="0"/>
              <a:t>1995: Restatement (Third) of Unfair Competition</a:t>
            </a:r>
          </a:p>
          <a:p>
            <a:r>
              <a:rPr lang="en-US" dirty="0"/>
              <a:t>National Conference of Commissioners on Uniform State Laws</a:t>
            </a:r>
          </a:p>
          <a:p>
            <a:pPr lvl="1"/>
            <a:r>
              <a:rPr lang="en-US" dirty="0"/>
              <a:t>1979: formulated </a:t>
            </a:r>
            <a:br>
              <a:rPr lang="en-US" dirty="0"/>
            </a:br>
            <a:r>
              <a:rPr lang="en-US" dirty="0"/>
              <a:t>UTSA</a:t>
            </a:r>
          </a:p>
          <a:p>
            <a:pPr lvl="1"/>
            <a:r>
              <a:rPr lang="en-US" dirty="0"/>
              <a:t>Uniform Trade Secrets Act</a:t>
            </a:r>
          </a:p>
          <a:p>
            <a:pPr lvl="1"/>
            <a:r>
              <a:rPr lang="en-US" dirty="0"/>
              <a:t>Model for state legislatures to follow to pass statutes that codify policies</a:t>
            </a:r>
          </a:p>
          <a:p>
            <a:pPr lvl="1"/>
            <a:r>
              <a:rPr lang="en-US" dirty="0"/>
              <a:t>By 2005, 44 states &amp; District of Columbia had statutes based on UTSA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752600"/>
            <a:ext cx="1905000" cy="1285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3729038"/>
            <a:ext cx="4391025" cy="600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Trade Secret Policies &amp; Law</a:t>
            </a:r>
          </a:p>
        </p:txBody>
      </p:sp>
      <p:sp>
        <p:nvSpPr>
          <p:cNvPr id="9219" name="Rectangle 3"/>
          <p:cNvSpPr>
            <a:spLocks noGrp="1" noChangeArrowheads="1"/>
          </p:cNvSpPr>
          <p:nvPr>
            <p:ph type="body" idx="1"/>
          </p:nvPr>
        </p:nvSpPr>
        <p:spPr/>
        <p:txBody>
          <a:bodyPr/>
          <a:lstStyle/>
          <a:p>
            <a:r>
              <a:rPr lang="en-US"/>
              <a:t>Uniform Trade Secrets Act (UTSA)</a:t>
            </a:r>
          </a:p>
          <a:p>
            <a:pPr lvl="1"/>
            <a:r>
              <a:rPr lang="en-US"/>
              <a:t>Information</a:t>
            </a:r>
          </a:p>
          <a:p>
            <a:pPr lvl="1"/>
            <a:r>
              <a:rPr lang="en-US"/>
              <a:t>Derives independent economic value</a:t>
            </a:r>
            <a:br>
              <a:rPr lang="en-US"/>
            </a:br>
            <a:r>
              <a:rPr lang="en-US"/>
              <a:t>from secrecy</a:t>
            </a:r>
          </a:p>
          <a:p>
            <a:pPr lvl="1"/>
            <a:r>
              <a:rPr lang="en-US" i="1"/>
              <a:t>Subject of reasonable efforts </a:t>
            </a:r>
            <a:br>
              <a:rPr lang="en-US" i="1"/>
            </a:br>
            <a:r>
              <a:rPr lang="en-US" i="1"/>
              <a:t>to maintain secrecy</a:t>
            </a:r>
            <a:endParaRPr lang="en-US"/>
          </a:p>
          <a:p>
            <a:r>
              <a:rPr lang="en-US"/>
              <a:t>Contrast with patent (“patent” means “open”)</a:t>
            </a:r>
          </a:p>
          <a:p>
            <a:r>
              <a:rPr lang="en-US"/>
              <a:t>Unauthorized use of trade secret can lead to </a:t>
            </a:r>
            <a:r>
              <a:rPr lang="en-US" i="1"/>
              <a:t>civil tort</a:t>
            </a:r>
            <a:r>
              <a:rPr lang="en-US"/>
              <a:t> for misappropriation</a:t>
            </a:r>
          </a:p>
        </p:txBody>
      </p:sp>
      <p:sp>
        <p:nvSpPr>
          <p:cNvPr id="9220" name="Text Box 4"/>
          <p:cNvSpPr txBox="1">
            <a:spLocks noChangeArrowheads="1"/>
          </p:cNvSpPr>
          <p:nvPr/>
        </p:nvSpPr>
        <p:spPr bwMode="auto">
          <a:xfrm>
            <a:off x="7315200" y="1143000"/>
            <a:ext cx="1689100" cy="2568575"/>
          </a:xfrm>
          <a:prstGeom prst="rect">
            <a:avLst/>
          </a:prstGeom>
          <a:solidFill>
            <a:srgbClr val="FF9900"/>
          </a:solidFill>
          <a:ln w="38100">
            <a:solidFill>
              <a:schemeClr val="tx1"/>
            </a:solidFill>
            <a:miter lim="800000"/>
            <a:headEnd type="none" w="sm" len="sm"/>
            <a:tailEnd type="none" w="sm" len="sm"/>
          </a:ln>
        </p:spPr>
        <p:txBody>
          <a:bodyPr wrap="none">
            <a:spAutoFit/>
          </a:bodyPr>
          <a:lstStyle/>
          <a:p>
            <a:pPr eaLnBrk="0" hangingPunct="0"/>
            <a:r>
              <a:rPr lang="en-US"/>
              <a:t>Formula</a:t>
            </a:r>
          </a:p>
          <a:p>
            <a:pPr eaLnBrk="0" hangingPunct="0"/>
            <a:r>
              <a:rPr lang="en-US"/>
              <a:t>Pattern</a:t>
            </a:r>
          </a:p>
          <a:p>
            <a:pPr eaLnBrk="0" hangingPunct="0"/>
            <a:r>
              <a:rPr lang="en-US"/>
              <a:t>Compilation</a:t>
            </a:r>
          </a:p>
          <a:p>
            <a:pPr eaLnBrk="0" hangingPunct="0"/>
            <a:r>
              <a:rPr lang="en-US"/>
              <a:t>Program</a:t>
            </a:r>
          </a:p>
          <a:p>
            <a:pPr eaLnBrk="0" hangingPunct="0"/>
            <a:r>
              <a:rPr lang="en-US"/>
              <a:t>Device</a:t>
            </a:r>
          </a:p>
          <a:p>
            <a:pPr eaLnBrk="0" hangingPunct="0"/>
            <a:r>
              <a:rPr lang="en-US"/>
              <a:t>Method</a:t>
            </a:r>
          </a:p>
          <a:p>
            <a:pPr eaLnBrk="0" hangingPunct="0"/>
            <a:r>
              <a:rPr lang="en-US"/>
              <a:t>Technique</a:t>
            </a:r>
          </a:p>
          <a:p>
            <a:pPr eaLnBrk="0" hangingPunct="0"/>
            <a:r>
              <a:rPr lang="en-US"/>
              <a:t>Process</a:t>
            </a:r>
          </a:p>
        </p:txBody>
      </p:sp>
      <p:sp>
        <p:nvSpPr>
          <p:cNvPr id="9221" name="Line 5"/>
          <p:cNvSpPr>
            <a:spLocks noChangeShapeType="1"/>
          </p:cNvSpPr>
          <p:nvPr/>
        </p:nvSpPr>
        <p:spPr bwMode="auto">
          <a:xfrm>
            <a:off x="3505200" y="2362200"/>
            <a:ext cx="3810000" cy="0"/>
          </a:xfrm>
          <a:prstGeom prst="line">
            <a:avLst/>
          </a:prstGeom>
          <a:noFill/>
          <a:ln w="38100">
            <a:solidFill>
              <a:schemeClr val="tx1"/>
            </a:solidFill>
            <a:round/>
            <a:headEnd type="none" w="sm" len="sm"/>
            <a:tailEnd type="triangle" w="med" len="med"/>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UTSA Remedies for Misappropriation</a:t>
            </a:r>
          </a:p>
        </p:txBody>
      </p:sp>
      <p:sp>
        <p:nvSpPr>
          <p:cNvPr id="19459" name="Rectangle 3"/>
          <p:cNvSpPr>
            <a:spLocks noGrp="1" noChangeArrowheads="1"/>
          </p:cNvSpPr>
          <p:nvPr>
            <p:ph type="body" idx="1"/>
          </p:nvPr>
        </p:nvSpPr>
        <p:spPr>
          <a:xfrm>
            <a:off x="76200" y="1371600"/>
            <a:ext cx="5257800" cy="5029200"/>
          </a:xfrm>
        </p:spPr>
        <p:txBody>
          <a:bodyPr/>
          <a:lstStyle/>
          <a:p>
            <a:r>
              <a:rPr lang="en-US" sz="2000" dirty="0"/>
              <a:t>Damages ($)</a:t>
            </a:r>
          </a:p>
          <a:p>
            <a:pPr lvl="1"/>
            <a:r>
              <a:rPr lang="en-US" sz="2000" dirty="0"/>
              <a:t>Amount needed to compensate the trade secret holder for losses</a:t>
            </a:r>
          </a:p>
          <a:p>
            <a:pPr lvl="1"/>
            <a:r>
              <a:rPr lang="en-US" sz="2000" dirty="0"/>
              <a:t>Amount of unjust enrichment earned by unlawful use or disclosure</a:t>
            </a:r>
          </a:p>
          <a:p>
            <a:r>
              <a:rPr lang="en-US" sz="2000" dirty="0"/>
              <a:t>Injunctions</a:t>
            </a:r>
          </a:p>
          <a:p>
            <a:pPr lvl="1"/>
            <a:r>
              <a:rPr lang="en-US" sz="2000" dirty="0"/>
              <a:t>Preventing use</a:t>
            </a:r>
          </a:p>
          <a:p>
            <a:pPr lvl="2"/>
            <a:r>
              <a:rPr lang="en-US" sz="2000" dirty="0"/>
              <a:t>Including “threatened misappropriation”</a:t>
            </a:r>
          </a:p>
          <a:p>
            <a:pPr lvl="1"/>
            <a:r>
              <a:rPr lang="en-US" sz="2000" dirty="0"/>
              <a:t>To obtain preliminary injunction, must prove:</a:t>
            </a:r>
          </a:p>
          <a:p>
            <a:pPr lvl="2"/>
            <a:r>
              <a:rPr lang="en-US" sz="2000" dirty="0"/>
              <a:t>Irreparable harm</a:t>
            </a:r>
          </a:p>
          <a:p>
            <a:pPr lvl="2"/>
            <a:r>
              <a:rPr lang="en-US" sz="2000" dirty="0"/>
              <a:t>Strong likelihood of success of winning if case goes to trial</a:t>
            </a: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00" r="12250"/>
          <a:stretch/>
        </p:blipFill>
        <p:spPr bwMode="auto">
          <a:xfrm>
            <a:off x="5184456" y="1143000"/>
            <a:ext cx="3483293"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Borland &amp; Symantec 1992</a:t>
            </a:r>
          </a:p>
        </p:txBody>
      </p:sp>
      <p:sp>
        <p:nvSpPr>
          <p:cNvPr id="18435" name="Rectangle 3"/>
          <p:cNvSpPr>
            <a:spLocks noGrp="1" noChangeArrowheads="1"/>
          </p:cNvSpPr>
          <p:nvPr>
            <p:ph type="body" idx="1"/>
          </p:nvPr>
        </p:nvSpPr>
        <p:spPr>
          <a:xfrm>
            <a:off x="228600" y="1066800"/>
            <a:ext cx="7924800" cy="5486400"/>
          </a:xfrm>
        </p:spPr>
        <p:txBody>
          <a:bodyPr/>
          <a:lstStyle/>
          <a:p>
            <a:r>
              <a:rPr lang="en-US" sz="2300" dirty="0"/>
              <a:t>Eugene Wang</a:t>
            </a:r>
          </a:p>
          <a:p>
            <a:pPr lvl="1"/>
            <a:r>
              <a:rPr lang="en-US" sz="2300" dirty="0"/>
              <a:t>Former CEO of Borland Int’l</a:t>
            </a:r>
          </a:p>
          <a:p>
            <a:pPr lvl="1"/>
            <a:r>
              <a:rPr lang="en-US" sz="2300" dirty="0"/>
              <a:t>Resigned 2 months after </a:t>
            </a:r>
            <a:br>
              <a:rPr lang="en-US" sz="2300" dirty="0"/>
            </a:br>
            <a:r>
              <a:rPr lang="en-US" sz="2300" dirty="0"/>
              <a:t>management shuffle</a:t>
            </a:r>
          </a:p>
          <a:p>
            <a:pPr lvl="1"/>
            <a:r>
              <a:rPr lang="en-US" sz="2300" dirty="0"/>
              <a:t>Became VP of Symantec</a:t>
            </a:r>
          </a:p>
          <a:p>
            <a:r>
              <a:rPr lang="en-US" sz="2300" dirty="0"/>
              <a:t>Borland officials searched his e-mail</a:t>
            </a:r>
          </a:p>
          <a:p>
            <a:pPr lvl="1"/>
            <a:r>
              <a:rPr lang="en-US" sz="2300" dirty="0"/>
              <a:t>Found files sent via MCI Mail</a:t>
            </a:r>
          </a:p>
          <a:p>
            <a:pPr lvl="1"/>
            <a:r>
              <a:rPr lang="en-US" sz="2300" dirty="0"/>
              <a:t>10 </a:t>
            </a:r>
            <a:r>
              <a:rPr lang="en-US" sz="2300" dirty="0" err="1"/>
              <a:t>msgs</a:t>
            </a:r>
            <a:r>
              <a:rPr lang="en-US" sz="2300" dirty="0"/>
              <a:t> to Symantec CEO</a:t>
            </a:r>
          </a:p>
          <a:p>
            <a:pPr lvl="1"/>
            <a:r>
              <a:rPr lang="en-US" sz="2300" dirty="0"/>
              <a:t>Contained confidential info</a:t>
            </a:r>
          </a:p>
          <a:p>
            <a:r>
              <a:rPr lang="en-US" sz="2300" dirty="0"/>
              <a:t>Borland filed civil &amp; </a:t>
            </a:r>
            <a:r>
              <a:rPr lang="en-US" sz="2300" i="1" dirty="0"/>
              <a:t>criminal </a:t>
            </a:r>
            <a:br>
              <a:rPr lang="en-US" sz="2300" i="1" dirty="0"/>
            </a:br>
            <a:r>
              <a:rPr lang="en-US" sz="2300" dirty="0"/>
              <a:t>charges</a:t>
            </a:r>
          </a:p>
          <a:p>
            <a:pPr lvl="1"/>
            <a:r>
              <a:rPr lang="en-US" sz="2300" dirty="0"/>
              <a:t>Scotts Valley Police Department</a:t>
            </a:r>
          </a:p>
          <a:p>
            <a:pPr lvl="1"/>
            <a:r>
              <a:rPr lang="en-US" sz="2300" dirty="0"/>
              <a:t>Provisions of CA penal code applied</a:t>
            </a:r>
          </a:p>
        </p:txBody>
      </p:sp>
      <p:sp>
        <p:nvSpPr>
          <p:cNvPr id="18436" name="Text Box 4"/>
          <p:cNvSpPr txBox="1">
            <a:spLocks noChangeArrowheads="1"/>
          </p:cNvSpPr>
          <p:nvPr/>
        </p:nvSpPr>
        <p:spPr bwMode="auto">
          <a:xfrm>
            <a:off x="2133600" y="6477000"/>
            <a:ext cx="4830763" cy="396875"/>
          </a:xfrm>
          <a:prstGeom prst="rect">
            <a:avLst/>
          </a:prstGeom>
          <a:solidFill>
            <a:srgbClr val="FFC0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dirty="0">
                <a:latin typeface="Arial Narrow" pitchFamily="34" charset="0"/>
                <a:hlinkClick r:id="rId3"/>
              </a:rPr>
              <a:t>http://catless.ncl.ac.uk/Risks/13.87.html#subj2</a:t>
            </a:r>
            <a:r>
              <a:rPr lang="en-US" dirty="0"/>
              <a:t> </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19200"/>
            <a:ext cx="2752445" cy="1247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197" y="4114800"/>
            <a:ext cx="3876675" cy="1225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a:solidFill>
          <a:srgbClr val="FFC000"/>
        </a:solidFill>
      </a:spPr>
      <a:bodyPr wrap="none" rtlCol="0">
        <a:spAutoFit/>
      </a:bodyPr>
      <a:lstStyle>
        <a:defPPr>
          <a:defRPr dirty="0" smtClean="0"/>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1083</TotalTime>
  <Words>2855</Words>
  <Application>Microsoft Office PowerPoint</Application>
  <PresentationFormat>On-screen Show (4:3)</PresentationFormat>
  <Paragraphs>327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Narrow</vt:lpstr>
      <vt:lpstr>Bookman Old Style</vt:lpstr>
      <vt:lpstr>Times New Roman</vt:lpstr>
      <vt:lpstr>Wingdings</vt:lpstr>
      <vt:lpstr>CJ 341 Class Notes</vt:lpstr>
      <vt:lpstr>Trade Secrets &amp; Industrial Espionage</vt:lpstr>
      <vt:lpstr>Topics</vt:lpstr>
      <vt:lpstr>Definition</vt:lpstr>
      <vt:lpstr>Purpose of Trade Secret Laws</vt:lpstr>
      <vt:lpstr>Misappropriation Defined</vt:lpstr>
      <vt:lpstr>State Laws on Trade Secrets</vt:lpstr>
      <vt:lpstr>Trade Secret Policies &amp; Law</vt:lpstr>
      <vt:lpstr>UTSA Remedies for Misappropriation</vt:lpstr>
      <vt:lpstr>Borland &amp; Symantec 1992</vt:lpstr>
      <vt:lpstr>Microsoft and Google (2000): Non-Compete Clause</vt:lpstr>
      <vt:lpstr>Federal Level</vt:lpstr>
      <vt:lpstr>(Federal) Trade Secrets Act </vt:lpstr>
      <vt:lpstr>Trade Secrets Act (Text)</vt:lpstr>
      <vt:lpstr>Economic Espionage Act of 1996 (EEA)</vt:lpstr>
      <vt:lpstr>EEA Text</vt:lpstr>
      <vt:lpstr>EEA Penalties Include </vt:lpstr>
      <vt:lpstr>First Amendment Issues</vt:lpstr>
      <vt:lpstr>Apple Corp vs Bloggers (1)</vt:lpstr>
      <vt:lpstr>Apple vs Bloggers (2)</vt:lpstr>
      <vt:lpstr>Apple vs Bloggers (3)</vt:lpstr>
      <vt:lpstr>DeCSS Trade Secret Dispute</vt:lpstr>
      <vt:lpstr>Reverse Engineering</vt:lpstr>
      <vt:lpstr>International Trade Secret Protection</vt:lpstr>
      <vt:lpstr>Industrial Espionage</vt:lpstr>
      <vt:lpstr>Echelon</vt:lpstr>
      <vt:lpstr>Israeli Trojan Horse Keylogger</vt:lpstr>
      <vt:lpstr>Industrial Espionage by PRC Agents</vt:lpstr>
      <vt:lpstr>2001: Hai Lin, Kai Xu, &amp; Yong-Qing Cheng</vt:lpstr>
      <vt:lpstr>2001: Junsheng Wang</vt:lpstr>
      <vt:lpstr>2002: Seismic Imaging SW Theft</vt:lpstr>
      <vt:lpstr>2006: Fei Ye &amp; Ming Zhong</vt:lpstr>
      <vt:lpstr>2007: Chi Mak &amp; Family</vt:lpstr>
      <vt:lpstr>2009: US Electric Grid</vt:lpstr>
      <vt:lpstr>2011: AMSC SCADA Code</vt:lpstr>
      <vt:lpstr>2013: PRC Denies All Claims of Cyberespionage</vt:lpstr>
      <vt:lpstr>Law &amp; Order Criminal Intent</vt:lpstr>
      <vt:lpstr>Now go and study</vt:lpstr>
    </vt:vector>
  </TitlesOfParts>
  <Manager>Stan Shernock,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Secrets &amp; Industrial Espionage</dc:title>
  <dc:subject>CJ341/IA241</dc:subject>
  <dc:creator>M. E. Kabay, PhD, CISSP-ISSMP</dc:creator>
  <cp:keywords/>
  <dc:description>Updated 2013-10-20_x000d_
</dc:description>
  <cp:lastModifiedBy>Mich Kabay</cp:lastModifiedBy>
  <cp:revision>145</cp:revision>
  <cp:lastPrinted>2011-09-29T12:24:03Z</cp:lastPrinted>
  <dcterms:created xsi:type="dcterms:W3CDTF">2006-09-13T14:01:14Z</dcterms:created>
  <dcterms:modified xsi:type="dcterms:W3CDTF">2021-02-05T19:55:31Z</dcterms:modified>
  <cp:category/>
</cp:coreProperties>
</file>