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9"/>
  </p:notesMasterIdLst>
  <p:handoutMasterIdLst>
    <p:handoutMasterId r:id="rId50"/>
  </p:handoutMasterIdLst>
  <p:sldIdLst>
    <p:sldId id="285" r:id="rId2"/>
    <p:sldId id="291" r:id="rId3"/>
    <p:sldId id="363" r:id="rId4"/>
    <p:sldId id="329" r:id="rId5"/>
    <p:sldId id="330" r:id="rId6"/>
    <p:sldId id="342" r:id="rId7"/>
    <p:sldId id="332" r:id="rId8"/>
    <p:sldId id="331" r:id="rId9"/>
    <p:sldId id="333" r:id="rId10"/>
    <p:sldId id="334" r:id="rId11"/>
    <p:sldId id="343" r:id="rId12"/>
    <p:sldId id="335" r:id="rId13"/>
    <p:sldId id="336" r:id="rId14"/>
    <p:sldId id="337" r:id="rId15"/>
    <p:sldId id="327" r:id="rId16"/>
    <p:sldId id="328" r:id="rId17"/>
    <p:sldId id="361" r:id="rId18"/>
    <p:sldId id="364" r:id="rId19"/>
    <p:sldId id="296" r:id="rId20"/>
    <p:sldId id="319" r:id="rId21"/>
    <p:sldId id="321" r:id="rId22"/>
    <p:sldId id="320" r:id="rId23"/>
    <p:sldId id="365" r:id="rId24"/>
    <p:sldId id="362" r:id="rId25"/>
    <p:sldId id="297" r:id="rId26"/>
    <p:sldId id="340" r:id="rId27"/>
    <p:sldId id="322" r:id="rId28"/>
    <p:sldId id="309" r:id="rId29"/>
    <p:sldId id="341" r:id="rId30"/>
    <p:sldId id="366" r:id="rId31"/>
    <p:sldId id="339" r:id="rId32"/>
    <p:sldId id="346" r:id="rId33"/>
    <p:sldId id="347" r:id="rId34"/>
    <p:sldId id="348" r:id="rId35"/>
    <p:sldId id="349" r:id="rId36"/>
    <p:sldId id="350" r:id="rId37"/>
    <p:sldId id="351" r:id="rId38"/>
    <p:sldId id="352" r:id="rId39"/>
    <p:sldId id="353" r:id="rId40"/>
    <p:sldId id="354" r:id="rId41"/>
    <p:sldId id="355" r:id="rId42"/>
    <p:sldId id="356" r:id="rId43"/>
    <p:sldId id="357" r:id="rId44"/>
    <p:sldId id="358" r:id="rId45"/>
    <p:sldId id="359" r:id="rId46"/>
    <p:sldId id="360" r:id="rId47"/>
    <p:sldId id="288" r:id="rId48"/>
  </p:sldIdLst>
  <p:sldSz cx="9144000" cy="6858000" type="screen4x3"/>
  <p:notesSz cx="7315200" cy="9601200"/>
  <p:defaultTextStyle>
    <a:defPPr>
      <a:defRPr lang="en-US"/>
    </a:defPPr>
    <a:lvl1pPr algn="l" rtl="0" fontAlgn="base">
      <a:spcBef>
        <a:spcPct val="0"/>
      </a:spcBef>
      <a:spcAft>
        <a:spcPct val="0"/>
      </a:spcAft>
      <a:defRPr sz="2000" b="1" kern="1200">
        <a:solidFill>
          <a:schemeClr val="tx1"/>
        </a:solidFill>
        <a:latin typeface="Arial" charset="0"/>
        <a:ea typeface="+mn-ea"/>
        <a:cs typeface="+mn-cs"/>
      </a:defRPr>
    </a:lvl1pPr>
    <a:lvl2pPr marL="457200" algn="l" rtl="0" fontAlgn="base">
      <a:spcBef>
        <a:spcPct val="0"/>
      </a:spcBef>
      <a:spcAft>
        <a:spcPct val="0"/>
      </a:spcAft>
      <a:defRPr sz="2000" b="1" kern="1200">
        <a:solidFill>
          <a:schemeClr val="tx1"/>
        </a:solidFill>
        <a:latin typeface="Arial" charset="0"/>
        <a:ea typeface="+mn-ea"/>
        <a:cs typeface="+mn-cs"/>
      </a:defRPr>
    </a:lvl2pPr>
    <a:lvl3pPr marL="914400" algn="l" rtl="0" fontAlgn="base">
      <a:spcBef>
        <a:spcPct val="0"/>
      </a:spcBef>
      <a:spcAft>
        <a:spcPct val="0"/>
      </a:spcAft>
      <a:defRPr sz="2000" b="1" kern="1200">
        <a:solidFill>
          <a:schemeClr val="tx1"/>
        </a:solidFill>
        <a:latin typeface="Arial" charset="0"/>
        <a:ea typeface="+mn-ea"/>
        <a:cs typeface="+mn-cs"/>
      </a:defRPr>
    </a:lvl3pPr>
    <a:lvl4pPr marL="1371600" algn="l" rtl="0" fontAlgn="base">
      <a:spcBef>
        <a:spcPct val="0"/>
      </a:spcBef>
      <a:spcAft>
        <a:spcPct val="0"/>
      </a:spcAft>
      <a:defRPr sz="2000" b="1" kern="1200">
        <a:solidFill>
          <a:schemeClr val="tx1"/>
        </a:solidFill>
        <a:latin typeface="Arial" charset="0"/>
        <a:ea typeface="+mn-ea"/>
        <a:cs typeface="+mn-cs"/>
      </a:defRPr>
    </a:lvl4pPr>
    <a:lvl5pPr marL="1828800" algn="l" rtl="0" fontAlgn="base">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0" autoAdjust="0"/>
    <p:restoredTop sz="86410" autoAdjust="0"/>
  </p:normalViewPr>
  <p:slideViewPr>
    <p:cSldViewPr>
      <p:cViewPr>
        <p:scale>
          <a:sx n="100" d="100"/>
          <a:sy n="100" d="100"/>
        </p:scale>
        <p:origin x="-1944" y="-50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216"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20.xml"/><Relationship Id="rId26" Type="http://schemas.openxmlformats.org/officeDocument/2006/relationships/slide" Target="slides/slide32.xml"/><Relationship Id="rId39" Type="http://schemas.openxmlformats.org/officeDocument/2006/relationships/slide" Target="slides/slide45.xml"/><Relationship Id="rId3" Type="http://schemas.openxmlformats.org/officeDocument/2006/relationships/slide" Target="slides/slide4.xml"/><Relationship Id="rId21" Type="http://schemas.openxmlformats.org/officeDocument/2006/relationships/slide" Target="slides/slide26.xml"/><Relationship Id="rId34" Type="http://schemas.openxmlformats.org/officeDocument/2006/relationships/slide" Target="slides/slide40.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9.xml"/><Relationship Id="rId25" Type="http://schemas.openxmlformats.org/officeDocument/2006/relationships/slide" Target="slides/slide31.xml"/><Relationship Id="rId33" Type="http://schemas.openxmlformats.org/officeDocument/2006/relationships/slide" Target="slides/slide39.xml"/><Relationship Id="rId38" Type="http://schemas.openxmlformats.org/officeDocument/2006/relationships/slide" Target="slides/slide44.xml"/><Relationship Id="rId2" Type="http://schemas.openxmlformats.org/officeDocument/2006/relationships/slide" Target="slides/slide2.xml"/><Relationship Id="rId16" Type="http://schemas.openxmlformats.org/officeDocument/2006/relationships/slide" Target="slides/slide17.xml"/><Relationship Id="rId20" Type="http://schemas.openxmlformats.org/officeDocument/2006/relationships/slide" Target="slides/slide25.xml"/><Relationship Id="rId29" Type="http://schemas.openxmlformats.org/officeDocument/2006/relationships/slide" Target="slides/slide35.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9.xml"/><Relationship Id="rId32" Type="http://schemas.openxmlformats.org/officeDocument/2006/relationships/slide" Target="slides/slide38.xml"/><Relationship Id="rId37" Type="http://schemas.openxmlformats.org/officeDocument/2006/relationships/slide" Target="slides/slide43.xml"/><Relationship Id="rId40" Type="http://schemas.openxmlformats.org/officeDocument/2006/relationships/slide" Target="slides/slide46.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8.xml"/><Relationship Id="rId28" Type="http://schemas.openxmlformats.org/officeDocument/2006/relationships/slide" Target="slides/slide34.xml"/><Relationship Id="rId36" Type="http://schemas.openxmlformats.org/officeDocument/2006/relationships/slide" Target="slides/slide42.xml"/><Relationship Id="rId10" Type="http://schemas.openxmlformats.org/officeDocument/2006/relationships/slide" Target="slides/slide11.xml"/><Relationship Id="rId19" Type="http://schemas.openxmlformats.org/officeDocument/2006/relationships/slide" Target="slides/slide21.xml"/><Relationship Id="rId31" Type="http://schemas.openxmlformats.org/officeDocument/2006/relationships/slide" Target="slides/slide37.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7.xml"/><Relationship Id="rId27" Type="http://schemas.openxmlformats.org/officeDocument/2006/relationships/slide" Target="slides/slide33.xml"/><Relationship Id="rId30" Type="http://schemas.openxmlformats.org/officeDocument/2006/relationships/slide" Target="slides/slide36.xml"/><Relationship Id="rId35"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498" name="Rectangle 2"/>
          <p:cNvSpPr>
            <a:spLocks noGrp="1" noChangeArrowheads="1"/>
          </p:cNvSpPr>
          <p:nvPr>
            <p:ph type="hdr" sz="quarter"/>
          </p:nvPr>
        </p:nvSpPr>
        <p:spPr bwMode="auto">
          <a:xfrm>
            <a:off x="2071688" y="457200"/>
            <a:ext cx="3171825" cy="250825"/>
          </a:xfrm>
          <a:prstGeom prst="rect">
            <a:avLst/>
          </a:prstGeom>
          <a:noFill/>
          <a:ln w="9525">
            <a:noFill/>
            <a:miter lim="800000"/>
            <a:headEnd/>
            <a:tailEnd/>
          </a:ln>
          <a:effectLst/>
        </p:spPr>
        <p:txBody>
          <a:bodyPr vert="horz" wrap="square" lIns="81843" tIns="40921" rIns="81843" bIns="40921" numCol="1" anchor="t" anchorCtr="0" compatLnSpc="1">
            <a:prstTxWarp prst="textNoShape">
              <a:avLst/>
            </a:prstTxWarp>
          </a:bodyPr>
          <a:lstStyle>
            <a:lvl1pPr algn="ctr" defTabSz="819150" eaLnBrk="1" hangingPunct="1">
              <a:defRPr sz="1200" b="1">
                <a:latin typeface="Arial" pitchFamily="34" charset="0"/>
              </a:defRPr>
            </a:lvl1pPr>
          </a:lstStyle>
          <a:p>
            <a:pPr>
              <a:defRPr/>
            </a:pPr>
            <a:r>
              <a:rPr lang="pt-BR"/>
              <a:t>CJ341/IA241/IA241 Class Notes</a:t>
            </a:r>
            <a:endParaRPr lang="en-US"/>
          </a:p>
        </p:txBody>
      </p:sp>
      <p:sp>
        <p:nvSpPr>
          <p:cNvPr id="3" name="Slide Number Placeholder 2"/>
          <p:cNvSpPr>
            <a:spLocks noGrp="1"/>
          </p:cNvSpPr>
          <p:nvPr>
            <p:ph type="sldNum" sz="quarter" idx="3"/>
          </p:nvPr>
        </p:nvSpPr>
        <p:spPr>
          <a:xfrm>
            <a:off x="0" y="8915400"/>
            <a:ext cx="7313613" cy="304800"/>
          </a:xfrm>
          <a:prstGeom prst="rect">
            <a:avLst/>
          </a:prstGeom>
        </p:spPr>
        <p:txBody>
          <a:bodyPr vert="horz" lIns="91440" tIns="45720" rIns="91440" bIns="45720" rtlCol="0" anchor="b"/>
          <a:lstStyle>
            <a:lvl1pPr algn="ctr" eaLnBrk="0" hangingPunct="0">
              <a:defRPr sz="1200"/>
            </a:lvl1pPr>
          </a:lstStyle>
          <a:p>
            <a:pPr>
              <a:defRPr/>
            </a:pPr>
            <a:fld id="{CDC523DC-FFFD-4F29-8AC8-ABEEF8EC4E9F}" type="slidenum">
              <a:rPr lang="en-US"/>
              <a:pPr>
                <a:defRPr/>
              </a:pPr>
              <a:t>‹#›</a:t>
            </a:fld>
            <a:endParaRPr lang="en-US"/>
          </a:p>
        </p:txBody>
      </p:sp>
    </p:spTree>
    <p:extLst>
      <p:ext uri="{BB962C8B-B14F-4D97-AF65-F5344CB8AC3E}">
        <p14:creationId xmlns:p14="http://schemas.microsoft.com/office/powerpoint/2010/main" val="2793749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9" tIns="48324" rIns="96649" bIns="48324" numCol="1" anchor="t" anchorCtr="0" compatLnSpc="1">
            <a:prstTxWarp prst="textNoShape">
              <a:avLst/>
            </a:prstTxWarp>
          </a:bodyPr>
          <a:lstStyle>
            <a:lvl1pPr defTabSz="966788" eaLnBrk="1" hangingPunct="1">
              <a:defRPr sz="1300" b="0">
                <a:latin typeface="Arial" pitchFamily="34" charset="0"/>
              </a:defRPr>
            </a:lvl1pPr>
          </a:lstStyle>
          <a:p>
            <a:pPr>
              <a:defRPr/>
            </a:pPr>
            <a:endParaRPr lang="en-US"/>
          </a:p>
        </p:txBody>
      </p:sp>
      <p:sp>
        <p:nvSpPr>
          <p:cNvPr id="717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49" tIns="48324" rIns="96649" bIns="48324" numCol="1" anchor="t" anchorCtr="0" compatLnSpc="1">
            <a:prstTxWarp prst="textNoShape">
              <a:avLst/>
            </a:prstTxWarp>
          </a:bodyPr>
          <a:lstStyle>
            <a:lvl1pPr algn="r" defTabSz="966788" eaLnBrk="1" hangingPunct="1">
              <a:defRPr sz="1300" b="0">
                <a:latin typeface="Arial" pitchFamily="34"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49" tIns="48324" rIns="96649" bIns="483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49" tIns="48324" rIns="96649" bIns="48324" numCol="1" anchor="b" anchorCtr="0" compatLnSpc="1">
            <a:prstTxWarp prst="textNoShape">
              <a:avLst/>
            </a:prstTxWarp>
          </a:bodyPr>
          <a:lstStyle>
            <a:lvl1pPr defTabSz="966788" eaLnBrk="1" hangingPunct="1">
              <a:defRPr sz="1300" b="0">
                <a:latin typeface="Arial" pitchFamily="34" charset="0"/>
              </a:defRPr>
            </a:lvl1pPr>
          </a:lstStyle>
          <a:p>
            <a:pPr>
              <a:defRPr/>
            </a:pPr>
            <a:endParaRPr lang="en-US"/>
          </a:p>
        </p:txBody>
      </p:sp>
      <p:sp>
        <p:nvSpPr>
          <p:cNvPr id="717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49" tIns="48324" rIns="96649" bIns="48324" numCol="1" anchor="b" anchorCtr="0" compatLnSpc="1">
            <a:prstTxWarp prst="textNoShape">
              <a:avLst/>
            </a:prstTxWarp>
          </a:bodyPr>
          <a:lstStyle>
            <a:lvl1pPr algn="r" defTabSz="966788" eaLnBrk="1" hangingPunct="1">
              <a:defRPr sz="1300" b="0">
                <a:latin typeface="Arial" pitchFamily="34" charset="0"/>
              </a:defRPr>
            </a:lvl1pPr>
          </a:lstStyle>
          <a:p>
            <a:pPr>
              <a:defRPr/>
            </a:pPr>
            <a:fld id="{EDACE234-B873-4B53-9430-658B030E0710}" type="slidenum">
              <a:rPr lang="en-US"/>
              <a:pPr>
                <a:defRPr/>
              </a:pPr>
              <a:t>‹#›</a:t>
            </a:fld>
            <a:endParaRPr lang="en-US"/>
          </a:p>
        </p:txBody>
      </p:sp>
    </p:spTree>
    <p:extLst>
      <p:ext uri="{BB962C8B-B14F-4D97-AF65-F5344CB8AC3E}">
        <p14:creationId xmlns:p14="http://schemas.microsoft.com/office/powerpoint/2010/main" val="11112114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8312833-46BD-4891-910D-510740FF280F}" type="slidenum">
              <a:rPr lang="en-US" smtClean="0">
                <a:latin typeface="Arial" charset="0"/>
              </a:rPr>
              <a:pPr/>
              <a:t>1</a:t>
            </a:fld>
            <a:endParaRPr lang="en-US">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618172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F4AAFCC-3469-46A2-AC2F-201E1C20B408}" type="slidenum">
              <a:rPr lang="en-US" smtClean="0">
                <a:latin typeface="Arial" charset="0"/>
              </a:rPr>
              <a:pPr/>
              <a:t>10</a:t>
            </a:fld>
            <a:endParaRPr lang="en-US">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767357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1DF3EBB-985C-4EEE-AD94-D2DA5499BED9}" type="slidenum">
              <a:rPr lang="en-US" smtClean="0">
                <a:latin typeface="Arial" charset="0"/>
              </a:rPr>
              <a:pPr/>
              <a:t>11</a:t>
            </a:fld>
            <a:endParaRPr lang="en-US">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927439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8643368-6396-4450-AC85-DC9EC69D7F7D}" type="slidenum">
              <a:rPr lang="en-US" smtClean="0">
                <a:latin typeface="Arial" charset="0"/>
              </a:rPr>
              <a:pPr/>
              <a:t>12</a:t>
            </a:fld>
            <a:endParaRPr lang="en-US">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578256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34887A5-3ECB-4AE8-A6AE-E0652B7A488A}" type="slidenum">
              <a:rPr lang="en-US" smtClean="0">
                <a:latin typeface="Arial" charset="0"/>
              </a:rPr>
              <a:pPr/>
              <a:t>13</a:t>
            </a:fld>
            <a:endParaRPr lang="en-US">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261233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FFFC77E6-46C9-4846-A39B-674EE04279EE}" type="slidenum">
              <a:rPr lang="en-US" smtClean="0">
                <a:latin typeface="Arial" charset="0"/>
              </a:rPr>
              <a:pPr/>
              <a:t>14</a:t>
            </a:fld>
            <a:endParaRPr lang="en-US">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132923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F9D1257-5285-49B1-84C4-A3007D7AB56D}" type="slidenum">
              <a:rPr lang="en-US" smtClean="0">
                <a:latin typeface="Arial" charset="0"/>
              </a:rPr>
              <a:pPr/>
              <a:t>15</a:t>
            </a:fld>
            <a:endParaRPr lang="en-US">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548943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AFB3FF1E-6229-4BB0-82B2-826A767B5350}" type="slidenum">
              <a:rPr lang="en-US" smtClean="0">
                <a:latin typeface="Arial" charset="0"/>
              </a:rPr>
              <a:pPr/>
              <a:t>16</a:t>
            </a:fld>
            <a:endParaRPr lang="en-US">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305020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D3904DF-561D-4D0B-A75D-E5DB82D78CF7}" type="slidenum">
              <a:rPr lang="en-US" smtClean="0">
                <a:latin typeface="Arial" charset="0"/>
              </a:rPr>
              <a:pPr/>
              <a:t>17</a:t>
            </a:fld>
            <a:endParaRPr lang="en-US">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876395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E96DB51-5A47-43C9-BC28-B0644D97CDFC}" type="slidenum">
              <a:rPr lang="en-US" smtClean="0">
                <a:latin typeface="Arial" charset="0"/>
              </a:rPr>
              <a:pPr/>
              <a:t>18</a:t>
            </a:fld>
            <a:endParaRPr lang="en-US">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827239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38877A5-8858-4CFB-A75A-812D3503A267}" type="slidenum">
              <a:rPr lang="en-US" smtClean="0">
                <a:latin typeface="Arial" charset="0"/>
              </a:rPr>
              <a:pPr/>
              <a:t>19</a:t>
            </a:fld>
            <a:endParaRPr lang="en-US">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642055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B758494-1615-4C58-B03C-2854FC58B4ED}" type="slidenum">
              <a:rPr lang="en-US" smtClean="0">
                <a:latin typeface="Arial" charset="0"/>
              </a:rPr>
              <a:pPr/>
              <a:t>2</a:t>
            </a:fld>
            <a:endParaRPr lang="en-US">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396026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3A3976C-78C6-413D-A44A-49E9A02D542C}" type="slidenum">
              <a:rPr lang="en-US" smtClean="0">
                <a:latin typeface="Arial" charset="0"/>
              </a:rPr>
              <a:pPr/>
              <a:t>20</a:t>
            </a:fld>
            <a:endParaRPr lang="en-US">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357653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DFAF1B8C-50FB-49B6-BA14-E234989F45D8}" type="slidenum">
              <a:rPr lang="en-US" smtClean="0">
                <a:latin typeface="Arial" charset="0"/>
              </a:rPr>
              <a:pPr/>
              <a:t>21</a:t>
            </a:fld>
            <a:endParaRPr lang="en-US">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208803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159E838-BB4C-4711-B3C2-39E69516E963}" type="slidenum">
              <a:rPr lang="en-US" smtClean="0">
                <a:latin typeface="Arial" charset="0"/>
              </a:rPr>
              <a:pPr/>
              <a:t>22</a:t>
            </a:fld>
            <a:endParaRPr lang="en-US">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380313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a:latin typeface="Arial" charset="0"/>
            </a:endParaRPr>
          </a:p>
        </p:txBody>
      </p:sp>
      <p:sp>
        <p:nvSpPr>
          <p:cNvPr id="73732" name="Slide Number Placeholder 3"/>
          <p:cNvSpPr>
            <a:spLocks noGrp="1"/>
          </p:cNvSpPr>
          <p:nvPr>
            <p:ph type="sldNum" sz="quarter" idx="5"/>
          </p:nvPr>
        </p:nvSpPr>
        <p:spPr>
          <a:noFill/>
        </p:spPr>
        <p:txBody>
          <a:bodyPr/>
          <a:lstStyle/>
          <a:p>
            <a:fld id="{21BBE409-CD4E-4033-AAA8-4B9F9B28820F}" type="slidenum">
              <a:rPr lang="en-US" smtClean="0">
                <a:latin typeface="Arial" charset="0"/>
              </a:rPr>
              <a:pPr/>
              <a:t>23</a:t>
            </a:fld>
            <a:endParaRPr lang="en-US">
              <a:latin typeface="Arial" charset="0"/>
            </a:endParaRPr>
          </a:p>
        </p:txBody>
      </p:sp>
    </p:spTree>
    <p:extLst>
      <p:ext uri="{BB962C8B-B14F-4D97-AF65-F5344CB8AC3E}">
        <p14:creationId xmlns:p14="http://schemas.microsoft.com/office/powerpoint/2010/main" val="2603208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9CF81583-A42B-476A-855C-7F232E75DE29}" type="slidenum">
              <a:rPr lang="en-US" smtClean="0">
                <a:latin typeface="Arial" charset="0"/>
              </a:rPr>
              <a:pPr/>
              <a:t>24</a:t>
            </a:fld>
            <a:endParaRPr lang="en-US">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640048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2CF0E1E1-BFBA-4E56-B386-0F1488669E5F}" type="slidenum">
              <a:rPr lang="en-US" smtClean="0">
                <a:latin typeface="Arial" charset="0"/>
              </a:rPr>
              <a:pPr/>
              <a:t>25</a:t>
            </a:fld>
            <a:endParaRPr lang="en-US">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817615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FE2801D6-3C90-4800-B38B-C4FD55EA90BD}" type="slidenum">
              <a:rPr lang="en-US" smtClean="0">
                <a:latin typeface="Arial" charset="0"/>
              </a:rPr>
              <a:pPr/>
              <a:t>26</a:t>
            </a:fld>
            <a:endParaRPr lang="en-US">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102716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328D570-B929-4770-AEDC-E246818FC6C9}" type="slidenum">
              <a:rPr lang="en-US" smtClean="0">
                <a:latin typeface="Arial" charset="0"/>
              </a:rPr>
              <a:pPr/>
              <a:t>27</a:t>
            </a:fld>
            <a:endParaRPr lang="en-US">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902294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050C738F-3776-4D99-84DD-744634C461B3}" type="slidenum">
              <a:rPr lang="en-US" smtClean="0">
                <a:latin typeface="Arial" charset="0"/>
              </a:rPr>
              <a:pPr/>
              <a:t>28</a:t>
            </a:fld>
            <a:endParaRPr lang="en-US">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745989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14FA529-7CCB-4406-B981-75E8D01C0F3D}" type="slidenum">
              <a:rPr lang="en-US" smtClean="0">
                <a:latin typeface="Arial" charset="0"/>
              </a:rPr>
              <a:pPr/>
              <a:t>29</a:t>
            </a:fld>
            <a:endParaRPr lang="en-US">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634635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FD0A4B6-58A6-46D4-9515-33C1D1C43B25}" type="slidenum">
              <a:rPr lang="en-US" smtClean="0">
                <a:latin typeface="Arial" charset="0"/>
              </a:rPr>
              <a:pPr/>
              <a:t>3</a:t>
            </a:fld>
            <a:endParaRPr lang="en-US">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807215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a:latin typeface="Arial" charset="0"/>
            </a:endParaRPr>
          </a:p>
        </p:txBody>
      </p:sp>
      <p:sp>
        <p:nvSpPr>
          <p:cNvPr id="80900" name="Slide Number Placeholder 3"/>
          <p:cNvSpPr>
            <a:spLocks noGrp="1"/>
          </p:cNvSpPr>
          <p:nvPr>
            <p:ph type="sldNum" sz="quarter" idx="5"/>
          </p:nvPr>
        </p:nvSpPr>
        <p:spPr>
          <a:noFill/>
        </p:spPr>
        <p:txBody>
          <a:bodyPr/>
          <a:lstStyle/>
          <a:p>
            <a:fld id="{5CC8D1F0-9C7B-4CDB-90CE-3D964BC8FBAF}" type="slidenum">
              <a:rPr lang="en-US" smtClean="0">
                <a:latin typeface="Arial" charset="0"/>
              </a:rPr>
              <a:pPr/>
              <a:t>30</a:t>
            </a:fld>
            <a:endParaRPr lang="en-US">
              <a:latin typeface="Arial" charset="0"/>
            </a:endParaRPr>
          </a:p>
        </p:txBody>
      </p:sp>
    </p:spTree>
    <p:extLst>
      <p:ext uri="{BB962C8B-B14F-4D97-AF65-F5344CB8AC3E}">
        <p14:creationId xmlns:p14="http://schemas.microsoft.com/office/powerpoint/2010/main" val="3158030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27985A9-99D4-4D93-B1D5-5DDEC99D3860}" type="slidenum">
              <a:rPr lang="en-US" smtClean="0">
                <a:latin typeface="Arial" charset="0"/>
              </a:rPr>
              <a:pPr/>
              <a:t>31</a:t>
            </a:fld>
            <a:endParaRPr lang="en-US">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774240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F695ED22-A1B8-4CFC-B3F1-227C75EE5189}" type="slidenum">
              <a:rPr lang="en-US" smtClean="0">
                <a:latin typeface="Arial" charset="0"/>
              </a:rPr>
              <a:pPr/>
              <a:t>32</a:t>
            </a:fld>
            <a:endParaRPr lang="en-US">
              <a:latin typeface="Arial" charset="0"/>
            </a:endParaRPr>
          </a:p>
        </p:txBody>
      </p:sp>
      <p:sp>
        <p:nvSpPr>
          <p:cNvPr id="82947" name="Rectangle 2"/>
          <p:cNvSpPr>
            <a:spLocks noGrp="1" noRot="1" noChangeAspect="1" noChangeArrowheads="1" noTextEdit="1"/>
          </p:cNvSpPr>
          <p:nvPr>
            <p:ph type="sldImg"/>
          </p:nvPr>
        </p:nvSpPr>
        <p:spPr>
          <a:xfrm>
            <a:off x="1257300" y="722313"/>
            <a:ext cx="4800600" cy="3600450"/>
          </a:xfrm>
          <a:ln/>
        </p:spPr>
      </p:sp>
      <p:sp>
        <p:nvSpPr>
          <p:cNvPr id="82948" name="Rectangle 3"/>
          <p:cNvSpPr>
            <a:spLocks noGrp="1" noChangeArrowheads="1"/>
          </p:cNvSpPr>
          <p:nvPr>
            <p:ph type="body" idx="1"/>
          </p:nvPr>
        </p:nvSpPr>
        <p:spPr>
          <a:xfrm>
            <a:off x="1138238" y="4562475"/>
            <a:ext cx="5038725" cy="4316413"/>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5711219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077B9CC3-743E-4BE9-A38A-D74549A0128C}" type="slidenum">
              <a:rPr lang="en-US" smtClean="0">
                <a:latin typeface="Arial" charset="0"/>
              </a:rPr>
              <a:pPr/>
              <a:t>33</a:t>
            </a:fld>
            <a:endParaRPr lang="en-US">
              <a:latin typeface="Arial" charset="0"/>
            </a:endParaRPr>
          </a:p>
        </p:txBody>
      </p:sp>
      <p:sp>
        <p:nvSpPr>
          <p:cNvPr id="83971" name="Rectangle 2"/>
          <p:cNvSpPr>
            <a:spLocks noGrp="1" noRot="1" noChangeAspect="1" noChangeArrowheads="1" noTextEdit="1"/>
          </p:cNvSpPr>
          <p:nvPr>
            <p:ph type="sldImg"/>
          </p:nvPr>
        </p:nvSpPr>
        <p:spPr>
          <a:xfrm>
            <a:off x="1257300" y="722313"/>
            <a:ext cx="4800600" cy="3600450"/>
          </a:xfrm>
          <a:ln/>
        </p:spPr>
      </p:sp>
      <p:sp>
        <p:nvSpPr>
          <p:cNvPr id="83972" name="Rectangle 3"/>
          <p:cNvSpPr>
            <a:spLocks noGrp="1" noChangeArrowheads="1"/>
          </p:cNvSpPr>
          <p:nvPr>
            <p:ph type="body" idx="1"/>
          </p:nvPr>
        </p:nvSpPr>
        <p:spPr>
          <a:xfrm>
            <a:off x="1138238" y="4562475"/>
            <a:ext cx="5038725" cy="4316413"/>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5717038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FBA5CB69-16AB-4C6F-9688-954739802B9A}" type="slidenum">
              <a:rPr lang="en-US" smtClean="0">
                <a:latin typeface="Arial" charset="0"/>
              </a:rPr>
              <a:pPr/>
              <a:t>34</a:t>
            </a:fld>
            <a:endParaRPr lang="en-US">
              <a:latin typeface="Arial" charset="0"/>
            </a:endParaRPr>
          </a:p>
        </p:txBody>
      </p:sp>
      <p:sp>
        <p:nvSpPr>
          <p:cNvPr id="84995" name="Rectangle 2"/>
          <p:cNvSpPr>
            <a:spLocks noGrp="1" noRot="1" noChangeAspect="1" noChangeArrowheads="1" noTextEdit="1"/>
          </p:cNvSpPr>
          <p:nvPr>
            <p:ph type="sldImg"/>
          </p:nvPr>
        </p:nvSpPr>
        <p:spPr>
          <a:xfrm>
            <a:off x="1257300" y="722313"/>
            <a:ext cx="4800600" cy="3600450"/>
          </a:xfrm>
          <a:ln/>
        </p:spPr>
      </p:sp>
      <p:sp>
        <p:nvSpPr>
          <p:cNvPr id="84996" name="Rectangle 3"/>
          <p:cNvSpPr>
            <a:spLocks noGrp="1" noChangeArrowheads="1"/>
          </p:cNvSpPr>
          <p:nvPr>
            <p:ph type="body" idx="1"/>
          </p:nvPr>
        </p:nvSpPr>
        <p:spPr>
          <a:xfrm>
            <a:off x="1138238" y="4562475"/>
            <a:ext cx="5038725" cy="4316413"/>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2363354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FDE501D-EB76-43E4-87DA-F6EF041E36D6}" type="slidenum">
              <a:rPr lang="en-US" smtClean="0">
                <a:latin typeface="Arial" charset="0"/>
              </a:rPr>
              <a:pPr/>
              <a:t>35</a:t>
            </a:fld>
            <a:endParaRPr lang="en-US">
              <a:latin typeface="Arial" charset="0"/>
            </a:endParaRPr>
          </a:p>
        </p:txBody>
      </p:sp>
      <p:sp>
        <p:nvSpPr>
          <p:cNvPr id="86019" name="Rectangle 2"/>
          <p:cNvSpPr>
            <a:spLocks noGrp="1" noRot="1" noChangeAspect="1" noChangeArrowheads="1" noTextEdit="1"/>
          </p:cNvSpPr>
          <p:nvPr>
            <p:ph type="sldImg"/>
          </p:nvPr>
        </p:nvSpPr>
        <p:spPr>
          <a:xfrm>
            <a:off x="1257300" y="722313"/>
            <a:ext cx="4800600" cy="3600450"/>
          </a:xfrm>
          <a:ln/>
        </p:spPr>
      </p:sp>
      <p:sp>
        <p:nvSpPr>
          <p:cNvPr id="86020" name="Rectangle 3"/>
          <p:cNvSpPr>
            <a:spLocks noGrp="1" noChangeArrowheads="1"/>
          </p:cNvSpPr>
          <p:nvPr>
            <p:ph type="body" idx="1"/>
          </p:nvPr>
        </p:nvSpPr>
        <p:spPr>
          <a:xfrm>
            <a:off x="1138238" y="4562475"/>
            <a:ext cx="5038725" cy="4316413"/>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625277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55B5A64F-2372-4B47-B869-6FC0086E6D1E}" type="slidenum">
              <a:rPr lang="en-US" smtClean="0">
                <a:latin typeface="Arial" charset="0"/>
              </a:rPr>
              <a:pPr/>
              <a:t>36</a:t>
            </a:fld>
            <a:endParaRPr lang="en-US">
              <a:latin typeface="Arial" charset="0"/>
            </a:endParaRPr>
          </a:p>
        </p:txBody>
      </p:sp>
      <p:sp>
        <p:nvSpPr>
          <p:cNvPr id="87043" name="Rectangle 2"/>
          <p:cNvSpPr>
            <a:spLocks noGrp="1" noRot="1" noChangeAspect="1" noChangeArrowheads="1" noTextEdit="1"/>
          </p:cNvSpPr>
          <p:nvPr>
            <p:ph type="sldImg"/>
          </p:nvPr>
        </p:nvSpPr>
        <p:spPr>
          <a:xfrm>
            <a:off x="1257300" y="722313"/>
            <a:ext cx="4800600" cy="3600450"/>
          </a:xfrm>
          <a:ln/>
        </p:spPr>
      </p:sp>
      <p:sp>
        <p:nvSpPr>
          <p:cNvPr id="87044" name="Rectangle 3"/>
          <p:cNvSpPr>
            <a:spLocks noGrp="1" noChangeArrowheads="1"/>
          </p:cNvSpPr>
          <p:nvPr>
            <p:ph type="body" idx="1"/>
          </p:nvPr>
        </p:nvSpPr>
        <p:spPr>
          <a:xfrm>
            <a:off x="1138238" y="4562475"/>
            <a:ext cx="5038725" cy="4316413"/>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2223317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DCB01E91-E1E0-4FDD-9BF6-9906AFD44530}" type="slidenum">
              <a:rPr lang="en-US" smtClean="0">
                <a:latin typeface="Arial" charset="0"/>
              </a:rPr>
              <a:pPr/>
              <a:t>37</a:t>
            </a:fld>
            <a:endParaRPr lang="en-US">
              <a:latin typeface="Arial" charset="0"/>
            </a:endParaRPr>
          </a:p>
        </p:txBody>
      </p:sp>
      <p:sp>
        <p:nvSpPr>
          <p:cNvPr id="88067" name="Rectangle 2"/>
          <p:cNvSpPr>
            <a:spLocks noGrp="1" noRot="1" noChangeAspect="1" noChangeArrowheads="1" noTextEdit="1"/>
          </p:cNvSpPr>
          <p:nvPr>
            <p:ph type="sldImg"/>
          </p:nvPr>
        </p:nvSpPr>
        <p:spPr>
          <a:xfrm>
            <a:off x="1257300" y="722313"/>
            <a:ext cx="4800600" cy="3600450"/>
          </a:xfrm>
          <a:ln/>
        </p:spPr>
      </p:sp>
      <p:sp>
        <p:nvSpPr>
          <p:cNvPr id="88068" name="Rectangle 3"/>
          <p:cNvSpPr>
            <a:spLocks noGrp="1" noChangeArrowheads="1"/>
          </p:cNvSpPr>
          <p:nvPr>
            <p:ph type="body" idx="1"/>
          </p:nvPr>
        </p:nvSpPr>
        <p:spPr>
          <a:xfrm>
            <a:off x="1138238" y="4562475"/>
            <a:ext cx="5038725" cy="4316413"/>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7358614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45EEEEA2-595F-45CC-B13F-2BEC1E981142}" type="slidenum">
              <a:rPr lang="en-US" smtClean="0">
                <a:latin typeface="Arial" charset="0"/>
              </a:rPr>
              <a:pPr/>
              <a:t>38</a:t>
            </a:fld>
            <a:endParaRPr lang="en-US">
              <a:latin typeface="Arial" charset="0"/>
            </a:endParaRPr>
          </a:p>
        </p:txBody>
      </p:sp>
      <p:sp>
        <p:nvSpPr>
          <p:cNvPr id="89091" name="Rectangle 2"/>
          <p:cNvSpPr>
            <a:spLocks noGrp="1" noRot="1" noChangeAspect="1" noChangeArrowheads="1" noTextEdit="1"/>
          </p:cNvSpPr>
          <p:nvPr>
            <p:ph type="sldImg"/>
          </p:nvPr>
        </p:nvSpPr>
        <p:spPr>
          <a:xfrm>
            <a:off x="1257300" y="722313"/>
            <a:ext cx="4800600" cy="3600450"/>
          </a:xfrm>
          <a:ln/>
        </p:spPr>
      </p:sp>
      <p:sp>
        <p:nvSpPr>
          <p:cNvPr id="89092" name="Rectangle 3"/>
          <p:cNvSpPr>
            <a:spLocks noGrp="1" noChangeArrowheads="1"/>
          </p:cNvSpPr>
          <p:nvPr>
            <p:ph type="body" idx="1"/>
          </p:nvPr>
        </p:nvSpPr>
        <p:spPr>
          <a:xfrm>
            <a:off x="1138238" y="4562475"/>
            <a:ext cx="5038725" cy="4316413"/>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8674756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422E1E8-71B3-4EAB-AB41-934F71FF9A57}" type="slidenum">
              <a:rPr lang="en-US" smtClean="0">
                <a:latin typeface="Arial" charset="0"/>
              </a:rPr>
              <a:pPr/>
              <a:t>39</a:t>
            </a:fld>
            <a:endParaRPr lang="en-US">
              <a:latin typeface="Arial" charset="0"/>
            </a:endParaRPr>
          </a:p>
        </p:txBody>
      </p:sp>
      <p:sp>
        <p:nvSpPr>
          <p:cNvPr id="90115" name="Rectangle 2"/>
          <p:cNvSpPr>
            <a:spLocks noGrp="1" noRot="1" noChangeAspect="1" noChangeArrowheads="1" noTextEdit="1"/>
          </p:cNvSpPr>
          <p:nvPr>
            <p:ph type="sldImg"/>
          </p:nvPr>
        </p:nvSpPr>
        <p:spPr>
          <a:xfrm>
            <a:off x="1257300" y="722313"/>
            <a:ext cx="4800600" cy="3600450"/>
          </a:xfrm>
          <a:ln/>
        </p:spPr>
      </p:sp>
      <p:sp>
        <p:nvSpPr>
          <p:cNvPr id="90116" name="Rectangle 3"/>
          <p:cNvSpPr>
            <a:spLocks noGrp="1" noChangeArrowheads="1"/>
          </p:cNvSpPr>
          <p:nvPr>
            <p:ph type="body" idx="1"/>
          </p:nvPr>
        </p:nvSpPr>
        <p:spPr>
          <a:xfrm>
            <a:off x="1138238" y="4562475"/>
            <a:ext cx="5038725" cy="4316413"/>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365473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499594A-8C01-4E17-B3C7-4A491D3006E0}" type="slidenum">
              <a:rPr lang="en-US" smtClean="0">
                <a:latin typeface="Arial" charset="0"/>
              </a:rPr>
              <a:pPr/>
              <a:t>4</a:t>
            </a:fld>
            <a:endParaRPr lang="en-US">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3977636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86502518-4450-4267-A10F-3B473589010F}" type="slidenum">
              <a:rPr lang="en-US" smtClean="0">
                <a:latin typeface="Arial" charset="0"/>
              </a:rPr>
              <a:pPr/>
              <a:t>40</a:t>
            </a:fld>
            <a:endParaRPr lang="en-US">
              <a:latin typeface="Arial" charset="0"/>
            </a:endParaRPr>
          </a:p>
        </p:txBody>
      </p:sp>
      <p:sp>
        <p:nvSpPr>
          <p:cNvPr id="91139" name="Rectangle 2"/>
          <p:cNvSpPr>
            <a:spLocks noGrp="1" noRot="1" noChangeAspect="1" noChangeArrowheads="1" noTextEdit="1"/>
          </p:cNvSpPr>
          <p:nvPr>
            <p:ph type="sldImg"/>
          </p:nvPr>
        </p:nvSpPr>
        <p:spPr>
          <a:xfrm>
            <a:off x="1257300" y="722313"/>
            <a:ext cx="4800600" cy="3600450"/>
          </a:xfrm>
          <a:ln/>
        </p:spPr>
      </p:sp>
      <p:sp>
        <p:nvSpPr>
          <p:cNvPr id="91140" name="Rectangle 3"/>
          <p:cNvSpPr>
            <a:spLocks noGrp="1" noChangeArrowheads="1"/>
          </p:cNvSpPr>
          <p:nvPr>
            <p:ph type="body" idx="1"/>
          </p:nvPr>
        </p:nvSpPr>
        <p:spPr>
          <a:xfrm>
            <a:off x="1138238" y="4562475"/>
            <a:ext cx="5038725" cy="4316413"/>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577376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26A1737C-6E93-4ECC-82A1-9852D1E86C4B}" type="slidenum">
              <a:rPr lang="en-US" smtClean="0">
                <a:latin typeface="Arial" charset="0"/>
              </a:rPr>
              <a:pPr/>
              <a:t>41</a:t>
            </a:fld>
            <a:endParaRPr lang="en-US">
              <a:latin typeface="Arial" charset="0"/>
            </a:endParaRPr>
          </a:p>
        </p:txBody>
      </p:sp>
      <p:sp>
        <p:nvSpPr>
          <p:cNvPr id="92163" name="Rectangle 2"/>
          <p:cNvSpPr>
            <a:spLocks noGrp="1" noRot="1" noChangeAspect="1" noChangeArrowheads="1" noTextEdit="1"/>
          </p:cNvSpPr>
          <p:nvPr>
            <p:ph type="sldImg"/>
          </p:nvPr>
        </p:nvSpPr>
        <p:spPr>
          <a:xfrm>
            <a:off x="1257300" y="722313"/>
            <a:ext cx="4800600" cy="3600450"/>
          </a:xfrm>
          <a:ln/>
        </p:spPr>
      </p:sp>
      <p:sp>
        <p:nvSpPr>
          <p:cNvPr id="92164" name="Rectangle 3"/>
          <p:cNvSpPr>
            <a:spLocks noGrp="1" noChangeArrowheads="1"/>
          </p:cNvSpPr>
          <p:nvPr>
            <p:ph type="body" idx="1"/>
          </p:nvPr>
        </p:nvSpPr>
        <p:spPr>
          <a:xfrm>
            <a:off x="1138238" y="4562475"/>
            <a:ext cx="5038725" cy="4316413"/>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1576350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F631D34-6085-472F-B5DF-B2126B411E5A}" type="slidenum">
              <a:rPr lang="en-US" smtClean="0">
                <a:latin typeface="Arial" charset="0"/>
              </a:rPr>
              <a:pPr/>
              <a:t>42</a:t>
            </a:fld>
            <a:endParaRPr lang="en-US">
              <a:latin typeface="Arial" charset="0"/>
            </a:endParaRPr>
          </a:p>
        </p:txBody>
      </p:sp>
      <p:sp>
        <p:nvSpPr>
          <p:cNvPr id="93187" name="Rectangle 2"/>
          <p:cNvSpPr>
            <a:spLocks noGrp="1" noRot="1" noChangeAspect="1" noChangeArrowheads="1" noTextEdit="1"/>
          </p:cNvSpPr>
          <p:nvPr>
            <p:ph type="sldImg"/>
          </p:nvPr>
        </p:nvSpPr>
        <p:spPr>
          <a:xfrm>
            <a:off x="1257300" y="722313"/>
            <a:ext cx="4800600" cy="3600450"/>
          </a:xfrm>
          <a:ln/>
        </p:spPr>
      </p:sp>
      <p:sp>
        <p:nvSpPr>
          <p:cNvPr id="93188" name="Rectangle 3"/>
          <p:cNvSpPr>
            <a:spLocks noGrp="1" noChangeArrowheads="1"/>
          </p:cNvSpPr>
          <p:nvPr>
            <p:ph type="body" idx="1"/>
          </p:nvPr>
        </p:nvSpPr>
        <p:spPr>
          <a:xfrm>
            <a:off x="1138238" y="4562475"/>
            <a:ext cx="5038725" cy="4316413"/>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7524226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FFD3056F-46E4-49BA-935A-C4C0E24924D1}" type="slidenum">
              <a:rPr lang="en-US" smtClean="0">
                <a:latin typeface="Arial" charset="0"/>
              </a:rPr>
              <a:pPr/>
              <a:t>43</a:t>
            </a:fld>
            <a:endParaRPr lang="en-US">
              <a:latin typeface="Arial" charset="0"/>
            </a:endParaRPr>
          </a:p>
        </p:txBody>
      </p:sp>
      <p:sp>
        <p:nvSpPr>
          <p:cNvPr id="94211" name="Rectangle 2"/>
          <p:cNvSpPr>
            <a:spLocks noGrp="1" noRot="1" noChangeAspect="1" noChangeArrowheads="1" noTextEdit="1"/>
          </p:cNvSpPr>
          <p:nvPr>
            <p:ph type="sldImg"/>
          </p:nvPr>
        </p:nvSpPr>
        <p:spPr>
          <a:xfrm>
            <a:off x="1257300" y="722313"/>
            <a:ext cx="4800600" cy="3600450"/>
          </a:xfrm>
          <a:ln/>
        </p:spPr>
      </p:sp>
      <p:sp>
        <p:nvSpPr>
          <p:cNvPr id="94212" name="Rectangle 3"/>
          <p:cNvSpPr>
            <a:spLocks noGrp="1" noChangeArrowheads="1"/>
          </p:cNvSpPr>
          <p:nvPr>
            <p:ph type="body" idx="1"/>
          </p:nvPr>
        </p:nvSpPr>
        <p:spPr>
          <a:xfrm>
            <a:off x="1138238" y="4562475"/>
            <a:ext cx="5038725" cy="4316413"/>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9265761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8365BBBE-FC41-45B6-BC69-BCDAEEBE3643}" type="slidenum">
              <a:rPr lang="en-US" smtClean="0">
                <a:latin typeface="Arial" charset="0"/>
              </a:rPr>
              <a:pPr/>
              <a:t>44</a:t>
            </a:fld>
            <a:endParaRPr lang="en-US">
              <a:latin typeface="Arial" charset="0"/>
            </a:endParaRPr>
          </a:p>
        </p:txBody>
      </p:sp>
      <p:sp>
        <p:nvSpPr>
          <p:cNvPr id="95235" name="Rectangle 2"/>
          <p:cNvSpPr>
            <a:spLocks noGrp="1" noRot="1" noChangeAspect="1" noChangeArrowheads="1" noTextEdit="1"/>
          </p:cNvSpPr>
          <p:nvPr>
            <p:ph type="sldImg"/>
          </p:nvPr>
        </p:nvSpPr>
        <p:spPr>
          <a:xfrm>
            <a:off x="1257300" y="722313"/>
            <a:ext cx="4800600" cy="3600450"/>
          </a:xfrm>
          <a:ln/>
        </p:spPr>
      </p:sp>
      <p:sp>
        <p:nvSpPr>
          <p:cNvPr id="95236" name="Rectangle 3"/>
          <p:cNvSpPr>
            <a:spLocks noGrp="1" noChangeArrowheads="1"/>
          </p:cNvSpPr>
          <p:nvPr>
            <p:ph type="body" idx="1"/>
          </p:nvPr>
        </p:nvSpPr>
        <p:spPr>
          <a:xfrm>
            <a:off x="1138238" y="4562475"/>
            <a:ext cx="5038725" cy="4316413"/>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2229921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DEB1922E-3D0D-4457-985A-B6B4ACDED3CD}" type="slidenum">
              <a:rPr lang="en-US" smtClean="0">
                <a:latin typeface="Arial" charset="0"/>
              </a:rPr>
              <a:pPr/>
              <a:t>45</a:t>
            </a:fld>
            <a:endParaRPr lang="en-US">
              <a:latin typeface="Arial" charset="0"/>
            </a:endParaRPr>
          </a:p>
        </p:txBody>
      </p:sp>
      <p:sp>
        <p:nvSpPr>
          <p:cNvPr id="96259" name="Rectangle 2"/>
          <p:cNvSpPr>
            <a:spLocks noGrp="1" noRot="1" noChangeAspect="1" noChangeArrowheads="1" noTextEdit="1"/>
          </p:cNvSpPr>
          <p:nvPr>
            <p:ph type="sldImg"/>
          </p:nvPr>
        </p:nvSpPr>
        <p:spPr>
          <a:xfrm>
            <a:off x="1257300" y="722313"/>
            <a:ext cx="4800600" cy="3600450"/>
          </a:xfrm>
          <a:ln/>
        </p:spPr>
      </p:sp>
      <p:sp>
        <p:nvSpPr>
          <p:cNvPr id="96260" name="Rectangle 3"/>
          <p:cNvSpPr>
            <a:spLocks noGrp="1" noChangeArrowheads="1"/>
          </p:cNvSpPr>
          <p:nvPr>
            <p:ph type="body" idx="1"/>
          </p:nvPr>
        </p:nvSpPr>
        <p:spPr>
          <a:xfrm>
            <a:off x="1138238" y="4562475"/>
            <a:ext cx="5038725" cy="4316413"/>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8399199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EA91180-2A6B-4E2B-AB99-FC95E4F1CFCF}" type="slidenum">
              <a:rPr lang="en-US" smtClean="0">
                <a:latin typeface="Arial" charset="0"/>
              </a:rPr>
              <a:pPr/>
              <a:t>46</a:t>
            </a:fld>
            <a:endParaRPr lang="en-US">
              <a:latin typeface="Arial" charset="0"/>
            </a:endParaRPr>
          </a:p>
        </p:txBody>
      </p:sp>
      <p:sp>
        <p:nvSpPr>
          <p:cNvPr id="97283" name="Rectangle 2"/>
          <p:cNvSpPr>
            <a:spLocks noGrp="1" noRot="1" noChangeAspect="1" noChangeArrowheads="1" noTextEdit="1"/>
          </p:cNvSpPr>
          <p:nvPr>
            <p:ph type="sldImg"/>
          </p:nvPr>
        </p:nvSpPr>
        <p:spPr>
          <a:xfrm>
            <a:off x="1257300" y="722313"/>
            <a:ext cx="4800600" cy="3600450"/>
          </a:xfrm>
          <a:ln/>
        </p:spPr>
      </p:sp>
      <p:sp>
        <p:nvSpPr>
          <p:cNvPr id="97284" name="Rectangle 3"/>
          <p:cNvSpPr>
            <a:spLocks noGrp="1" noChangeArrowheads="1"/>
          </p:cNvSpPr>
          <p:nvPr>
            <p:ph type="body" idx="1"/>
          </p:nvPr>
        </p:nvSpPr>
        <p:spPr>
          <a:xfrm>
            <a:off x="1138238" y="4562475"/>
            <a:ext cx="5038725" cy="4316413"/>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0741641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078DA6EC-0402-4475-9BBB-D93B18BA14FD}" type="slidenum">
              <a:rPr lang="en-US" smtClean="0">
                <a:latin typeface="Arial" charset="0"/>
              </a:rPr>
              <a:pPr/>
              <a:t>47</a:t>
            </a:fld>
            <a:endParaRPr lang="en-US">
              <a:latin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568133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5264C60-A494-46E8-A79C-33A2DCD9D55A}" type="slidenum">
              <a:rPr lang="en-US" smtClean="0">
                <a:latin typeface="Arial" charset="0"/>
              </a:rPr>
              <a:pPr/>
              <a:t>5</a:t>
            </a:fld>
            <a:endParaRPr lang="en-US">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927533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8CD5020-412C-470E-B754-B3A5FDDE4554}" type="slidenum">
              <a:rPr lang="en-US" smtClean="0">
                <a:latin typeface="Arial" charset="0"/>
              </a:rPr>
              <a:pPr/>
              <a:t>6</a:t>
            </a:fld>
            <a:endParaRPr lang="en-US">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406815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F7164C2-810D-4A39-952D-D7CDDFB27C0B}" type="slidenum">
              <a:rPr lang="en-US" smtClean="0">
                <a:latin typeface="Arial" charset="0"/>
              </a:rPr>
              <a:pPr/>
              <a:t>7</a:t>
            </a:fld>
            <a:endParaRPr lang="en-US">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705523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065ACDF-7A97-4510-AE43-16288AFAE3E2}" type="slidenum">
              <a:rPr lang="en-US" smtClean="0">
                <a:latin typeface="Arial" charset="0"/>
              </a:rPr>
              <a:pPr/>
              <a:t>8</a:t>
            </a:fld>
            <a:endParaRPr lang="en-US">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535433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D52678F-81BF-44B7-8E50-6D9C24B852F6}" type="slidenum">
              <a:rPr lang="en-US" smtClean="0">
                <a:latin typeface="Arial" charset="0"/>
              </a:rPr>
              <a:pPr/>
              <a:t>9</a:t>
            </a:fld>
            <a:endParaRPr lang="en-US">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680077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52400"/>
            <a:ext cx="17907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152400"/>
            <a:ext cx="52197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D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71628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t>SLIDE TITLE</a:t>
            </a:r>
          </a:p>
        </p:txBody>
      </p:sp>
      <p:sp>
        <p:nvSpPr>
          <p:cNvPr id="1027" name="Rectangle 3"/>
          <p:cNvSpPr>
            <a:spLocks noGrp="1" noChangeArrowheads="1"/>
          </p:cNvSpPr>
          <p:nvPr>
            <p:ph type="body" idx="1"/>
          </p:nvPr>
        </p:nvSpPr>
        <p:spPr bwMode="auto">
          <a:xfrm>
            <a:off x="990600" y="1676400"/>
            <a:ext cx="7162800" cy="46482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46084" name="Rectangle 4"/>
          <p:cNvSpPr>
            <a:spLocks noChangeArrowheads="1"/>
          </p:cNvSpPr>
          <p:nvPr/>
        </p:nvSpPr>
        <p:spPr bwMode="auto">
          <a:xfrm>
            <a:off x="0" y="6494463"/>
            <a:ext cx="465138" cy="366712"/>
          </a:xfrm>
          <a:prstGeom prst="rect">
            <a:avLst/>
          </a:prstGeom>
          <a:noFill/>
          <a:ln w="12700">
            <a:noFill/>
            <a:miter lim="800000"/>
            <a:headEnd/>
            <a:tailEnd/>
          </a:ln>
          <a:effectLst/>
        </p:spPr>
        <p:txBody>
          <a:bodyPr wrap="none" lIns="90488" tIns="44450" rIns="90488" bIns="44450">
            <a:spAutoFit/>
          </a:bodyPr>
          <a:lstStyle/>
          <a:p>
            <a:pPr eaLnBrk="0" hangingPunct="0">
              <a:defRPr/>
            </a:pPr>
            <a:fld id="{2F31BA97-441F-4506-94F6-AEAE704C04AA}" type="slidenum">
              <a:rPr lang="en-US" sz="1800">
                <a:latin typeface="Arial" pitchFamily="34" charset="0"/>
              </a:rPr>
              <a:pPr eaLnBrk="0" hangingPunct="0">
                <a:defRPr/>
              </a:pPr>
              <a:t>‹#›</a:t>
            </a:fld>
            <a:endParaRPr lang="en-US" sz="1800" dirty="0">
              <a:latin typeface="Arial" pitchFamily="34" charset="0"/>
            </a:endParaRPr>
          </a:p>
        </p:txBody>
      </p:sp>
      <p:sp>
        <p:nvSpPr>
          <p:cNvPr id="46085" name="Text Box 5"/>
          <p:cNvSpPr txBox="1">
            <a:spLocks noChangeArrowheads="1"/>
          </p:cNvSpPr>
          <p:nvPr/>
        </p:nvSpPr>
        <p:spPr bwMode="auto">
          <a:xfrm>
            <a:off x="8839200" y="152400"/>
            <a:ext cx="184150" cy="457200"/>
          </a:xfrm>
          <a:prstGeom prst="rect">
            <a:avLst/>
          </a:prstGeom>
          <a:noFill/>
          <a:ln w="12700">
            <a:noFill/>
            <a:miter lim="800000"/>
            <a:headEnd type="none" w="sm" len="sm"/>
            <a:tailEnd type="none" w="sm" len="sm"/>
          </a:ln>
          <a:effectLst/>
        </p:spPr>
        <p:txBody>
          <a:bodyPr wrap="none">
            <a:spAutoFit/>
          </a:bodyPr>
          <a:lstStyle/>
          <a:p>
            <a:pPr eaLnBrk="0" hangingPunct="0">
              <a:defRPr/>
            </a:pPr>
            <a:endParaRPr lang="en-US" sz="2400" b="0">
              <a:latin typeface="Times New Roman" pitchFamily="18" charset="0"/>
            </a:endParaRPr>
          </a:p>
        </p:txBody>
      </p:sp>
      <p:pic>
        <p:nvPicPr>
          <p:cNvPr id="1030" name="Picture 8" descr="NWU_2c_stacked_logo"/>
          <p:cNvPicPr>
            <a:picLocks noChangeAspect="1" noChangeArrowheads="1"/>
          </p:cNvPicPr>
          <p:nvPr/>
        </p:nvPicPr>
        <p:blipFill>
          <a:blip r:embed="rId13" cstate="print"/>
          <a:srcRect/>
          <a:stretch>
            <a:fillRect/>
          </a:stretch>
        </p:blipFill>
        <p:spPr bwMode="auto">
          <a:xfrm>
            <a:off x="8153400" y="0"/>
            <a:ext cx="990600" cy="865188"/>
          </a:xfrm>
          <a:prstGeom prst="rect">
            <a:avLst/>
          </a:prstGeom>
          <a:noFill/>
          <a:ln w="9525">
            <a:noFill/>
            <a:miter lim="800000"/>
            <a:headEnd/>
            <a:tailEnd/>
          </a:ln>
        </p:spPr>
      </p:pic>
      <p:sp>
        <p:nvSpPr>
          <p:cNvPr id="8" name="Text Box 6"/>
          <p:cNvSpPr txBox="1">
            <a:spLocks noChangeArrowheads="1"/>
          </p:cNvSpPr>
          <p:nvPr userDrawn="1"/>
        </p:nvSpPr>
        <p:spPr bwMode="auto">
          <a:xfrm>
            <a:off x="2454275" y="6642100"/>
            <a:ext cx="2520242" cy="215444"/>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800" b="0" i="1" dirty="0"/>
              <a:t>Copyright </a:t>
            </a:r>
            <a:r>
              <a:rPr lang="en-US" sz="800" b="0" i="1"/>
              <a:t>© 2019 M. E. Kabay.  </a:t>
            </a:r>
            <a:r>
              <a:rPr lang="en-US" sz="800" b="0" i="1" dirty="0"/>
              <a:t>All rights reserved.</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7575" rtl="0" eaLnBrk="0" fontAlgn="base" hangingPunct="0">
        <a:lnSpc>
          <a:spcPct val="90000"/>
        </a:lnSpc>
        <a:spcBef>
          <a:spcPct val="0"/>
        </a:spcBef>
        <a:spcAft>
          <a:spcPct val="0"/>
        </a:spcAft>
        <a:defRPr sz="3600" b="1">
          <a:solidFill>
            <a:srgbClr val="800000"/>
          </a:solidFill>
          <a:latin typeface="+mj-lt"/>
          <a:ea typeface="+mj-ea"/>
          <a:cs typeface="+mj-cs"/>
        </a:defRPr>
      </a:lvl1pPr>
      <a:lvl2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2pPr>
      <a:lvl3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3pPr>
      <a:lvl4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4pPr>
      <a:lvl5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5pPr>
      <a:lvl6pPr marL="4572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6pPr>
      <a:lvl7pPr marL="9144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7pPr>
      <a:lvl8pPr marL="13716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8pPr>
      <a:lvl9pPr marL="18288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9pPr>
    </p:titleStyle>
    <p:bodyStyle>
      <a:lvl1pPr marL="285750" indent="-285750" algn="l" rtl="0" eaLnBrk="0" fontAlgn="base" hangingPunct="0">
        <a:lnSpc>
          <a:spcPct val="90000"/>
        </a:lnSpc>
        <a:spcBef>
          <a:spcPct val="30000"/>
        </a:spcBef>
        <a:spcAft>
          <a:spcPct val="0"/>
        </a:spcAft>
        <a:buClr>
          <a:schemeClr val="tx1"/>
        </a:buClr>
        <a:buFont typeface="Wingdings" pitchFamily="2" charset="2"/>
        <a:buChar char="Ø"/>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Clr>
          <a:schemeClr val="tx1"/>
        </a:buClr>
        <a:buSzPct val="85000"/>
        <a:buFont typeface="Wingdings" pitchFamily="2" charset="2"/>
        <a:buChar char="q"/>
        <a:defRPr sz="2400" b="1">
          <a:solidFill>
            <a:schemeClr val="tx1"/>
          </a:solidFill>
          <a:latin typeface="+mn-lt"/>
        </a:defRPr>
      </a:lvl2pPr>
      <a:lvl3pPr marL="1143000" indent="-228600" algn="l" rtl="0" eaLnBrk="0" fontAlgn="base" hangingPunct="0">
        <a:lnSpc>
          <a:spcPct val="90000"/>
        </a:lnSpc>
        <a:spcBef>
          <a:spcPct val="30000"/>
        </a:spcBef>
        <a:spcAft>
          <a:spcPct val="0"/>
        </a:spcAft>
        <a:buClr>
          <a:schemeClr val="tx1"/>
        </a:buClr>
        <a:buSzPct val="100000"/>
        <a:buFont typeface="Wingdings" pitchFamily="2" charset="2"/>
        <a:buChar char="ü"/>
        <a:defRPr sz="2400" b="1">
          <a:solidFill>
            <a:schemeClr val="tx1"/>
          </a:solidFill>
          <a:latin typeface="+mn-lt"/>
        </a:defRPr>
      </a:lvl3pPr>
      <a:lvl4pPr marL="1543050" indent="-171450" algn="l" rtl="0" eaLnBrk="0" fontAlgn="base" hangingPunct="0">
        <a:lnSpc>
          <a:spcPct val="90000"/>
        </a:lnSpc>
        <a:spcBef>
          <a:spcPct val="30000"/>
        </a:spcBef>
        <a:spcAft>
          <a:spcPct val="0"/>
        </a:spcAft>
        <a:buClr>
          <a:schemeClr val="tx1"/>
        </a:buClr>
        <a:buSzPct val="100000"/>
        <a:buFont typeface="Wingdings" pitchFamily="2" charset="2"/>
        <a:buChar char="§"/>
        <a:defRPr sz="2400" b="1">
          <a:solidFill>
            <a:schemeClr val="tx1"/>
          </a:solidFill>
          <a:latin typeface="+mn-lt"/>
        </a:defRPr>
      </a:lvl4pPr>
      <a:lvl5pPr marL="20002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5pPr>
      <a:lvl6pPr marL="24574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6pPr>
      <a:lvl7pPr marL="29146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7pPr>
      <a:lvl8pPr marL="33718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8pPr>
      <a:lvl9pPr marL="38290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cases.justia.com/us-court-of-appeals/F2/797/1222/10474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wto.org/english/tratop_e/trips_e/trips_e.ht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theufos.com/images/Extraterrestrial_Being.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ncarboni.home.att.net/DigiLinks.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hnn.us/roundup/entries/3592.html"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hyperlink" Target="http://www.washingtonpost.com/wp-dyn/content/article/2006/02/27/AR2006022701253.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hyperlink" Target="http://www.unc.edu/~unclng/hoffman.ht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www.fake-detective.com/faqs/legal-1.ht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museumofhoaxes.com/hoax/photo_databas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law.cornell.edu/wex/index.php/Contract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www.justice.govt.nz/wht/images/boc-flow1.gi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ucita.co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digital-law-online.info/CONTU/contu1.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tinyurl.com/44hrf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81000" y="457200"/>
            <a:ext cx="8763000" cy="2133600"/>
          </a:xfrm>
        </p:spPr>
        <p:txBody>
          <a:bodyPr/>
          <a:lstStyle/>
          <a:p>
            <a:pPr algn="ctr"/>
            <a:r>
              <a:rPr lang="en-US" sz="5400"/>
              <a:t>Copyright Protection for Computer Programs and Digital Media</a:t>
            </a:r>
          </a:p>
        </p:txBody>
      </p:sp>
      <p:sp>
        <p:nvSpPr>
          <p:cNvPr id="7" name="Rectangle 3"/>
          <p:cNvSpPr txBox="1">
            <a:spLocks noChangeArrowheads="1"/>
          </p:cNvSpPr>
          <p:nvPr/>
        </p:nvSpPr>
        <p:spPr bwMode="auto">
          <a:xfrm>
            <a:off x="190500" y="3276600"/>
            <a:ext cx="8763000" cy="3352800"/>
          </a:xfrm>
          <a:prstGeom prst="rect">
            <a:avLst/>
          </a:prstGeom>
        </p:spPr>
        <p:txBody>
          <a:bodyPr>
            <a:normAutofit/>
          </a:bodyPr>
          <a:lstStyle/>
          <a:p>
            <a:pPr algn="ctr" fontAlgn="auto">
              <a:lnSpc>
                <a:spcPct val="80000"/>
              </a:lnSpc>
              <a:spcBef>
                <a:spcPct val="20000"/>
              </a:spcBef>
              <a:spcAft>
                <a:spcPts val="0"/>
              </a:spcAft>
              <a:buFont typeface="Wingdings" pitchFamily="2" charset="2"/>
              <a:buNone/>
              <a:defRPr/>
            </a:pPr>
            <a:r>
              <a:rPr lang="en-US" sz="3600">
                <a:latin typeface="+mn-lt"/>
              </a:rPr>
              <a:t>CJ341/IA241 </a:t>
            </a:r>
            <a:r>
              <a:rPr lang="en-US" sz="3600" dirty="0">
                <a:latin typeface="+mn-lt"/>
              </a:rPr>
              <a:t>– Cyberlaw &amp; Cybercrime</a:t>
            </a:r>
          </a:p>
          <a:p>
            <a:pPr algn="ctr" fontAlgn="auto">
              <a:lnSpc>
                <a:spcPct val="80000"/>
              </a:lnSpc>
              <a:spcBef>
                <a:spcPct val="20000"/>
              </a:spcBef>
              <a:spcAft>
                <a:spcPts val="0"/>
              </a:spcAft>
              <a:buFont typeface="Wingdings" pitchFamily="2" charset="2"/>
              <a:buNone/>
              <a:defRPr/>
            </a:pPr>
            <a:r>
              <a:rPr lang="en-US" sz="3600" dirty="0">
                <a:latin typeface="+mn-lt"/>
              </a:rPr>
              <a:t>Lecture #13</a:t>
            </a:r>
          </a:p>
          <a:p>
            <a:pPr algn="ctr" fontAlgn="auto">
              <a:lnSpc>
                <a:spcPct val="80000"/>
              </a:lnSpc>
              <a:spcBef>
                <a:spcPct val="20000"/>
              </a:spcBef>
              <a:spcAft>
                <a:spcPts val="0"/>
              </a:spcAft>
              <a:buFont typeface="Wingdings" pitchFamily="2" charset="2"/>
              <a:buNone/>
              <a:defRPr/>
            </a:pPr>
            <a:endParaRPr lang="en-US" sz="2400" dirty="0">
              <a:latin typeface="Arial" pitchFamily="34" charset="0"/>
              <a:cs typeface="Arial" pitchFamily="34" charset="0"/>
            </a:endParaRPr>
          </a:p>
          <a:p>
            <a:pPr algn="ctr" fontAlgn="auto">
              <a:lnSpc>
                <a:spcPct val="80000"/>
              </a:lnSpc>
              <a:spcBef>
                <a:spcPct val="20000"/>
              </a:spcBef>
              <a:spcAft>
                <a:spcPts val="0"/>
              </a:spcAft>
              <a:buFont typeface="Wingdings" pitchFamily="2" charset="2"/>
              <a:buNone/>
              <a:defRPr/>
            </a:pPr>
            <a:r>
              <a:rPr lang="en-US" sz="2400" dirty="0">
                <a:latin typeface="Arial" pitchFamily="34" charset="0"/>
                <a:cs typeface="Arial" pitchFamily="34" charset="0"/>
              </a:rPr>
              <a:t>M. E. Kabay, PhD, CISSP-ISSMP</a:t>
            </a:r>
          </a:p>
          <a:p>
            <a:pPr algn="ctr"/>
            <a:endParaRPr lang="en-US" sz="2400" dirty="0">
              <a:latin typeface="Arial" pitchFamily="34" charset="0"/>
              <a:cs typeface="Arial" pitchFamily="34" charset="0"/>
            </a:endParaRPr>
          </a:p>
          <a:p>
            <a:pPr algn="ctr"/>
            <a:r>
              <a:rPr lang="en-US" sz="2400">
                <a:latin typeface="Arial" pitchFamily="34" charset="0"/>
                <a:cs typeface="Arial" pitchFamily="34" charset="0"/>
              </a:rPr>
              <a:t>School of Cybersecurity, Data Science &amp; Computing</a:t>
            </a:r>
          </a:p>
          <a:p>
            <a:pPr algn="ctr"/>
            <a:r>
              <a:rPr lang="en-US" sz="2400">
                <a:latin typeface="Arial" pitchFamily="34" charset="0"/>
                <a:cs typeface="Arial" pitchFamily="34" charset="0"/>
              </a:rPr>
              <a:t>Norwich University</a:t>
            </a:r>
            <a:endParaRPr lang="en-US" sz="2400" dirty="0"/>
          </a:p>
          <a:p>
            <a:pPr algn="ctr" eaLnBrk="0" hangingPunct="0"/>
            <a:endParaRPr lang="en-US" sz="2400" dirty="0">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90600" y="152400"/>
            <a:ext cx="7162800" cy="685800"/>
          </a:xfrm>
        </p:spPr>
        <p:txBody>
          <a:bodyPr/>
          <a:lstStyle/>
          <a:p>
            <a:r>
              <a:rPr lang="en-US"/>
              <a:t>Whelan v. Jaslow 1986 (1)</a:t>
            </a:r>
          </a:p>
        </p:txBody>
      </p:sp>
      <p:sp>
        <p:nvSpPr>
          <p:cNvPr id="11267" name="Rectangle 3"/>
          <p:cNvSpPr>
            <a:spLocks noGrp="1" noChangeArrowheads="1"/>
          </p:cNvSpPr>
          <p:nvPr>
            <p:ph type="body" idx="1"/>
          </p:nvPr>
        </p:nvSpPr>
        <p:spPr>
          <a:xfrm>
            <a:off x="381000" y="838200"/>
            <a:ext cx="8534400" cy="5867400"/>
          </a:xfrm>
        </p:spPr>
        <p:txBody>
          <a:bodyPr/>
          <a:lstStyle/>
          <a:p>
            <a:pPr marL="381000" indent="-381000">
              <a:buFont typeface="Wingdings" pitchFamily="2" charset="2"/>
              <a:buNone/>
            </a:pPr>
            <a:r>
              <a:rPr lang="en-US" sz="2200" i="1"/>
              <a:t>First significant decision to address copyright protection for computer programs</a:t>
            </a:r>
          </a:p>
          <a:p>
            <a:pPr marL="381000" indent="-381000"/>
            <a:r>
              <a:rPr lang="en-US" sz="2200" i="1"/>
              <a:t>Jaslow Lab</a:t>
            </a:r>
            <a:r>
              <a:rPr lang="en-US" sz="2200"/>
              <a:t> hired </a:t>
            </a:r>
            <a:r>
              <a:rPr lang="en-US" sz="2200" i="1"/>
              <a:t>Strohl Systems Group Inc</a:t>
            </a:r>
            <a:r>
              <a:rPr lang="en-US" sz="2200"/>
              <a:t> to </a:t>
            </a:r>
            <a:br>
              <a:rPr lang="en-US" sz="2200"/>
            </a:br>
            <a:r>
              <a:rPr lang="en-US" sz="2200"/>
              <a:t>create a bookkeeping program</a:t>
            </a:r>
          </a:p>
          <a:p>
            <a:pPr marL="381000" indent="-381000"/>
            <a:r>
              <a:rPr lang="en-US" sz="2200" i="1"/>
              <a:t>Ms Whelan</a:t>
            </a:r>
            <a:r>
              <a:rPr lang="en-US" sz="2200"/>
              <a:t> (Strohl employee) developed </a:t>
            </a:r>
            <a:r>
              <a:rPr lang="en-US" sz="2200" i="1">
                <a:solidFill>
                  <a:srgbClr val="FF0000"/>
                </a:solidFill>
              </a:rPr>
              <a:t>Dentalab</a:t>
            </a:r>
            <a:r>
              <a:rPr lang="en-US" sz="2200"/>
              <a:t> program in EDL</a:t>
            </a:r>
          </a:p>
          <a:p>
            <a:pPr marL="381000" indent="-381000"/>
            <a:r>
              <a:rPr lang="en-US" sz="2200"/>
              <a:t>Whelan left employ of Strohl on friendly terms</a:t>
            </a:r>
          </a:p>
          <a:p>
            <a:pPr marL="381000" indent="-381000"/>
            <a:r>
              <a:rPr lang="en-US" sz="2200"/>
              <a:t>Strohl assigned entire interest in Dentalab to Whelan</a:t>
            </a:r>
          </a:p>
          <a:p>
            <a:pPr marL="381000" indent="-381000"/>
            <a:r>
              <a:rPr lang="en-US" sz="2200"/>
              <a:t>Whelan &amp; Jaslow agreed Jaslow would market Dentalab for 35% commission</a:t>
            </a:r>
          </a:p>
          <a:p>
            <a:pPr marL="381000" indent="-381000"/>
            <a:r>
              <a:rPr lang="en-US" sz="2200" i="1"/>
              <a:t>Jaslow</a:t>
            </a:r>
            <a:r>
              <a:rPr lang="en-US" sz="2200"/>
              <a:t> developed </a:t>
            </a:r>
            <a:r>
              <a:rPr lang="en-US" sz="2200" i="1">
                <a:solidFill>
                  <a:srgbClr val="FF0000"/>
                </a:solidFill>
              </a:rPr>
              <a:t>Dentcom</a:t>
            </a:r>
            <a:r>
              <a:rPr lang="en-US" sz="2200"/>
              <a:t> program in BASIC</a:t>
            </a:r>
          </a:p>
          <a:p>
            <a:pPr marL="381000" indent="-381000"/>
            <a:r>
              <a:rPr lang="en-US" sz="2200"/>
              <a:t>Jaslow cancelled agreement w/ Whelan and independently marketed </a:t>
            </a:r>
            <a:r>
              <a:rPr lang="en-US" sz="2200" i="1"/>
              <a:t>both programs</a:t>
            </a:r>
          </a:p>
          <a:p>
            <a:pPr marL="381000" indent="-381000"/>
            <a:r>
              <a:rPr lang="en-US" sz="2200"/>
              <a:t>Whelan charged Jaslow with </a:t>
            </a:r>
            <a:r>
              <a:rPr lang="en-US" sz="2200" i="1"/>
              <a:t>copyright infringement</a:t>
            </a:r>
          </a:p>
          <a:p>
            <a:pPr marL="381000" indent="-381000"/>
            <a:r>
              <a:rPr lang="en-US" sz="2200"/>
              <a:t>Jaslow claimed </a:t>
            </a:r>
            <a:r>
              <a:rPr lang="en-US" sz="2200" i="1"/>
              <a:t>ownership</a:t>
            </a:r>
            <a:r>
              <a:rPr lang="en-US" sz="2200"/>
              <a:t> of Dentalab &amp; </a:t>
            </a:r>
            <a:r>
              <a:rPr lang="en-US" sz="2200" i="1"/>
              <a:t>denied</a:t>
            </a:r>
            <a:r>
              <a:rPr lang="en-US" sz="2200"/>
              <a:t> copying code for Dentcom</a:t>
            </a:r>
          </a:p>
        </p:txBody>
      </p:sp>
      <p:pic>
        <p:nvPicPr>
          <p:cNvPr id="11268" name="Picture 2"/>
          <p:cNvPicPr>
            <a:picLocks noChangeAspect="1" noChangeArrowheads="1"/>
          </p:cNvPicPr>
          <p:nvPr/>
        </p:nvPicPr>
        <p:blipFill>
          <a:blip r:embed="rId3" cstate="print"/>
          <a:srcRect/>
          <a:stretch>
            <a:fillRect/>
          </a:stretch>
        </p:blipFill>
        <p:spPr bwMode="auto">
          <a:xfrm>
            <a:off x="7086600" y="1447800"/>
            <a:ext cx="1905000" cy="685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Whelan v. Jaslow 1986 (2)</a:t>
            </a:r>
          </a:p>
        </p:txBody>
      </p:sp>
      <p:sp>
        <p:nvSpPr>
          <p:cNvPr id="12291" name="Rectangle 3"/>
          <p:cNvSpPr>
            <a:spLocks noGrp="1" noChangeArrowheads="1"/>
          </p:cNvSpPr>
          <p:nvPr>
            <p:ph type="body" idx="1"/>
          </p:nvPr>
        </p:nvSpPr>
        <p:spPr>
          <a:xfrm>
            <a:off x="990600" y="1143000"/>
            <a:ext cx="7543800" cy="5410200"/>
          </a:xfrm>
        </p:spPr>
        <p:txBody>
          <a:bodyPr/>
          <a:lstStyle/>
          <a:p>
            <a:pPr>
              <a:lnSpc>
                <a:spcPct val="80000"/>
              </a:lnSpc>
            </a:pPr>
            <a:r>
              <a:rPr lang="en-US" sz="2300"/>
              <a:t>Court ruled Whelan owned the copyright</a:t>
            </a:r>
          </a:p>
          <a:p>
            <a:pPr>
              <a:lnSpc>
                <a:spcPct val="80000"/>
              </a:lnSpc>
            </a:pPr>
            <a:r>
              <a:rPr lang="en-US" sz="2300"/>
              <a:t>Found unlawful reproduction based on access and similarities</a:t>
            </a:r>
          </a:p>
          <a:p>
            <a:pPr lvl="1">
              <a:lnSpc>
                <a:spcPct val="80000"/>
              </a:lnSpc>
            </a:pPr>
            <a:r>
              <a:rPr lang="en-US" sz="2300"/>
              <a:t>Jaslow had access to original code</a:t>
            </a:r>
          </a:p>
          <a:p>
            <a:pPr lvl="1">
              <a:lnSpc>
                <a:spcPct val="80000"/>
              </a:lnSpc>
            </a:pPr>
            <a:r>
              <a:rPr lang="en-US" sz="2300"/>
              <a:t>Dentcom was </a:t>
            </a:r>
            <a:r>
              <a:rPr lang="en-US" sz="2300" i="1"/>
              <a:t>virtually identical</a:t>
            </a:r>
            <a:r>
              <a:rPr lang="en-US" sz="2300"/>
              <a:t> to Dentalab</a:t>
            </a:r>
          </a:p>
          <a:p>
            <a:pPr lvl="2">
              <a:lnSpc>
                <a:spcPct val="80000"/>
              </a:lnSpc>
            </a:pPr>
            <a:r>
              <a:rPr lang="en-US" sz="2300"/>
              <a:t>File structures</a:t>
            </a:r>
          </a:p>
          <a:p>
            <a:pPr lvl="2">
              <a:lnSpc>
                <a:spcPct val="80000"/>
              </a:lnSpc>
            </a:pPr>
            <a:r>
              <a:rPr lang="en-US" sz="2300"/>
              <a:t>Subroutine functions</a:t>
            </a:r>
          </a:p>
          <a:p>
            <a:pPr>
              <a:lnSpc>
                <a:spcPct val="80000"/>
              </a:lnSpc>
            </a:pPr>
            <a:r>
              <a:rPr lang="en-US" sz="2300"/>
              <a:t>Jaslow appealed to Appeals Court but decision in favor of Whelan was affirmed</a:t>
            </a:r>
          </a:p>
          <a:p>
            <a:pPr lvl="1">
              <a:lnSpc>
                <a:spcPct val="80000"/>
              </a:lnSpc>
            </a:pPr>
            <a:r>
              <a:rPr lang="en-US" sz="2300"/>
              <a:t>Courts decided copyright issues by analogy to literary works: expression v. idea</a:t>
            </a:r>
          </a:p>
          <a:p>
            <a:pPr lvl="1">
              <a:lnSpc>
                <a:spcPct val="80000"/>
              </a:lnSpc>
            </a:pPr>
            <a:r>
              <a:rPr lang="en-US" sz="2300" i="1"/>
              <a:t>Detailed structure of the program</a:t>
            </a:r>
            <a:r>
              <a:rPr lang="en-US" sz="2300"/>
              <a:t> was part of the </a:t>
            </a:r>
            <a:r>
              <a:rPr lang="en-US" sz="2300" i="1"/>
              <a:t>expression</a:t>
            </a:r>
            <a:r>
              <a:rPr lang="en-US" sz="2300"/>
              <a:t>, not the </a:t>
            </a:r>
            <a:r>
              <a:rPr lang="en-US" sz="2300" i="1"/>
              <a:t>idea</a:t>
            </a:r>
            <a:r>
              <a:rPr lang="en-US" sz="2300"/>
              <a:t> of that program </a:t>
            </a:r>
          </a:p>
          <a:p>
            <a:pPr lvl="1">
              <a:lnSpc>
                <a:spcPct val="80000"/>
              </a:lnSpc>
            </a:pPr>
            <a:r>
              <a:rPr lang="en-US" sz="2300"/>
              <a:t>Therefore subject to copyright restrictions</a:t>
            </a:r>
          </a:p>
          <a:p>
            <a:pPr lvl="1">
              <a:lnSpc>
                <a:spcPct val="80000"/>
              </a:lnSpc>
              <a:buFont typeface="Wingdings" pitchFamily="2" charset="2"/>
              <a:buNone/>
            </a:pPr>
            <a:endParaRPr lang="en-US" sz="1600">
              <a:latin typeface="Arial Narrow" pitchFamily="34" charset="0"/>
              <a:hlinkClick r:id="rId3"/>
            </a:endParaRPr>
          </a:p>
          <a:p>
            <a:pPr lvl="1">
              <a:lnSpc>
                <a:spcPct val="80000"/>
              </a:lnSpc>
              <a:buFont typeface="Wingdings" pitchFamily="2" charset="2"/>
              <a:buNone/>
            </a:pPr>
            <a:r>
              <a:rPr lang="en-US" sz="1600">
                <a:latin typeface="Arial Narrow" pitchFamily="34" charset="0"/>
                <a:hlinkClick r:id="rId3"/>
              </a:rPr>
              <a:t>http://cases.justia.com/us-court-of-appeals/F2/797/1222/104748/</a:t>
            </a:r>
            <a:r>
              <a:rPr lang="en-US" sz="1600">
                <a:latin typeface="Arial Narrow" pitchFamily="34"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152400"/>
            <a:ext cx="7162800" cy="1143000"/>
          </a:xfrm>
        </p:spPr>
        <p:txBody>
          <a:bodyPr/>
          <a:lstStyle/>
          <a:p>
            <a:r>
              <a:rPr lang="en-US" sz="3200" dirty="0"/>
              <a:t>Lotus Development Corp v. Paperback Software Int’l 1990</a:t>
            </a:r>
          </a:p>
        </p:txBody>
      </p:sp>
      <p:sp>
        <p:nvSpPr>
          <p:cNvPr id="13315" name="Rectangle 3"/>
          <p:cNvSpPr>
            <a:spLocks noGrp="1" noChangeArrowheads="1"/>
          </p:cNvSpPr>
          <p:nvPr>
            <p:ph type="body" idx="1"/>
          </p:nvPr>
        </p:nvSpPr>
        <p:spPr>
          <a:xfrm>
            <a:off x="762000" y="1371600"/>
            <a:ext cx="8077200" cy="5181600"/>
          </a:xfrm>
        </p:spPr>
        <p:txBody>
          <a:bodyPr/>
          <a:lstStyle/>
          <a:p>
            <a:pPr>
              <a:lnSpc>
                <a:spcPct val="80000"/>
              </a:lnSpc>
            </a:pPr>
            <a:r>
              <a:rPr lang="en-US" sz="2200" dirty="0"/>
              <a:t>Two competing application programs </a:t>
            </a:r>
            <a:br>
              <a:rPr lang="en-US" sz="2200" dirty="0"/>
            </a:br>
            <a:r>
              <a:rPr lang="en-US" sz="2200" dirty="0"/>
              <a:t>(spreadsheets and other functions): </a:t>
            </a:r>
            <a:br>
              <a:rPr lang="en-US" sz="2200" dirty="0"/>
            </a:br>
            <a:r>
              <a:rPr lang="en-US" sz="2200" i="1" dirty="0"/>
              <a:t>Lotus 1-2-3</a:t>
            </a:r>
            <a:r>
              <a:rPr lang="en-US" sz="2200" dirty="0"/>
              <a:t> and </a:t>
            </a:r>
            <a:r>
              <a:rPr lang="en-US" sz="2200" i="1" dirty="0"/>
              <a:t>VP-Planner</a:t>
            </a:r>
          </a:p>
          <a:p>
            <a:pPr>
              <a:lnSpc>
                <a:spcPct val="80000"/>
              </a:lnSpc>
            </a:pPr>
            <a:r>
              <a:rPr lang="en-US" sz="2200" dirty="0"/>
              <a:t>Lotus sued Paperback Software, alleging </a:t>
            </a:r>
            <a:br>
              <a:rPr lang="en-US" sz="2200" dirty="0"/>
            </a:br>
            <a:r>
              <a:rPr lang="en-US" sz="2200" dirty="0"/>
              <a:t>unlawful copying of the 1-2-3 </a:t>
            </a:r>
            <a:r>
              <a:rPr lang="en-US" sz="2200" i="1" dirty="0"/>
              <a:t>user interface</a:t>
            </a:r>
          </a:p>
          <a:p>
            <a:pPr>
              <a:lnSpc>
                <a:spcPct val="80000"/>
              </a:lnSpc>
            </a:pPr>
            <a:r>
              <a:rPr lang="en-US" sz="2200" dirty="0"/>
              <a:t>District Court</a:t>
            </a:r>
          </a:p>
          <a:p>
            <a:pPr lvl="1">
              <a:lnSpc>
                <a:spcPct val="80000"/>
              </a:lnSpc>
            </a:pPr>
            <a:r>
              <a:rPr lang="en-US" sz="2200" dirty="0"/>
              <a:t>Computer programs are not entitled to an </a:t>
            </a:r>
            <a:br>
              <a:rPr lang="en-US" sz="2200" dirty="0"/>
            </a:br>
            <a:r>
              <a:rPr lang="en-US" sz="2200" dirty="0"/>
              <a:t>unlimited scope of copyright protection</a:t>
            </a:r>
          </a:p>
          <a:p>
            <a:pPr lvl="1">
              <a:lnSpc>
                <a:spcPct val="80000"/>
              </a:lnSpc>
            </a:pPr>
            <a:r>
              <a:rPr lang="en-US" sz="2200" dirty="0"/>
              <a:t>BUT more similarities than differences</a:t>
            </a:r>
          </a:p>
          <a:p>
            <a:pPr>
              <a:lnSpc>
                <a:spcPct val="80000"/>
              </a:lnSpc>
            </a:pPr>
            <a:r>
              <a:rPr lang="en-US" sz="2200" dirty="0"/>
              <a:t>Paperback claimed that need for compatibility and industry standardization trumps expansive copyright protection</a:t>
            </a:r>
          </a:p>
          <a:p>
            <a:pPr lvl="1">
              <a:lnSpc>
                <a:spcPct val="80000"/>
              </a:lnSpc>
            </a:pPr>
            <a:r>
              <a:rPr lang="en-US" sz="2200" dirty="0"/>
              <a:t>Court was not persuaded</a:t>
            </a:r>
          </a:p>
          <a:p>
            <a:pPr lvl="1">
              <a:lnSpc>
                <a:spcPct val="80000"/>
              </a:lnSpc>
            </a:pPr>
            <a:r>
              <a:rPr lang="en-US" sz="2200" dirty="0"/>
              <a:t>Found infringement and </a:t>
            </a:r>
            <a:r>
              <a:rPr lang="en-US" sz="2200" i="1" dirty="0"/>
              <a:t>ruled for plaintiff</a:t>
            </a:r>
            <a:r>
              <a:rPr lang="en-US" sz="2200" dirty="0"/>
              <a:t> (Lotus)</a:t>
            </a:r>
          </a:p>
        </p:txBody>
      </p:sp>
      <p:pic>
        <p:nvPicPr>
          <p:cNvPr id="13316" name="Picture 2"/>
          <p:cNvPicPr>
            <a:picLocks noChangeAspect="1" noChangeArrowheads="1"/>
          </p:cNvPicPr>
          <p:nvPr/>
        </p:nvPicPr>
        <p:blipFill>
          <a:blip r:embed="rId3" cstate="print"/>
          <a:srcRect l="17999" t="10001" r="17999" b="7333"/>
          <a:stretch>
            <a:fillRect/>
          </a:stretch>
        </p:blipFill>
        <p:spPr bwMode="auto">
          <a:xfrm>
            <a:off x="7162800" y="1219200"/>
            <a:ext cx="1828800" cy="2362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3" cstate="print">
            <a:lum bright="70000" contrast="-70000"/>
          </a:blip>
          <a:srcRect/>
          <a:stretch>
            <a:fillRect/>
          </a:stretch>
        </p:blipFill>
        <p:spPr bwMode="auto">
          <a:xfrm>
            <a:off x="2819400" y="4953000"/>
            <a:ext cx="5808663" cy="685800"/>
          </a:xfrm>
          <a:prstGeom prst="rect">
            <a:avLst/>
          </a:prstGeom>
          <a:noFill/>
          <a:ln w="9525">
            <a:noFill/>
            <a:miter lim="800000"/>
            <a:headEnd/>
            <a:tailEnd/>
          </a:ln>
        </p:spPr>
      </p:pic>
      <p:pic>
        <p:nvPicPr>
          <p:cNvPr id="14339" name="Picture 2"/>
          <p:cNvPicPr>
            <a:picLocks noChangeAspect="1" noChangeArrowheads="1"/>
          </p:cNvPicPr>
          <p:nvPr/>
        </p:nvPicPr>
        <p:blipFill>
          <a:blip r:embed="rId4" cstate="print">
            <a:lum bright="70000" contrast="-70000"/>
          </a:blip>
          <a:srcRect l="11111" t="14815" r="4889" b="15852"/>
          <a:stretch>
            <a:fillRect/>
          </a:stretch>
        </p:blipFill>
        <p:spPr bwMode="auto">
          <a:xfrm>
            <a:off x="990600" y="1447800"/>
            <a:ext cx="3570288" cy="2209800"/>
          </a:xfrm>
          <a:prstGeom prst="rect">
            <a:avLst/>
          </a:prstGeom>
          <a:noFill/>
          <a:ln w="9525">
            <a:noFill/>
            <a:miter lim="800000"/>
            <a:headEnd/>
            <a:tailEnd/>
          </a:ln>
        </p:spPr>
      </p:pic>
      <p:sp>
        <p:nvSpPr>
          <p:cNvPr id="14340" name="Rectangle 2"/>
          <p:cNvSpPr>
            <a:spLocks noGrp="1" noChangeArrowheads="1"/>
          </p:cNvSpPr>
          <p:nvPr>
            <p:ph type="title"/>
          </p:nvPr>
        </p:nvSpPr>
        <p:spPr/>
        <p:txBody>
          <a:bodyPr/>
          <a:lstStyle/>
          <a:p>
            <a:r>
              <a:rPr lang="en-US"/>
              <a:t>Computer Associates Intl v. Altai 1992</a:t>
            </a:r>
          </a:p>
        </p:txBody>
      </p:sp>
      <p:sp>
        <p:nvSpPr>
          <p:cNvPr id="14341" name="Rectangle 3"/>
          <p:cNvSpPr>
            <a:spLocks noGrp="1" noChangeArrowheads="1"/>
          </p:cNvSpPr>
          <p:nvPr>
            <p:ph type="body" idx="1"/>
          </p:nvPr>
        </p:nvSpPr>
        <p:spPr>
          <a:xfrm>
            <a:off x="990600" y="1371600"/>
            <a:ext cx="7924800" cy="5181600"/>
          </a:xfrm>
        </p:spPr>
        <p:txBody>
          <a:bodyPr/>
          <a:lstStyle/>
          <a:p>
            <a:pPr marL="381000" indent="-381000">
              <a:buFont typeface="Wingdings" pitchFamily="2" charset="2"/>
              <a:buAutoNum type="arabicPeriod"/>
            </a:pPr>
            <a:r>
              <a:rPr lang="en-US" sz="2000"/>
              <a:t>CA created job-scheduling program and developed an operating system (OS) language</a:t>
            </a:r>
          </a:p>
          <a:p>
            <a:pPr marL="381000" indent="-381000">
              <a:buFont typeface="Wingdings" pitchFamily="2" charset="2"/>
              <a:buAutoNum type="arabicPeriod"/>
            </a:pPr>
            <a:r>
              <a:rPr lang="en-US" sz="2000"/>
              <a:t>Altai hired a programmer who had worked on the CA project: developed component-compatibility program for Altai</a:t>
            </a:r>
          </a:p>
          <a:p>
            <a:pPr marL="381000" indent="-381000">
              <a:buFont typeface="Wingdings" pitchFamily="2" charset="2"/>
              <a:buAutoNum type="arabicPeriod"/>
            </a:pPr>
            <a:r>
              <a:rPr lang="en-US" sz="2000"/>
              <a:t>Altai began marketing its </a:t>
            </a:r>
            <a:r>
              <a:rPr lang="en-US" sz="2000" i="1"/>
              <a:t>own scheduling program</a:t>
            </a:r>
            <a:endParaRPr lang="en-US" sz="2000"/>
          </a:p>
          <a:p>
            <a:pPr marL="381000" indent="-381000">
              <a:buFont typeface="Wingdings" pitchFamily="2" charset="2"/>
              <a:buAutoNum type="arabicPeriod"/>
            </a:pPr>
            <a:r>
              <a:rPr lang="en-US" sz="2000"/>
              <a:t>CA learned that Altai may have </a:t>
            </a:r>
            <a:r>
              <a:rPr lang="en-US" sz="2000" i="1"/>
              <a:t>appropriated parts </a:t>
            </a:r>
            <a:r>
              <a:rPr lang="en-US" sz="2000"/>
              <a:t>of its OS-compatibility program and sued Altai for IP infringement</a:t>
            </a:r>
          </a:p>
          <a:p>
            <a:pPr marL="381000" indent="-381000">
              <a:buFont typeface="Wingdings" pitchFamily="2" charset="2"/>
              <a:buAutoNum type="arabicPeriod"/>
            </a:pPr>
            <a:r>
              <a:rPr lang="en-US" sz="2000"/>
              <a:t>Altai then </a:t>
            </a:r>
            <a:r>
              <a:rPr lang="en-US" sz="2000" i="1"/>
              <a:t>REWROTE</a:t>
            </a:r>
            <a:r>
              <a:rPr lang="en-US" sz="2000"/>
              <a:t> the software</a:t>
            </a:r>
          </a:p>
          <a:p>
            <a:pPr marL="381000" indent="-381000">
              <a:buFont typeface="Wingdings" pitchFamily="2" charset="2"/>
              <a:buAutoNum type="arabicPeriod"/>
            </a:pPr>
            <a:r>
              <a:rPr lang="en-US" sz="2000"/>
              <a:t>District Court found </a:t>
            </a:r>
            <a:r>
              <a:rPr lang="en-US" sz="2000" i="1"/>
              <a:t>Altai infringed</a:t>
            </a:r>
            <a:r>
              <a:rPr lang="en-US" sz="2000"/>
              <a:t> in its </a:t>
            </a:r>
            <a:r>
              <a:rPr lang="en-US" sz="2000" i="1"/>
              <a:t>first</a:t>
            </a:r>
            <a:r>
              <a:rPr lang="en-US" sz="2000"/>
              <a:t> version of its new program (created with help of former CA programmer), but </a:t>
            </a:r>
            <a:r>
              <a:rPr lang="en-US" sz="2000" i="1"/>
              <a:t>not in the re-write</a:t>
            </a:r>
          </a:p>
          <a:p>
            <a:pPr marL="381000" indent="-381000">
              <a:buFont typeface="Wingdings" pitchFamily="2" charset="2"/>
              <a:buAutoNum type="arabicPeriod"/>
            </a:pPr>
            <a:r>
              <a:rPr lang="en-US" sz="2000"/>
              <a:t>CA appealed</a:t>
            </a:r>
          </a:p>
          <a:p>
            <a:pPr marL="381000" indent="-381000">
              <a:buFont typeface="Wingdings" pitchFamily="2" charset="2"/>
              <a:buAutoNum type="arabicPeriod"/>
            </a:pPr>
            <a:r>
              <a:rPr lang="en-US" sz="2000"/>
              <a:t>Appeals Court affirmed decision in favor of defendant (Altai)</a:t>
            </a:r>
          </a:p>
          <a:p>
            <a:pPr marL="381000" indent="-381000">
              <a:buFont typeface="Wingdings" pitchFamily="2" charset="2"/>
              <a:buAutoNum type="arabicPeriod"/>
            </a:pPr>
            <a:r>
              <a:rPr lang="en-US" sz="2000"/>
              <a:t>Result:  case </a:t>
            </a:r>
            <a:r>
              <a:rPr lang="en-US" sz="2000" i="1"/>
              <a:t>reduces </a:t>
            </a:r>
            <a:r>
              <a:rPr lang="en-US" sz="2000"/>
              <a:t>the degree of copyright protection for computer programs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Lotus Development Corp. v. Borland Int’l 1995</a:t>
            </a:r>
          </a:p>
        </p:txBody>
      </p:sp>
      <p:sp>
        <p:nvSpPr>
          <p:cNvPr id="15363" name="Rectangle 3"/>
          <p:cNvSpPr>
            <a:spLocks noGrp="1" noChangeArrowheads="1"/>
          </p:cNvSpPr>
          <p:nvPr>
            <p:ph type="body" idx="1"/>
          </p:nvPr>
        </p:nvSpPr>
        <p:spPr>
          <a:xfrm>
            <a:off x="990600" y="1295400"/>
            <a:ext cx="7848600" cy="5257800"/>
          </a:xfrm>
        </p:spPr>
        <p:txBody>
          <a:bodyPr/>
          <a:lstStyle/>
          <a:p>
            <a:pPr>
              <a:lnSpc>
                <a:spcPct val="70000"/>
              </a:lnSpc>
            </a:pPr>
            <a:r>
              <a:rPr lang="en-US" sz="2000" i="1"/>
              <a:t>Lotus 1-2-3 </a:t>
            </a:r>
            <a:r>
              <a:rPr lang="en-US" sz="2000"/>
              <a:t>a pioneering PC spreadsheet program (like Microsoft </a:t>
            </a:r>
            <a:r>
              <a:rPr lang="en-US" sz="2000" i="1"/>
              <a:t>Excel </a:t>
            </a:r>
            <a:r>
              <a:rPr lang="en-US" sz="2000"/>
              <a:t>which came later)</a:t>
            </a:r>
          </a:p>
          <a:p>
            <a:pPr lvl="1">
              <a:lnSpc>
                <a:spcPct val="70000"/>
              </a:lnSpc>
            </a:pPr>
            <a:r>
              <a:rPr lang="en-US" sz="2000"/>
              <a:t>Contained hundreds of commands, menus and submenus</a:t>
            </a:r>
          </a:p>
          <a:p>
            <a:pPr>
              <a:lnSpc>
                <a:spcPct val="70000"/>
              </a:lnSpc>
            </a:pPr>
            <a:r>
              <a:rPr lang="en-US" sz="2000"/>
              <a:t>Borland spent three years developing its </a:t>
            </a:r>
            <a:r>
              <a:rPr lang="en-US" sz="2000" i="1"/>
              <a:t>Quattro</a:t>
            </a:r>
            <a:r>
              <a:rPr lang="en-US" sz="2000"/>
              <a:t> program</a:t>
            </a:r>
          </a:p>
          <a:p>
            <a:pPr lvl="1">
              <a:lnSpc>
                <a:spcPct val="70000"/>
              </a:lnSpc>
            </a:pPr>
            <a:r>
              <a:rPr lang="en-US" sz="2000"/>
              <a:t>Determined that compatibility with 1-2-3 was important</a:t>
            </a:r>
          </a:p>
          <a:p>
            <a:pPr lvl="1">
              <a:lnSpc>
                <a:spcPct val="70000"/>
              </a:lnSpc>
            </a:pPr>
            <a:r>
              <a:rPr lang="en-US" sz="2000" i="1"/>
              <a:t>Did not copy any of Lotus’s code</a:t>
            </a:r>
          </a:p>
          <a:p>
            <a:pPr>
              <a:lnSpc>
                <a:spcPct val="70000"/>
              </a:lnSpc>
            </a:pPr>
            <a:r>
              <a:rPr lang="en-US" sz="2000"/>
              <a:t>District Court</a:t>
            </a:r>
          </a:p>
          <a:p>
            <a:pPr lvl="1">
              <a:lnSpc>
                <a:spcPct val="70000"/>
              </a:lnSpc>
            </a:pPr>
            <a:r>
              <a:rPr lang="en-US" sz="2000"/>
              <a:t>Determined infringement by Borland of copyrightable expression (interface and key reader)</a:t>
            </a:r>
          </a:p>
          <a:p>
            <a:pPr lvl="1">
              <a:lnSpc>
                <a:spcPct val="70000"/>
              </a:lnSpc>
            </a:pPr>
            <a:r>
              <a:rPr lang="en-US" sz="2000"/>
              <a:t>Borland appealed, claiming that the Lotus menu command hierarchy is not copyrightable </a:t>
            </a:r>
            <a:br>
              <a:rPr lang="en-US" sz="2000"/>
            </a:br>
            <a:r>
              <a:rPr lang="en-US" sz="2000"/>
              <a:t>under Section 102(b)</a:t>
            </a:r>
          </a:p>
          <a:p>
            <a:pPr>
              <a:lnSpc>
                <a:spcPct val="70000"/>
              </a:lnSpc>
            </a:pPr>
            <a:r>
              <a:rPr lang="en-US" sz="2000"/>
              <a:t>Appeals Court</a:t>
            </a:r>
          </a:p>
          <a:p>
            <a:pPr lvl="1">
              <a:lnSpc>
                <a:spcPct val="70000"/>
              </a:lnSpc>
            </a:pPr>
            <a:r>
              <a:rPr lang="en-US" sz="2000"/>
              <a:t>Reversed district court decision</a:t>
            </a:r>
          </a:p>
          <a:p>
            <a:pPr lvl="1">
              <a:lnSpc>
                <a:spcPct val="70000"/>
              </a:lnSpc>
            </a:pPr>
            <a:r>
              <a:rPr lang="en-US" sz="2000"/>
              <a:t>Found command hierarchy uncopyrightable </a:t>
            </a:r>
            <a:br>
              <a:rPr lang="en-US" sz="2000"/>
            </a:br>
            <a:r>
              <a:rPr lang="en-US" sz="2000"/>
              <a:t>and </a:t>
            </a:r>
            <a:r>
              <a:rPr lang="en-US" sz="2000" i="1"/>
              <a:t>no infringement</a:t>
            </a:r>
          </a:p>
          <a:p>
            <a:pPr lvl="1">
              <a:lnSpc>
                <a:spcPct val="70000"/>
              </a:lnSpc>
            </a:pPr>
            <a:r>
              <a:rPr lang="en-US" sz="2000"/>
              <a:t>Importance of standardization and </a:t>
            </a:r>
            <a:br>
              <a:rPr lang="en-US" sz="2000"/>
            </a:br>
            <a:r>
              <a:rPr lang="en-US" sz="2000"/>
              <a:t>compatibility noted</a:t>
            </a:r>
          </a:p>
        </p:txBody>
      </p:sp>
      <p:pic>
        <p:nvPicPr>
          <p:cNvPr id="15364" name="Picture 3"/>
          <p:cNvPicPr>
            <a:picLocks noChangeAspect="1" noChangeArrowheads="1"/>
          </p:cNvPicPr>
          <p:nvPr/>
        </p:nvPicPr>
        <p:blipFill>
          <a:blip r:embed="rId3" cstate="print"/>
          <a:srcRect l="11034" r="12061"/>
          <a:stretch>
            <a:fillRect/>
          </a:stretch>
        </p:blipFill>
        <p:spPr bwMode="auto">
          <a:xfrm>
            <a:off x="7162800" y="4343400"/>
            <a:ext cx="1757362" cy="2286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International Protection of Computer Programs</a:t>
            </a:r>
          </a:p>
        </p:txBody>
      </p:sp>
      <p:sp>
        <p:nvSpPr>
          <p:cNvPr id="16387" name="Rectangle 3"/>
          <p:cNvSpPr>
            <a:spLocks noGrp="1" noChangeArrowheads="1"/>
          </p:cNvSpPr>
          <p:nvPr>
            <p:ph type="body" idx="1"/>
          </p:nvPr>
        </p:nvSpPr>
        <p:spPr>
          <a:xfrm>
            <a:off x="990600" y="1295400"/>
            <a:ext cx="7696200" cy="5257800"/>
          </a:xfrm>
        </p:spPr>
        <p:txBody>
          <a:bodyPr/>
          <a:lstStyle/>
          <a:p>
            <a:r>
              <a:rPr lang="en-US"/>
              <a:t>Developed countries in agreement</a:t>
            </a:r>
          </a:p>
          <a:p>
            <a:pPr lvl="1"/>
            <a:r>
              <a:rPr lang="en-US"/>
              <a:t>Want copyright laws to cover exact code</a:t>
            </a:r>
          </a:p>
          <a:p>
            <a:r>
              <a:rPr lang="en-US"/>
              <a:t>Controversy</a:t>
            </a:r>
          </a:p>
          <a:p>
            <a:pPr lvl="1"/>
            <a:r>
              <a:rPr lang="en-US"/>
              <a:t>Disagreement in US concerning extent to which copyright should protect computer programs</a:t>
            </a:r>
          </a:p>
          <a:p>
            <a:pPr lvl="1"/>
            <a:r>
              <a:rPr lang="en-US"/>
              <a:t>Duplicating software significant revenue source for some countries (e.g., China)</a:t>
            </a:r>
          </a:p>
          <a:p>
            <a:pPr lvl="2"/>
            <a:r>
              <a:rPr lang="en-US"/>
              <a:t>Reluctant to pass or enforce copyright protection laws</a:t>
            </a:r>
          </a:p>
          <a:p>
            <a:pPr lvl="2"/>
            <a:r>
              <a:rPr lang="en-US"/>
              <a:t>90% software piracy rates in some areas (e.g., Latin America, Asia)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International Protection (2)</a:t>
            </a:r>
          </a:p>
        </p:txBody>
      </p:sp>
      <p:sp>
        <p:nvSpPr>
          <p:cNvPr id="17411" name="Rectangle 3"/>
          <p:cNvSpPr>
            <a:spLocks noGrp="1" noChangeArrowheads="1"/>
          </p:cNvSpPr>
          <p:nvPr>
            <p:ph type="body" idx="1"/>
          </p:nvPr>
        </p:nvSpPr>
        <p:spPr>
          <a:xfrm>
            <a:off x="990600" y="1295400"/>
            <a:ext cx="7162800" cy="5029200"/>
          </a:xfrm>
        </p:spPr>
        <p:txBody>
          <a:bodyPr/>
          <a:lstStyle/>
          <a:p>
            <a:pPr>
              <a:buFont typeface="Wingdings" pitchFamily="2" charset="2"/>
              <a:buNone/>
            </a:pPr>
            <a:r>
              <a:rPr lang="en-US" i="1"/>
              <a:t>1991:  EU Directive</a:t>
            </a:r>
          </a:p>
          <a:p>
            <a:r>
              <a:rPr lang="en-US"/>
              <a:t>Harmonized copyright policies </a:t>
            </a:r>
            <a:br>
              <a:rPr lang="en-US"/>
            </a:br>
            <a:r>
              <a:rPr lang="en-US"/>
              <a:t>concerning computer programs</a:t>
            </a:r>
            <a:br>
              <a:rPr lang="en-US"/>
            </a:br>
            <a:r>
              <a:rPr lang="en-US"/>
              <a:t>among EU nations</a:t>
            </a:r>
          </a:p>
          <a:p>
            <a:r>
              <a:rPr lang="en-US"/>
              <a:t>Copyright protection extends to </a:t>
            </a:r>
            <a:r>
              <a:rPr lang="en-US" i="1"/>
              <a:t>expression</a:t>
            </a:r>
            <a:r>
              <a:rPr lang="en-US"/>
              <a:t> of a program (but not to underlying principles or ideas)</a:t>
            </a:r>
          </a:p>
          <a:p>
            <a:r>
              <a:rPr lang="en-US"/>
              <a:t>Owner or licensee can</a:t>
            </a:r>
          </a:p>
          <a:p>
            <a:pPr lvl="1"/>
            <a:r>
              <a:rPr lang="en-US"/>
              <a:t>Make back-up copy</a:t>
            </a:r>
          </a:p>
          <a:p>
            <a:pPr lvl="1"/>
            <a:r>
              <a:rPr lang="en-US"/>
              <a:t>Use program for intended purpose</a:t>
            </a:r>
          </a:p>
          <a:p>
            <a:pPr lvl="1"/>
            <a:r>
              <a:rPr lang="en-US"/>
              <a:t>Correct errors</a:t>
            </a:r>
          </a:p>
          <a:p>
            <a:pPr lvl="1"/>
            <a:r>
              <a:rPr lang="en-US"/>
              <a:t>May reverse analyze (aka </a:t>
            </a:r>
            <a:r>
              <a:rPr lang="en-US" i="1"/>
              <a:t>reverse engineer</a:t>
            </a:r>
            <a:r>
              <a:rPr lang="en-US"/>
              <a:t>) if necessary to achieve interoperability</a:t>
            </a:r>
          </a:p>
        </p:txBody>
      </p:sp>
      <p:pic>
        <p:nvPicPr>
          <p:cNvPr id="17412" name="Picture 2"/>
          <p:cNvPicPr>
            <a:picLocks noChangeAspect="1" noChangeArrowheads="1"/>
          </p:cNvPicPr>
          <p:nvPr/>
        </p:nvPicPr>
        <p:blipFill>
          <a:blip r:embed="rId3" cstate="print"/>
          <a:srcRect/>
          <a:stretch>
            <a:fillRect/>
          </a:stretch>
        </p:blipFill>
        <p:spPr bwMode="auto">
          <a:xfrm>
            <a:off x="6059488" y="990600"/>
            <a:ext cx="2855912" cy="1905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International Protection (3)</a:t>
            </a:r>
          </a:p>
        </p:txBody>
      </p:sp>
      <p:sp>
        <p:nvSpPr>
          <p:cNvPr id="18435" name="Rectangle 3"/>
          <p:cNvSpPr>
            <a:spLocks noGrp="1" noChangeArrowheads="1"/>
          </p:cNvSpPr>
          <p:nvPr>
            <p:ph type="body" idx="1"/>
          </p:nvPr>
        </p:nvSpPr>
        <p:spPr>
          <a:xfrm>
            <a:off x="990600" y="1219200"/>
            <a:ext cx="7162800" cy="5105400"/>
          </a:xfrm>
        </p:spPr>
        <p:txBody>
          <a:bodyPr/>
          <a:lstStyle/>
          <a:p>
            <a:pPr>
              <a:buFont typeface="Wingdings" pitchFamily="2" charset="2"/>
              <a:buNone/>
            </a:pPr>
            <a:r>
              <a:rPr lang="en-US" sz="2200" i="1"/>
              <a:t>1994:  TRIPS (Agreement on Trade-Related Aspects of Intellectual Property Rights)</a:t>
            </a:r>
          </a:p>
          <a:p>
            <a:r>
              <a:rPr lang="en-US" sz="2200"/>
              <a:t>WTO member obligation to </a:t>
            </a:r>
            <a:br>
              <a:rPr lang="en-US" sz="2200"/>
            </a:br>
            <a:r>
              <a:rPr lang="en-US" sz="2200"/>
              <a:t>protect computer programs</a:t>
            </a:r>
          </a:p>
          <a:p>
            <a:r>
              <a:rPr lang="en-US" sz="2200"/>
              <a:t>Specifies copyright protects </a:t>
            </a:r>
            <a:br>
              <a:rPr lang="en-US" sz="2200"/>
            </a:br>
            <a:r>
              <a:rPr lang="en-US" sz="2200"/>
              <a:t>expressions, but not ideas, </a:t>
            </a:r>
            <a:br>
              <a:rPr lang="en-US" sz="2200"/>
            </a:br>
            <a:r>
              <a:rPr lang="en-US" sz="2200"/>
              <a:t>procedures or methods of </a:t>
            </a:r>
            <a:br>
              <a:rPr lang="en-US" sz="2200"/>
            </a:br>
            <a:r>
              <a:rPr lang="en-US" sz="2200"/>
              <a:t>operations</a:t>
            </a:r>
          </a:p>
          <a:p>
            <a:r>
              <a:rPr lang="en-US" sz="2200"/>
              <a:t>Authors have right to prohibit</a:t>
            </a:r>
            <a:br>
              <a:rPr lang="en-US" sz="2200"/>
            </a:br>
            <a:r>
              <a:rPr lang="en-US" sz="2200" i="1"/>
              <a:t>rentals</a:t>
            </a:r>
            <a:r>
              <a:rPr lang="en-US" sz="2200"/>
              <a:t> of their work (common problem in 1980s)</a:t>
            </a:r>
          </a:p>
          <a:p>
            <a:r>
              <a:rPr lang="en-US" sz="2200"/>
              <a:t>Developed countries had until 2006 for compliance</a:t>
            </a:r>
          </a:p>
          <a:p>
            <a:r>
              <a:rPr lang="en-US" sz="2200"/>
              <a:t>Less-developed countries have until 2016 for some aspects of the treaty</a:t>
            </a:r>
          </a:p>
        </p:txBody>
      </p:sp>
      <p:sp>
        <p:nvSpPr>
          <p:cNvPr id="18436" name="Text Box 4"/>
          <p:cNvSpPr txBox="1">
            <a:spLocks noChangeArrowheads="1"/>
          </p:cNvSpPr>
          <p:nvPr/>
        </p:nvSpPr>
        <p:spPr bwMode="auto">
          <a:xfrm>
            <a:off x="1717675" y="6248400"/>
            <a:ext cx="5708650" cy="396875"/>
          </a:xfrm>
          <a:prstGeom prst="rect">
            <a:avLst/>
          </a:prstGeom>
          <a:noFill/>
          <a:ln w="12700">
            <a:noFill/>
            <a:miter lim="800000"/>
            <a:headEnd type="none" w="sm" len="sm"/>
            <a:tailEnd type="none" w="sm" len="sm"/>
          </a:ln>
        </p:spPr>
        <p:txBody>
          <a:bodyPr wrap="none">
            <a:spAutoFit/>
          </a:bodyPr>
          <a:lstStyle/>
          <a:p>
            <a:pPr eaLnBrk="0" hangingPunct="0"/>
            <a:r>
              <a:rPr lang="en-US">
                <a:latin typeface="Arial Narrow" pitchFamily="34" charset="0"/>
                <a:hlinkClick r:id="rId3"/>
              </a:rPr>
              <a:t>http://www.wto.org/english/tratop_e/trips_e/trips_e.htm</a:t>
            </a:r>
            <a:r>
              <a:rPr lang="en-US"/>
              <a:t> </a:t>
            </a:r>
          </a:p>
        </p:txBody>
      </p:sp>
      <p:pic>
        <p:nvPicPr>
          <p:cNvPr id="18437" name="Picture 2"/>
          <p:cNvPicPr>
            <a:picLocks noChangeAspect="1" noChangeArrowheads="1"/>
          </p:cNvPicPr>
          <p:nvPr/>
        </p:nvPicPr>
        <p:blipFill>
          <a:blip r:embed="rId4" cstate="print"/>
          <a:srcRect/>
          <a:stretch>
            <a:fillRect/>
          </a:stretch>
        </p:blipFill>
        <p:spPr bwMode="auto">
          <a:xfrm>
            <a:off x="5638800" y="1752600"/>
            <a:ext cx="3238500" cy="24765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r>
              <a:rPr lang="en-US"/>
              <a:t>Digital Imaging</a:t>
            </a:r>
          </a:p>
        </p:txBody>
      </p:sp>
      <p:sp>
        <p:nvSpPr>
          <p:cNvPr id="19459" name="Rectangle 5"/>
          <p:cNvSpPr>
            <a:spLocks noGrp="1" noChangeArrowheads="1"/>
          </p:cNvSpPr>
          <p:nvPr>
            <p:ph type="body" idx="1"/>
          </p:nvPr>
        </p:nvSpPr>
        <p:spPr/>
        <p:txBody>
          <a:bodyPr/>
          <a:lstStyle/>
          <a:p>
            <a:r>
              <a:rPr lang="en-US"/>
              <a:t>Digital Imaging Overview</a:t>
            </a:r>
          </a:p>
          <a:p>
            <a:r>
              <a:rPr lang="en-US"/>
              <a:t>Digital Imaging Issues</a:t>
            </a:r>
          </a:p>
          <a:p>
            <a:r>
              <a:rPr lang="en-US"/>
              <a:t>Legal Issues</a:t>
            </a:r>
          </a:p>
          <a:p>
            <a:r>
              <a:rPr lang="en-US"/>
              <a:t>Moral Rights</a:t>
            </a:r>
          </a:p>
          <a:p>
            <a:r>
              <a:rPr lang="en-US"/>
              <a:t>Ethical Issues</a:t>
            </a:r>
          </a:p>
          <a:p>
            <a:r>
              <a:rPr lang="en-US"/>
              <a:t>Propaganda</a:t>
            </a:r>
          </a:p>
          <a:p>
            <a:r>
              <a:rPr lang="en-US"/>
              <a:t>Personal Issues</a:t>
            </a:r>
          </a:p>
          <a:p>
            <a:r>
              <a:rPr lang="en-US"/>
              <a:t>Hoffman v. Capital Cities</a:t>
            </a:r>
          </a:p>
        </p:txBody>
      </p:sp>
      <p:pic>
        <p:nvPicPr>
          <p:cNvPr id="19460" name="Picture 2"/>
          <p:cNvPicPr>
            <a:picLocks noChangeAspect="1" noChangeArrowheads="1"/>
          </p:cNvPicPr>
          <p:nvPr/>
        </p:nvPicPr>
        <p:blipFill>
          <a:blip r:embed="rId3" cstate="print"/>
          <a:srcRect/>
          <a:stretch>
            <a:fillRect/>
          </a:stretch>
        </p:blipFill>
        <p:spPr bwMode="auto">
          <a:xfrm>
            <a:off x="5257800" y="2114550"/>
            <a:ext cx="3429000" cy="2571750"/>
          </a:xfrm>
          <a:prstGeom prst="rect">
            <a:avLst/>
          </a:prstGeom>
          <a:ln>
            <a:noFill/>
          </a:ln>
          <a:effectLst>
            <a:outerShdw blurRad="292100" dist="139700" dir="2700000" algn="tl" rotWithShape="0">
              <a:srgbClr val="333333">
                <a:alpha val="65000"/>
              </a:srgbClr>
            </a:outerShdw>
          </a:effectLst>
        </p:spPr>
      </p:pic>
      <p:sp>
        <p:nvSpPr>
          <p:cNvPr id="19461" name="TextBox 4"/>
          <p:cNvSpPr txBox="1">
            <a:spLocks noChangeArrowheads="1"/>
          </p:cNvSpPr>
          <p:nvPr/>
        </p:nvSpPr>
        <p:spPr bwMode="auto">
          <a:xfrm>
            <a:off x="5105400" y="4800600"/>
            <a:ext cx="3733800" cy="461963"/>
          </a:xfrm>
          <a:prstGeom prst="rect">
            <a:avLst/>
          </a:prstGeom>
          <a:noFill/>
          <a:ln w="9525">
            <a:noFill/>
            <a:miter lim="800000"/>
            <a:headEnd/>
            <a:tailEnd/>
          </a:ln>
        </p:spPr>
        <p:txBody>
          <a:bodyPr>
            <a:spAutoFit/>
          </a:bodyPr>
          <a:lstStyle/>
          <a:p>
            <a:pPr eaLnBrk="0" hangingPunct="0"/>
            <a:r>
              <a:rPr lang="en-US" sz="1200">
                <a:latin typeface="Arial Narrow" pitchFamily="34" charset="0"/>
                <a:hlinkClick r:id="rId4"/>
              </a:rPr>
              <a:t>http://www.theufos.com/images/Extraterrestrial_Being.jpg</a:t>
            </a:r>
            <a:endParaRPr lang="en-US" sz="1200">
              <a:latin typeface="Arial Narrow" pitchFamily="34" charset="0"/>
            </a:endParaRPr>
          </a:p>
          <a:p>
            <a:pPr eaLnBrk="0" hangingPunct="0"/>
            <a:r>
              <a:rPr lang="en-US" sz="1200">
                <a:latin typeface="Arial Narrow" pitchFamily="34" charset="0"/>
              </a:rPr>
              <a:t>Permission granted by copyright owners for inclusion.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Digital Imaging Overview</a:t>
            </a:r>
          </a:p>
        </p:txBody>
      </p:sp>
      <p:sp>
        <p:nvSpPr>
          <p:cNvPr id="20483" name="Rectangle 3"/>
          <p:cNvSpPr>
            <a:spLocks noGrp="1" noChangeArrowheads="1"/>
          </p:cNvSpPr>
          <p:nvPr>
            <p:ph type="body" idx="1"/>
          </p:nvPr>
        </p:nvSpPr>
        <p:spPr>
          <a:xfrm>
            <a:off x="990600" y="1219200"/>
            <a:ext cx="7772400" cy="4572000"/>
          </a:xfrm>
        </p:spPr>
        <p:txBody>
          <a:bodyPr/>
          <a:lstStyle/>
          <a:p>
            <a:pPr marL="457200" indent="-457200"/>
            <a:r>
              <a:rPr lang="en-US"/>
              <a:t>Creation</a:t>
            </a:r>
          </a:p>
          <a:p>
            <a:pPr marL="457200" indent="-457200"/>
            <a:r>
              <a:rPr lang="en-US"/>
              <a:t>Alteration (e.g., editing, re-editing)</a:t>
            </a:r>
          </a:p>
          <a:p>
            <a:pPr marL="457200" indent="-457200"/>
            <a:r>
              <a:rPr lang="en-US"/>
              <a:t>Processing</a:t>
            </a:r>
          </a:p>
          <a:p>
            <a:pPr marL="457200" indent="-457200"/>
            <a:r>
              <a:rPr lang="en-US"/>
              <a:t>Compression</a:t>
            </a:r>
          </a:p>
          <a:p>
            <a:pPr marL="457200" indent="-457200"/>
            <a:r>
              <a:rPr lang="en-US"/>
              <a:t>Storage</a:t>
            </a:r>
          </a:p>
          <a:p>
            <a:pPr marL="457200" indent="-457200"/>
            <a:r>
              <a:rPr lang="en-US"/>
              <a:t>Printing</a:t>
            </a:r>
          </a:p>
          <a:p>
            <a:pPr marL="457200" indent="-457200"/>
            <a:r>
              <a:rPr lang="en-US"/>
              <a:t>Display</a:t>
            </a:r>
          </a:p>
        </p:txBody>
      </p:sp>
      <p:pic>
        <p:nvPicPr>
          <p:cNvPr id="20484" name="Picture 2"/>
          <p:cNvPicPr>
            <a:picLocks noChangeAspect="1" noChangeArrowheads="1"/>
          </p:cNvPicPr>
          <p:nvPr/>
        </p:nvPicPr>
        <p:blipFill>
          <a:blip r:embed="rId3" cstate="print"/>
          <a:srcRect l="33594" t="5782" r="7422" b="34843"/>
          <a:stretch>
            <a:fillRect/>
          </a:stretch>
        </p:blipFill>
        <p:spPr bwMode="auto">
          <a:xfrm>
            <a:off x="3886200" y="2209800"/>
            <a:ext cx="3429000" cy="43148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Topics</a:t>
            </a:r>
            <a:endParaRPr lang="en-US" sz="4000"/>
          </a:p>
        </p:txBody>
      </p:sp>
      <p:sp>
        <p:nvSpPr>
          <p:cNvPr id="3075" name="Rectangle 3"/>
          <p:cNvSpPr>
            <a:spLocks noGrp="1" noChangeArrowheads="1"/>
          </p:cNvSpPr>
          <p:nvPr>
            <p:ph type="body" idx="1"/>
          </p:nvPr>
        </p:nvSpPr>
        <p:spPr>
          <a:xfrm>
            <a:off x="990600" y="1447800"/>
            <a:ext cx="7162800" cy="4495800"/>
          </a:xfrm>
        </p:spPr>
        <p:txBody>
          <a:bodyPr/>
          <a:lstStyle/>
          <a:p>
            <a:r>
              <a:rPr lang="en-US" sz="4800" dirty="0"/>
              <a:t>Copyright &amp; Computer Programs</a:t>
            </a:r>
          </a:p>
          <a:p>
            <a:r>
              <a:rPr lang="en-US" sz="4800" dirty="0"/>
              <a:t>Digital Imaging</a:t>
            </a:r>
          </a:p>
          <a:p>
            <a:r>
              <a:rPr lang="en-US" sz="4800" dirty="0"/>
              <a:t>End-User License Agreements (EULAs)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Digital Imaging Issues</a:t>
            </a:r>
          </a:p>
        </p:txBody>
      </p:sp>
      <p:sp>
        <p:nvSpPr>
          <p:cNvPr id="21507" name="Rectangle 3"/>
          <p:cNvSpPr>
            <a:spLocks noGrp="1" noChangeArrowheads="1"/>
          </p:cNvSpPr>
          <p:nvPr>
            <p:ph type="body" idx="1"/>
          </p:nvPr>
        </p:nvSpPr>
        <p:spPr>
          <a:xfrm>
            <a:off x="990600" y="1295400"/>
            <a:ext cx="7162800" cy="5029200"/>
          </a:xfrm>
        </p:spPr>
        <p:txBody>
          <a:bodyPr/>
          <a:lstStyle/>
          <a:p>
            <a:r>
              <a:rPr lang="en-US"/>
              <a:t>Legal</a:t>
            </a:r>
          </a:p>
          <a:p>
            <a:pPr lvl="1"/>
            <a:r>
              <a:rPr lang="en-US"/>
              <a:t>Copyright</a:t>
            </a:r>
          </a:p>
          <a:p>
            <a:pPr lvl="1"/>
            <a:r>
              <a:rPr lang="en-US"/>
              <a:t>Fair Use</a:t>
            </a:r>
          </a:p>
          <a:p>
            <a:pPr lvl="1"/>
            <a:r>
              <a:rPr lang="en-US"/>
              <a:t>Evidentiary</a:t>
            </a:r>
          </a:p>
          <a:p>
            <a:pPr lvl="1"/>
            <a:r>
              <a:rPr lang="en-US"/>
              <a:t>Criminal</a:t>
            </a:r>
          </a:p>
          <a:p>
            <a:r>
              <a:rPr lang="en-US"/>
              <a:t>Moral Rights</a:t>
            </a:r>
          </a:p>
          <a:p>
            <a:pPr lvl="1"/>
            <a:r>
              <a:rPr lang="en-US"/>
              <a:t>Proper Attribution</a:t>
            </a:r>
          </a:p>
          <a:p>
            <a:pPr lvl="1"/>
            <a:r>
              <a:rPr lang="en-US"/>
              <a:t>Protect integrity of </a:t>
            </a:r>
            <a:br>
              <a:rPr lang="en-US"/>
            </a:br>
            <a:r>
              <a:rPr lang="en-US"/>
              <a:t>the work</a:t>
            </a:r>
          </a:p>
          <a:p>
            <a:r>
              <a:rPr lang="en-US"/>
              <a:t>Ethical</a:t>
            </a:r>
          </a:p>
          <a:p>
            <a:r>
              <a:rPr lang="en-US"/>
              <a:t>Personal</a:t>
            </a:r>
          </a:p>
        </p:txBody>
      </p:sp>
      <p:pic>
        <p:nvPicPr>
          <p:cNvPr id="21508" name="Picture 2"/>
          <p:cNvPicPr>
            <a:picLocks noChangeAspect="1" noChangeArrowheads="1"/>
          </p:cNvPicPr>
          <p:nvPr/>
        </p:nvPicPr>
        <p:blipFill>
          <a:blip r:embed="rId3" cstate="print"/>
          <a:srcRect/>
          <a:stretch>
            <a:fillRect/>
          </a:stretch>
        </p:blipFill>
        <p:spPr bwMode="auto">
          <a:xfrm>
            <a:off x="4800600" y="1066800"/>
            <a:ext cx="3810000" cy="2905125"/>
          </a:xfrm>
          <a:prstGeom prst="rect">
            <a:avLst/>
          </a:prstGeom>
          <a:ln>
            <a:noFill/>
          </a:ln>
          <a:effectLst>
            <a:outerShdw blurRad="292100" dist="139700" dir="2700000" algn="tl" rotWithShape="0">
              <a:srgbClr val="333333">
                <a:alpha val="65000"/>
              </a:srgbClr>
            </a:outerShdw>
          </a:effectLst>
        </p:spPr>
      </p:pic>
      <p:sp>
        <p:nvSpPr>
          <p:cNvPr id="21509" name="TextBox 5"/>
          <p:cNvSpPr txBox="1">
            <a:spLocks noChangeArrowheads="1"/>
          </p:cNvSpPr>
          <p:nvPr/>
        </p:nvSpPr>
        <p:spPr bwMode="auto">
          <a:xfrm>
            <a:off x="4876800" y="4038600"/>
            <a:ext cx="3746500" cy="1570038"/>
          </a:xfrm>
          <a:prstGeom prst="rect">
            <a:avLst/>
          </a:prstGeom>
          <a:solidFill>
            <a:srgbClr val="FFC000"/>
          </a:solidFill>
          <a:ln w="9525">
            <a:noFill/>
            <a:miter lim="800000"/>
            <a:headEnd/>
            <a:tailEnd/>
          </a:ln>
          <a:scene3d>
            <a:camera prst="orthographicFront"/>
            <a:lightRig rig="threePt" dir="t"/>
          </a:scene3d>
          <a:sp3d>
            <a:bevelT/>
          </a:sp3d>
        </p:spPr>
        <p:txBody>
          <a:bodyPr wrap="none">
            <a:spAutoFit/>
          </a:bodyPr>
          <a:lstStyle/>
          <a:p>
            <a:pPr algn="ctr" eaLnBrk="0" hangingPunct="0"/>
            <a:r>
              <a:rPr lang="en-US" sz="1200" i="1" dirty="0"/>
              <a:t>Which Came First - The Digital Camera </a:t>
            </a:r>
            <a:br>
              <a:rPr lang="en-US" sz="1200" i="1" dirty="0"/>
            </a:br>
            <a:r>
              <a:rPr lang="en-US" sz="1200" i="1" dirty="0"/>
              <a:t>or the Digital Camera Image? </a:t>
            </a:r>
          </a:p>
          <a:p>
            <a:pPr algn="ctr" eaLnBrk="0" hangingPunct="0"/>
            <a:endParaRPr lang="en-US" sz="1200" dirty="0"/>
          </a:p>
          <a:p>
            <a:pPr algn="ctr" eaLnBrk="0" hangingPunct="0"/>
            <a:r>
              <a:rPr lang="en-US" sz="1200" dirty="0"/>
              <a:t>Original Digital Art by Noel </a:t>
            </a:r>
            <a:r>
              <a:rPr lang="en-US" sz="1200" dirty="0" err="1"/>
              <a:t>Carboni</a:t>
            </a:r>
            <a:endParaRPr lang="en-US" sz="1200" dirty="0"/>
          </a:p>
          <a:p>
            <a:pPr algn="ctr" eaLnBrk="0" hangingPunct="0"/>
            <a:endParaRPr lang="en-US" sz="1200" dirty="0"/>
          </a:p>
          <a:p>
            <a:pPr algn="ctr" eaLnBrk="0" hangingPunct="0"/>
            <a:r>
              <a:rPr lang="en-US" sz="1200" dirty="0"/>
              <a:t>See </a:t>
            </a:r>
            <a:r>
              <a:rPr lang="en-US" sz="1200" dirty="0">
                <a:hlinkClick r:id="rId4"/>
              </a:rPr>
              <a:t>http://ncarboni.home.att.net/DigiLinks.html</a:t>
            </a:r>
            <a:r>
              <a:rPr lang="en-US" sz="1200" dirty="0"/>
              <a:t> </a:t>
            </a:r>
          </a:p>
          <a:p>
            <a:pPr algn="ctr" eaLnBrk="0" hangingPunct="0"/>
            <a:endParaRPr lang="en-US" sz="1200" dirty="0"/>
          </a:p>
          <a:p>
            <a:pPr algn="ctr" eaLnBrk="0" hangingPunct="0"/>
            <a:r>
              <a:rPr lang="en-US" sz="1200" dirty="0"/>
              <a:t>Permission granted by author for inclusion here.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Legal Issues</a:t>
            </a:r>
          </a:p>
        </p:txBody>
      </p:sp>
      <p:sp>
        <p:nvSpPr>
          <p:cNvPr id="22531" name="Rectangle 3"/>
          <p:cNvSpPr>
            <a:spLocks noGrp="1" noChangeArrowheads="1"/>
          </p:cNvSpPr>
          <p:nvPr>
            <p:ph type="body" idx="1"/>
          </p:nvPr>
        </p:nvSpPr>
        <p:spPr>
          <a:xfrm>
            <a:off x="990600" y="1066800"/>
            <a:ext cx="7924800" cy="5486400"/>
          </a:xfrm>
        </p:spPr>
        <p:txBody>
          <a:bodyPr/>
          <a:lstStyle/>
          <a:p>
            <a:r>
              <a:rPr lang="en-US"/>
              <a:t>Copyright</a:t>
            </a:r>
          </a:p>
          <a:p>
            <a:pPr lvl="1"/>
            <a:r>
              <a:rPr lang="en-US"/>
              <a:t>Originality</a:t>
            </a:r>
          </a:p>
          <a:p>
            <a:pPr lvl="2"/>
            <a:r>
              <a:rPr lang="en-US"/>
              <a:t>Digital sampling: using </a:t>
            </a:r>
          </a:p>
          <a:p>
            <a:pPr lvl="3"/>
            <a:r>
              <a:rPr lang="en-US"/>
              <a:t>Photographer:  composer</a:t>
            </a:r>
          </a:p>
          <a:p>
            <a:r>
              <a:rPr lang="en-US"/>
              <a:t>Other Intellectual Property issues</a:t>
            </a:r>
          </a:p>
          <a:p>
            <a:pPr lvl="1"/>
            <a:r>
              <a:rPr lang="en-US"/>
              <a:t>E.g., Trademark reproduction, alteration</a:t>
            </a:r>
          </a:p>
          <a:p>
            <a:r>
              <a:rPr lang="en-US"/>
              <a:t>Evidentiary (to be discussed in upcoming lectures)</a:t>
            </a:r>
          </a:p>
          <a:p>
            <a:pPr lvl="1"/>
            <a:r>
              <a:rPr lang="en-US"/>
              <a:t>Chain of Custody</a:t>
            </a:r>
          </a:p>
          <a:p>
            <a:pPr lvl="1"/>
            <a:r>
              <a:rPr lang="en-US"/>
              <a:t>Authentication:  pictures </a:t>
            </a:r>
            <a:r>
              <a:rPr lang="en-US" i="1"/>
              <a:t>can</a:t>
            </a:r>
            <a:r>
              <a:rPr lang="en-US"/>
              <a:t> lie</a:t>
            </a:r>
          </a:p>
          <a:p>
            <a:r>
              <a:rPr lang="en-US"/>
              <a:t>Criminal</a:t>
            </a:r>
          </a:p>
          <a:p>
            <a:pPr lvl="1"/>
            <a:r>
              <a:rPr lang="en-US"/>
              <a:t>Exploitation of Children – virtual child pornography (as previously discussed)</a:t>
            </a:r>
          </a:p>
        </p:txBody>
      </p:sp>
      <p:pic>
        <p:nvPicPr>
          <p:cNvPr id="22532" name="Picture 3" descr="cocaine.jpg"/>
          <p:cNvPicPr>
            <a:picLocks noChangeAspect="1"/>
          </p:cNvPicPr>
          <p:nvPr/>
        </p:nvPicPr>
        <p:blipFill>
          <a:blip r:embed="rId3" cstate="print"/>
          <a:srcRect/>
          <a:stretch>
            <a:fillRect/>
          </a:stretch>
        </p:blipFill>
        <p:spPr bwMode="auto">
          <a:xfrm>
            <a:off x="6477000" y="990600"/>
            <a:ext cx="2514600" cy="16891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Moral Rights (1)</a:t>
            </a:r>
          </a:p>
        </p:txBody>
      </p:sp>
      <p:sp>
        <p:nvSpPr>
          <p:cNvPr id="23555" name="Rectangle 3"/>
          <p:cNvSpPr>
            <a:spLocks noGrp="1" noChangeArrowheads="1"/>
          </p:cNvSpPr>
          <p:nvPr>
            <p:ph type="body" idx="1"/>
          </p:nvPr>
        </p:nvSpPr>
        <p:spPr>
          <a:xfrm>
            <a:off x="990600" y="1219200"/>
            <a:ext cx="7162800" cy="5105400"/>
          </a:xfrm>
        </p:spPr>
        <p:txBody>
          <a:bodyPr/>
          <a:lstStyle/>
          <a:p>
            <a:r>
              <a:rPr lang="en-US"/>
              <a:t>Rights of creators of copyrighted works </a:t>
            </a:r>
          </a:p>
          <a:p>
            <a:pPr lvl="1"/>
            <a:r>
              <a:rPr lang="en-US"/>
              <a:t>First recognized in France and </a:t>
            </a:r>
            <a:br>
              <a:rPr lang="en-US"/>
            </a:br>
            <a:r>
              <a:rPr lang="en-US"/>
              <a:t>Germany</a:t>
            </a:r>
          </a:p>
          <a:p>
            <a:pPr lvl="1"/>
            <a:r>
              <a:rPr lang="en-US"/>
              <a:t>Included in Berne Convention for the Protection of Literary and Artistic </a:t>
            </a:r>
            <a:br>
              <a:rPr lang="en-US"/>
            </a:br>
            <a:r>
              <a:rPr lang="en-US"/>
              <a:t>Works in 1886, (revised 1928 &amp; 1986)</a:t>
            </a:r>
          </a:p>
          <a:p>
            <a:r>
              <a:rPr lang="en-US"/>
              <a:t>US signed convention in 1988</a:t>
            </a:r>
          </a:p>
          <a:p>
            <a:pPr lvl="1"/>
            <a:r>
              <a:rPr lang="en-US"/>
              <a:t>Still does not completely recognize </a:t>
            </a:r>
            <a:br>
              <a:rPr lang="en-US"/>
            </a:br>
            <a:r>
              <a:rPr lang="en-US"/>
              <a:t>moral rights as part of copyright law</a:t>
            </a:r>
          </a:p>
          <a:p>
            <a:pPr lvl="1"/>
            <a:r>
              <a:rPr lang="en-US"/>
              <a:t>Treats moral rights under defamation or unfair competition</a:t>
            </a:r>
          </a:p>
        </p:txBody>
      </p:sp>
      <p:pic>
        <p:nvPicPr>
          <p:cNvPr id="12290" name="Picture 2"/>
          <p:cNvPicPr>
            <a:picLocks noChangeAspect="1" noChangeArrowheads="1"/>
          </p:cNvPicPr>
          <p:nvPr/>
        </p:nvPicPr>
        <p:blipFill>
          <a:blip r:embed="rId3" cstate="print"/>
          <a:srcRect/>
          <a:stretch>
            <a:fillRect/>
          </a:stretch>
        </p:blipFill>
        <p:spPr bwMode="auto">
          <a:xfrm>
            <a:off x="7543800" y="1066800"/>
            <a:ext cx="1276350" cy="933450"/>
          </a:xfrm>
          <a:prstGeom prst="rect">
            <a:avLst/>
          </a:prstGeom>
          <a:ln>
            <a:noFill/>
          </a:ln>
          <a:effectLst>
            <a:outerShdw blurRad="292100" dist="139700" dir="2700000" algn="tl" rotWithShape="0">
              <a:srgbClr val="333333">
                <a:alpha val="65000"/>
              </a:srgbClr>
            </a:outerShdw>
          </a:effectLst>
        </p:spPr>
      </p:pic>
      <p:pic>
        <p:nvPicPr>
          <p:cNvPr id="12291" name="Picture 3"/>
          <p:cNvPicPr>
            <a:picLocks noChangeAspect="1" noChangeArrowheads="1"/>
          </p:cNvPicPr>
          <p:nvPr/>
        </p:nvPicPr>
        <p:blipFill>
          <a:blip r:embed="rId4" cstate="print"/>
          <a:srcRect/>
          <a:stretch>
            <a:fillRect/>
          </a:stretch>
        </p:blipFill>
        <p:spPr bwMode="auto">
          <a:xfrm>
            <a:off x="7543800" y="2362200"/>
            <a:ext cx="1292225" cy="990600"/>
          </a:xfrm>
          <a:prstGeom prst="rect">
            <a:avLst/>
          </a:prstGeom>
          <a:ln>
            <a:noFill/>
          </a:ln>
          <a:effectLst>
            <a:outerShdw blurRad="292100" dist="139700" dir="2700000" algn="tl" rotWithShape="0">
              <a:srgbClr val="333333">
                <a:alpha val="65000"/>
              </a:srgbClr>
            </a:outerShdw>
          </a:effectLst>
        </p:spPr>
      </p:pic>
      <p:pic>
        <p:nvPicPr>
          <p:cNvPr id="12292" name="Picture 4"/>
          <p:cNvPicPr>
            <a:picLocks noChangeAspect="1" noChangeArrowheads="1"/>
          </p:cNvPicPr>
          <p:nvPr/>
        </p:nvPicPr>
        <p:blipFill>
          <a:blip r:embed="rId5" cstate="print"/>
          <a:srcRect/>
          <a:stretch>
            <a:fillRect/>
          </a:stretch>
        </p:blipFill>
        <p:spPr bwMode="auto">
          <a:xfrm>
            <a:off x="7543800" y="3733800"/>
            <a:ext cx="1352550" cy="8191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t>Moral Rights (2)</a:t>
            </a:r>
          </a:p>
        </p:txBody>
      </p:sp>
      <p:sp>
        <p:nvSpPr>
          <p:cNvPr id="24579" name="Content Placeholder 2"/>
          <p:cNvSpPr>
            <a:spLocks noGrp="1"/>
          </p:cNvSpPr>
          <p:nvPr>
            <p:ph idx="1"/>
          </p:nvPr>
        </p:nvSpPr>
        <p:spPr>
          <a:xfrm>
            <a:off x="990600" y="1143000"/>
            <a:ext cx="7924800" cy="5181600"/>
          </a:xfrm>
        </p:spPr>
        <p:txBody>
          <a:bodyPr/>
          <a:lstStyle/>
          <a:p>
            <a:r>
              <a:rPr lang="en-US" sz="2200"/>
              <a:t>Include </a:t>
            </a:r>
          </a:p>
          <a:p>
            <a:pPr lvl="1"/>
            <a:r>
              <a:rPr lang="en-US" sz="2200"/>
              <a:t>Attribution</a:t>
            </a:r>
          </a:p>
          <a:p>
            <a:pPr lvl="1"/>
            <a:r>
              <a:rPr lang="en-US" sz="2200"/>
              <a:t>Anonymous or pseudonymous publication</a:t>
            </a:r>
          </a:p>
          <a:p>
            <a:pPr lvl="1"/>
            <a:r>
              <a:rPr lang="en-US" sz="2200"/>
              <a:t>Integrity</a:t>
            </a:r>
          </a:p>
          <a:p>
            <a:pPr lvl="2"/>
            <a:r>
              <a:rPr lang="en-US" sz="2200"/>
              <a:t>No distortion or mutilation</a:t>
            </a:r>
          </a:p>
          <a:p>
            <a:pPr lvl="2"/>
            <a:r>
              <a:rPr lang="en-US" sz="2200"/>
              <a:t>Must not detract from artist's relationship with work </a:t>
            </a:r>
          </a:p>
          <a:p>
            <a:pPr lvl="2"/>
            <a:r>
              <a:rPr lang="en-US" sz="2200"/>
              <a:t>Even after it leaves the artist's possession or ownership </a:t>
            </a:r>
          </a:p>
          <a:p>
            <a:r>
              <a:rPr lang="en-US" sz="2200"/>
              <a:t>Distinct from economic rights </a:t>
            </a:r>
          </a:p>
          <a:p>
            <a:pPr lvl="1"/>
            <a:r>
              <a:rPr lang="en-US" sz="2200"/>
              <a:t>Apply even if artist has assigned rights to work</a:t>
            </a:r>
          </a:p>
          <a:p>
            <a:pPr lvl="1"/>
            <a:r>
              <a:rPr lang="en-US" sz="2200"/>
              <a:t>US Visual Artists Rights Act of 1990 (VARA) recognizes moral rights, but only applies to works of visual art.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0" y="152400"/>
            <a:ext cx="7162800" cy="1143000"/>
          </a:xfrm>
        </p:spPr>
        <p:txBody>
          <a:bodyPr/>
          <a:lstStyle/>
          <a:p>
            <a:r>
              <a:rPr lang="en-US" dirty="0"/>
              <a:t>Moral Rights (3)</a:t>
            </a:r>
          </a:p>
        </p:txBody>
      </p:sp>
      <p:sp>
        <p:nvSpPr>
          <p:cNvPr id="25603" name="Rectangle 3"/>
          <p:cNvSpPr>
            <a:spLocks noGrp="1" noChangeArrowheads="1"/>
          </p:cNvSpPr>
          <p:nvPr>
            <p:ph type="body" idx="1"/>
          </p:nvPr>
        </p:nvSpPr>
        <p:spPr/>
        <p:txBody>
          <a:bodyPr/>
          <a:lstStyle/>
          <a:p>
            <a:r>
              <a:rPr lang="en-US" dirty="0"/>
              <a:t>US adoption of </a:t>
            </a:r>
            <a:br>
              <a:rPr lang="en-US" dirty="0"/>
            </a:br>
            <a:r>
              <a:rPr lang="en-US" dirty="0"/>
              <a:t>Berne Convention</a:t>
            </a:r>
          </a:p>
          <a:p>
            <a:pPr lvl="1"/>
            <a:r>
              <a:rPr lang="en-US" dirty="0"/>
              <a:t>Moral rights addressed</a:t>
            </a:r>
          </a:p>
          <a:p>
            <a:r>
              <a:rPr lang="en-US" dirty="0"/>
              <a:t>1991 Amendment Copyright Act</a:t>
            </a:r>
          </a:p>
          <a:p>
            <a:pPr lvl="1"/>
            <a:r>
              <a:rPr lang="en-US" dirty="0"/>
              <a:t>Explicitly protects moral rights of author</a:t>
            </a:r>
          </a:p>
          <a:p>
            <a:pPr lvl="1"/>
            <a:r>
              <a:rPr lang="en-US" dirty="0"/>
              <a:t>“…a still photographic image produced for exhibition purposes only, existing in a single copy that is signed by the author, or in a limited edition of 200 copies or fewer that are signed and consecutively numbered.”</a:t>
            </a:r>
          </a:p>
        </p:txBody>
      </p:sp>
      <p:pic>
        <p:nvPicPr>
          <p:cNvPr id="25604" name="Picture 3"/>
          <p:cNvPicPr>
            <a:picLocks noChangeAspect="1" noChangeArrowheads="1"/>
          </p:cNvPicPr>
          <p:nvPr/>
        </p:nvPicPr>
        <p:blipFill>
          <a:blip r:embed="rId3" cstate="print"/>
          <a:srcRect/>
          <a:stretch>
            <a:fillRect/>
          </a:stretch>
        </p:blipFill>
        <p:spPr bwMode="auto">
          <a:xfrm>
            <a:off x="4819650" y="76200"/>
            <a:ext cx="4248150" cy="2362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r>
              <a:rPr lang="en-US"/>
              <a:t>Ethical Issues</a:t>
            </a:r>
          </a:p>
        </p:txBody>
      </p:sp>
      <p:sp>
        <p:nvSpPr>
          <p:cNvPr id="26627" name="Rectangle 5"/>
          <p:cNvSpPr>
            <a:spLocks noGrp="1" noChangeArrowheads="1"/>
          </p:cNvSpPr>
          <p:nvPr>
            <p:ph type="body" idx="1"/>
          </p:nvPr>
        </p:nvSpPr>
        <p:spPr>
          <a:xfrm>
            <a:off x="990600" y="1676400"/>
            <a:ext cx="3581400" cy="4648200"/>
          </a:xfrm>
        </p:spPr>
        <p:txBody>
          <a:bodyPr/>
          <a:lstStyle/>
          <a:p>
            <a:r>
              <a:rPr lang="en-US"/>
              <a:t>Image manipulation:</a:t>
            </a:r>
          </a:p>
          <a:p>
            <a:pPr>
              <a:buFont typeface="Wingdings" pitchFamily="2" charset="2"/>
              <a:buNone/>
            </a:pPr>
            <a:r>
              <a:rPr lang="en-US"/>
              <a:t>	1994:  </a:t>
            </a:r>
            <a:r>
              <a:rPr lang="en-US" i="1"/>
              <a:t>New York Newsday</a:t>
            </a:r>
            <a:r>
              <a:rPr lang="en-US"/>
              <a:t> cover photograph depicting Tonya Harding &amp; Nancy Kerrigan skating next to each other when </a:t>
            </a:r>
            <a:r>
              <a:rPr lang="en-US" i="1"/>
              <a:t>they hadn’t done so</a:t>
            </a:r>
          </a:p>
          <a:p>
            <a:pPr>
              <a:buFont typeface="Wingdings" pitchFamily="2" charset="2"/>
              <a:buNone/>
            </a:pPr>
            <a:r>
              <a:rPr lang="en-US" i="1"/>
              <a:t>DIGITAL FAKERY</a:t>
            </a:r>
          </a:p>
          <a:p>
            <a:pPr>
              <a:buFont typeface="Wingdings" pitchFamily="2" charset="2"/>
              <a:buNone/>
            </a:pPr>
            <a:endParaRPr lang="en-US" i="1"/>
          </a:p>
        </p:txBody>
      </p:sp>
      <p:pic>
        <p:nvPicPr>
          <p:cNvPr id="26628" name="Picture 6"/>
          <p:cNvPicPr>
            <a:picLocks noChangeAspect="1" noChangeArrowheads="1"/>
          </p:cNvPicPr>
          <p:nvPr/>
        </p:nvPicPr>
        <p:blipFill>
          <a:blip r:embed="rId3" cstate="print"/>
          <a:srcRect/>
          <a:stretch>
            <a:fillRect/>
          </a:stretch>
        </p:blipFill>
        <p:spPr bwMode="auto">
          <a:xfrm>
            <a:off x="4419600" y="838200"/>
            <a:ext cx="4591050" cy="5943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62000" y="152400"/>
            <a:ext cx="7162800" cy="1143000"/>
          </a:xfrm>
        </p:spPr>
        <p:txBody>
          <a:bodyPr/>
          <a:lstStyle/>
          <a:p>
            <a:r>
              <a:rPr lang="en-US" dirty="0"/>
              <a:t>Propaganda</a:t>
            </a:r>
          </a:p>
        </p:txBody>
      </p:sp>
      <p:sp>
        <p:nvSpPr>
          <p:cNvPr id="27651" name="AutoShape 3"/>
          <p:cNvSpPr>
            <a:spLocks noGrp="1" noChangeAspect="1" noChangeArrowheads="1"/>
          </p:cNvSpPr>
          <p:nvPr>
            <p:ph type="body" idx="1"/>
          </p:nvPr>
        </p:nvSpPr>
        <p:spPr>
          <a:xfrm>
            <a:off x="731837" y="1376363"/>
            <a:ext cx="3581400" cy="4648200"/>
          </a:xfrm>
        </p:spPr>
        <p:txBody>
          <a:bodyPr/>
          <a:lstStyle/>
          <a:p>
            <a:r>
              <a:rPr lang="en-US" i="1" dirty="0"/>
              <a:t>Swift Boat Veterans for Truth </a:t>
            </a:r>
            <a:r>
              <a:rPr lang="en-US" dirty="0"/>
              <a:t>circulated picture supposedly of John Kerry at a rally with Jane Fonda in 1970s</a:t>
            </a:r>
          </a:p>
          <a:p>
            <a:r>
              <a:rPr lang="en-US" dirty="0"/>
              <a:t>Part of vicious smear campaign against Kerry</a:t>
            </a:r>
          </a:p>
          <a:p>
            <a:r>
              <a:rPr lang="en-US" dirty="0"/>
              <a:t>Photo was </a:t>
            </a:r>
            <a:r>
              <a:rPr lang="en-US" i="1" dirty="0"/>
              <a:t>fake</a:t>
            </a:r>
            <a:r>
              <a:rPr lang="en-US" dirty="0"/>
              <a:t>: it was a composite</a:t>
            </a:r>
          </a:p>
        </p:txBody>
      </p:sp>
      <p:pic>
        <p:nvPicPr>
          <p:cNvPr id="27652" name="Picture 4"/>
          <p:cNvPicPr>
            <a:picLocks noChangeAspect="1" noChangeArrowheads="1"/>
          </p:cNvPicPr>
          <p:nvPr/>
        </p:nvPicPr>
        <p:blipFill>
          <a:blip r:embed="rId3" cstate="print"/>
          <a:srcRect/>
          <a:stretch>
            <a:fillRect/>
          </a:stretch>
        </p:blipFill>
        <p:spPr bwMode="auto">
          <a:xfrm>
            <a:off x="4572001" y="152400"/>
            <a:ext cx="4267200" cy="3824182"/>
          </a:xfrm>
          <a:prstGeom prst="rect">
            <a:avLst/>
          </a:prstGeom>
          <a:ln>
            <a:noFill/>
          </a:ln>
          <a:effectLst>
            <a:outerShdw blurRad="292100" dist="139700" dir="2700000" algn="tl" rotWithShape="0">
              <a:srgbClr val="333333">
                <a:alpha val="65000"/>
              </a:srgbClr>
            </a:outerShdw>
          </a:effectLst>
        </p:spPr>
      </p:pic>
      <p:pic>
        <p:nvPicPr>
          <p:cNvPr id="27653" name="Picture 5"/>
          <p:cNvPicPr>
            <a:picLocks noChangeAspect="1" noChangeArrowheads="1"/>
          </p:cNvPicPr>
          <p:nvPr/>
        </p:nvPicPr>
        <p:blipFill>
          <a:blip r:embed="rId4" cstate="print"/>
          <a:srcRect/>
          <a:stretch>
            <a:fillRect/>
          </a:stretch>
        </p:blipFill>
        <p:spPr bwMode="auto">
          <a:xfrm>
            <a:off x="4267200" y="4419600"/>
            <a:ext cx="2667000" cy="1814513"/>
          </a:xfrm>
          <a:prstGeom prst="rect">
            <a:avLst/>
          </a:prstGeom>
          <a:ln>
            <a:noFill/>
          </a:ln>
          <a:effectLst>
            <a:outerShdw blurRad="292100" dist="139700" dir="2700000" algn="tl" rotWithShape="0">
              <a:srgbClr val="333333">
                <a:alpha val="65000"/>
              </a:srgbClr>
            </a:outerShdw>
          </a:effectLst>
        </p:spPr>
      </p:pic>
      <p:pic>
        <p:nvPicPr>
          <p:cNvPr id="27654" name="Picture 6"/>
          <p:cNvPicPr>
            <a:picLocks noChangeAspect="1" noChangeArrowheads="1"/>
          </p:cNvPicPr>
          <p:nvPr/>
        </p:nvPicPr>
        <p:blipFill>
          <a:blip r:embed="rId5" cstate="print"/>
          <a:srcRect/>
          <a:stretch>
            <a:fillRect/>
          </a:stretch>
        </p:blipFill>
        <p:spPr bwMode="auto">
          <a:xfrm>
            <a:off x="7239000" y="4114800"/>
            <a:ext cx="1727200" cy="2590800"/>
          </a:xfrm>
          <a:prstGeom prst="rect">
            <a:avLst/>
          </a:prstGeom>
          <a:ln>
            <a:noFill/>
          </a:ln>
          <a:effectLst>
            <a:outerShdw blurRad="292100" dist="139700" dir="2700000" algn="tl" rotWithShape="0">
              <a:srgbClr val="333333">
                <a:alpha val="65000"/>
              </a:srgbClr>
            </a:outerShdw>
          </a:effectLst>
        </p:spPr>
      </p:pic>
      <p:sp>
        <p:nvSpPr>
          <p:cNvPr id="27655" name="Text Box 7"/>
          <p:cNvSpPr txBox="1">
            <a:spLocks noChangeArrowheads="1"/>
          </p:cNvSpPr>
          <p:nvPr/>
        </p:nvSpPr>
        <p:spPr bwMode="auto">
          <a:xfrm>
            <a:off x="6934200" y="5181600"/>
            <a:ext cx="331788" cy="396875"/>
          </a:xfrm>
          <a:prstGeom prst="rect">
            <a:avLst/>
          </a:prstGeom>
          <a:noFill/>
          <a:ln w="12700">
            <a:noFill/>
            <a:miter lim="800000"/>
            <a:headEnd type="none" w="sm" len="sm"/>
            <a:tailEnd type="none" w="sm" len="sm"/>
          </a:ln>
        </p:spPr>
        <p:txBody>
          <a:bodyPr wrap="none">
            <a:spAutoFit/>
          </a:bodyPr>
          <a:lstStyle/>
          <a:p>
            <a:pPr eaLnBrk="0" hangingPunct="0"/>
            <a:r>
              <a:rPr lang="en-US"/>
              <a:t>+</a:t>
            </a:r>
          </a:p>
        </p:txBody>
      </p:sp>
      <p:sp>
        <p:nvSpPr>
          <p:cNvPr id="27656" name="Text Box 8"/>
          <p:cNvSpPr txBox="1">
            <a:spLocks noChangeArrowheads="1"/>
          </p:cNvSpPr>
          <p:nvPr/>
        </p:nvSpPr>
        <p:spPr bwMode="auto">
          <a:xfrm>
            <a:off x="152400" y="6043613"/>
            <a:ext cx="3768725" cy="366712"/>
          </a:xfrm>
          <a:prstGeom prst="rect">
            <a:avLst/>
          </a:prstGeom>
          <a:noFill/>
          <a:ln w="12700">
            <a:noFill/>
            <a:miter lim="800000"/>
            <a:headEnd type="none" w="sm" len="sm"/>
            <a:tailEnd type="none" w="sm" len="sm"/>
          </a:ln>
        </p:spPr>
        <p:txBody>
          <a:bodyPr wrap="none">
            <a:spAutoFit/>
          </a:bodyPr>
          <a:lstStyle/>
          <a:p>
            <a:pPr eaLnBrk="0" hangingPunct="0"/>
            <a:r>
              <a:rPr lang="en-US" sz="1800">
                <a:latin typeface="Arial Narrow" pitchFamily="34" charset="0"/>
                <a:hlinkClick r:id="rId6"/>
              </a:rPr>
              <a:t>http://hnn.us/roundup/entries/3592.html</a:t>
            </a:r>
            <a:r>
              <a:rPr lang="en-US" sz="1800">
                <a:latin typeface="Arial Narrow" pitchFamily="34"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Personal Issues</a:t>
            </a:r>
          </a:p>
        </p:txBody>
      </p:sp>
      <p:sp>
        <p:nvSpPr>
          <p:cNvPr id="28675" name="Rectangle 3"/>
          <p:cNvSpPr>
            <a:spLocks noGrp="1" noChangeArrowheads="1"/>
          </p:cNvSpPr>
          <p:nvPr>
            <p:ph type="body" idx="1"/>
          </p:nvPr>
        </p:nvSpPr>
        <p:spPr>
          <a:xfrm>
            <a:off x="457200" y="1066800"/>
            <a:ext cx="4114800" cy="5257800"/>
          </a:xfrm>
        </p:spPr>
        <p:txBody>
          <a:bodyPr/>
          <a:lstStyle/>
          <a:p>
            <a:r>
              <a:rPr lang="en-US"/>
              <a:t>Privacy Rights</a:t>
            </a:r>
          </a:p>
          <a:p>
            <a:r>
              <a:rPr lang="en-US"/>
              <a:t>Publicity Rights</a:t>
            </a:r>
          </a:p>
          <a:p>
            <a:r>
              <a:rPr lang="en-US"/>
              <a:t>Morphed pictures</a:t>
            </a:r>
          </a:p>
          <a:p>
            <a:pPr lvl="1"/>
            <a:r>
              <a:rPr lang="en-US"/>
              <a:t>Morphing software</a:t>
            </a:r>
          </a:p>
          <a:p>
            <a:pPr lvl="1"/>
            <a:r>
              <a:rPr lang="en-US"/>
              <a:t>Examples: Politician faces in experiments by social scientists</a:t>
            </a:r>
          </a:p>
          <a:p>
            <a:pPr lvl="1"/>
            <a:r>
              <a:rPr lang="en-US"/>
              <a:t>But can morph with unpopular figures for subliminal effects</a:t>
            </a:r>
          </a:p>
        </p:txBody>
      </p:sp>
      <p:sp>
        <p:nvSpPr>
          <p:cNvPr id="28676" name="Text Box 4"/>
          <p:cNvSpPr txBox="1">
            <a:spLocks noChangeArrowheads="1"/>
          </p:cNvSpPr>
          <p:nvPr/>
        </p:nvSpPr>
        <p:spPr bwMode="auto">
          <a:xfrm>
            <a:off x="228600" y="5791200"/>
            <a:ext cx="5638800" cy="276225"/>
          </a:xfrm>
          <a:prstGeom prst="rect">
            <a:avLst/>
          </a:prstGeom>
          <a:noFill/>
          <a:ln w="12700">
            <a:noFill/>
            <a:miter lim="800000"/>
            <a:headEnd type="none" w="sm" len="sm"/>
            <a:tailEnd type="none" w="sm" len="sm"/>
          </a:ln>
        </p:spPr>
        <p:txBody>
          <a:bodyPr>
            <a:spAutoFit/>
          </a:bodyPr>
          <a:lstStyle/>
          <a:p>
            <a:pPr eaLnBrk="0" hangingPunct="0"/>
            <a:r>
              <a:rPr lang="en-US" sz="1200">
                <a:latin typeface="Arial Narrow" pitchFamily="34" charset="0"/>
                <a:hlinkClick r:id="rId3"/>
              </a:rPr>
              <a:t>http://www.washingtonpost.com/wp-dyn/content/article/2006/02/27/AR2006022701253.html</a:t>
            </a:r>
            <a:endParaRPr lang="en-US" sz="1200">
              <a:latin typeface="Arial Narrow" pitchFamily="34" charset="0"/>
            </a:endParaRPr>
          </a:p>
        </p:txBody>
      </p:sp>
      <p:pic>
        <p:nvPicPr>
          <p:cNvPr id="28677" name="Picture 6"/>
          <p:cNvPicPr>
            <a:picLocks noChangeAspect="1" noChangeArrowheads="1"/>
          </p:cNvPicPr>
          <p:nvPr/>
        </p:nvPicPr>
        <p:blipFill>
          <a:blip r:embed="rId4" cstate="print"/>
          <a:srcRect t="62090" r="3168" b="2902"/>
          <a:stretch>
            <a:fillRect/>
          </a:stretch>
        </p:blipFill>
        <p:spPr bwMode="auto">
          <a:xfrm>
            <a:off x="4876800" y="77787"/>
            <a:ext cx="3154363" cy="3351213"/>
          </a:xfrm>
          <a:prstGeom prst="rect">
            <a:avLst/>
          </a:prstGeom>
          <a:ln>
            <a:noFill/>
          </a:ln>
          <a:effectLst>
            <a:outerShdw blurRad="292100" dist="139700" dir="2700000" algn="tl" rotWithShape="0">
              <a:srgbClr val="333333">
                <a:alpha val="65000"/>
              </a:srgbClr>
            </a:outerShdw>
          </a:effectLst>
        </p:spPr>
      </p:pic>
      <p:pic>
        <p:nvPicPr>
          <p:cNvPr id="28678" name="Picture 2"/>
          <p:cNvPicPr>
            <a:picLocks noChangeAspect="1" noChangeArrowheads="1"/>
          </p:cNvPicPr>
          <p:nvPr/>
        </p:nvPicPr>
        <p:blipFill>
          <a:blip r:embed="rId5" cstate="print"/>
          <a:srcRect/>
          <a:stretch>
            <a:fillRect/>
          </a:stretch>
        </p:blipFill>
        <p:spPr bwMode="auto">
          <a:xfrm>
            <a:off x="6581775" y="3505200"/>
            <a:ext cx="2267783" cy="30384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76200"/>
            <a:ext cx="7162800" cy="762000"/>
          </a:xfrm>
        </p:spPr>
        <p:txBody>
          <a:bodyPr/>
          <a:lstStyle/>
          <a:p>
            <a:r>
              <a:rPr lang="en-US" dirty="0"/>
              <a:t>Hoffman v. Capital Cities (1)</a:t>
            </a:r>
          </a:p>
        </p:txBody>
      </p:sp>
      <p:sp>
        <p:nvSpPr>
          <p:cNvPr id="29699" name="Rectangle 3"/>
          <p:cNvSpPr>
            <a:spLocks noGrp="1" noChangeArrowheads="1"/>
          </p:cNvSpPr>
          <p:nvPr>
            <p:ph type="body" idx="1"/>
          </p:nvPr>
        </p:nvSpPr>
        <p:spPr>
          <a:xfrm>
            <a:off x="152400" y="1022350"/>
            <a:ext cx="8763000" cy="5486400"/>
          </a:xfrm>
        </p:spPr>
        <p:txBody>
          <a:bodyPr/>
          <a:lstStyle/>
          <a:p>
            <a:r>
              <a:rPr lang="en-US" dirty="0"/>
              <a:t>1982: Dustin Hoffman cross-dresses in film </a:t>
            </a:r>
            <a:r>
              <a:rPr lang="en-US" i="1" dirty="0"/>
              <a:t>Tootsie</a:t>
            </a:r>
          </a:p>
          <a:p>
            <a:r>
              <a:rPr lang="en-US" dirty="0"/>
              <a:t>1997: </a:t>
            </a:r>
            <a:r>
              <a:rPr lang="en-US" i="1" dirty="0"/>
              <a:t>Los Angeles Magazine </a:t>
            </a:r>
            <a:br>
              <a:rPr lang="en-US" i="1" dirty="0"/>
            </a:br>
            <a:r>
              <a:rPr lang="en-US" dirty="0"/>
              <a:t>publishes picture of Dustin Hoffman’s</a:t>
            </a:r>
            <a:br>
              <a:rPr lang="en-US" dirty="0"/>
            </a:br>
            <a:r>
              <a:rPr lang="en-US" dirty="0"/>
              <a:t>head merged onto body of female model</a:t>
            </a:r>
          </a:p>
          <a:p>
            <a:pPr lvl="1"/>
            <a:r>
              <a:rPr lang="en-US" dirty="0"/>
              <a:t>Model wearing designer dress and </a:t>
            </a:r>
            <a:br>
              <a:rPr lang="en-US" dirty="0"/>
            </a:br>
            <a:r>
              <a:rPr lang="en-US" dirty="0"/>
              <a:t>shoes</a:t>
            </a:r>
          </a:p>
          <a:p>
            <a:pPr lvl="1"/>
            <a:r>
              <a:rPr lang="en-US" dirty="0"/>
              <a:t>Photo caption: </a:t>
            </a:r>
            <a:r>
              <a:rPr lang="en-US" i="1" dirty="0"/>
              <a:t>“[DH] isn’t a drag in </a:t>
            </a:r>
            <a:br>
              <a:rPr lang="en-US" i="1" dirty="0"/>
            </a:br>
            <a:r>
              <a:rPr lang="en-US" i="1" dirty="0"/>
              <a:t>a butter-colored silk gown by </a:t>
            </a:r>
            <a:br>
              <a:rPr lang="en-US" i="1" dirty="0"/>
            </a:br>
            <a:r>
              <a:rPr lang="en-US" i="1" dirty="0"/>
              <a:t>Richard Tyler and Ralph Lauren Heels”</a:t>
            </a:r>
          </a:p>
          <a:p>
            <a:r>
              <a:rPr lang="en-US" dirty="0"/>
              <a:t>Hoffman’s lawyers argued it was a covert ad: named designers who advertised elsewhere in magazine &amp; implied endorsement by DH</a:t>
            </a:r>
          </a:p>
        </p:txBody>
      </p:sp>
      <p:sp>
        <p:nvSpPr>
          <p:cNvPr id="29700" name="Text Box 6"/>
          <p:cNvSpPr txBox="1">
            <a:spLocks noChangeArrowheads="1"/>
          </p:cNvSpPr>
          <p:nvPr/>
        </p:nvSpPr>
        <p:spPr bwMode="auto">
          <a:xfrm>
            <a:off x="533400" y="5867400"/>
            <a:ext cx="5237163" cy="641350"/>
          </a:xfrm>
          <a:prstGeom prst="rect">
            <a:avLst/>
          </a:prstGeom>
          <a:noFill/>
          <a:ln w="12700">
            <a:noFill/>
            <a:miter lim="800000"/>
            <a:headEnd type="none" w="sm" len="sm"/>
            <a:tailEnd type="none" w="sm" len="sm"/>
          </a:ln>
        </p:spPr>
        <p:txBody>
          <a:bodyPr wrap="none">
            <a:spAutoFit/>
          </a:bodyPr>
          <a:lstStyle/>
          <a:p>
            <a:pPr eaLnBrk="0" hangingPunct="0"/>
            <a:r>
              <a:rPr lang="en-US" sz="1800">
                <a:latin typeface="Arial Narrow" pitchFamily="34" charset="0"/>
                <a:hlinkClick r:id="rId3"/>
              </a:rPr>
              <a:t>http://www.unc.edu/~unclng/hoffman.htm</a:t>
            </a:r>
            <a:endParaRPr lang="en-US" sz="1800">
              <a:latin typeface="Arial Narrow" pitchFamily="34" charset="0"/>
            </a:endParaRPr>
          </a:p>
          <a:p>
            <a:pPr eaLnBrk="0" hangingPunct="0"/>
            <a:r>
              <a:rPr lang="en-US" sz="1800">
                <a:hlinkClick r:id="rId4"/>
              </a:rPr>
              <a:t>http</a:t>
            </a:r>
            <a:r>
              <a:rPr lang="en-US" sz="1800">
                <a:latin typeface="Arial Narrow" pitchFamily="34" charset="0"/>
                <a:hlinkClick r:id="rId4"/>
              </a:rPr>
              <a:t>://www.fake-detective.com/faqs/legal-1.htm#Dustin</a:t>
            </a:r>
            <a:r>
              <a:rPr lang="en-US" sz="1800">
                <a:latin typeface="Arial Narrow" pitchFamily="34" charset="0"/>
              </a:rPr>
              <a:t>  </a:t>
            </a:r>
          </a:p>
        </p:txBody>
      </p:sp>
      <p:pic>
        <p:nvPicPr>
          <p:cNvPr id="29701" name="Picture 2"/>
          <p:cNvPicPr>
            <a:picLocks noChangeAspect="1" noChangeArrowheads="1"/>
          </p:cNvPicPr>
          <p:nvPr/>
        </p:nvPicPr>
        <p:blipFill>
          <a:blip r:embed="rId5" cstate="print"/>
          <a:srcRect/>
          <a:stretch>
            <a:fillRect/>
          </a:stretch>
        </p:blipFill>
        <p:spPr bwMode="auto">
          <a:xfrm>
            <a:off x="6705600" y="1447800"/>
            <a:ext cx="2014866" cy="2667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Hoffman v. Capital Cities (2)</a:t>
            </a:r>
          </a:p>
        </p:txBody>
      </p:sp>
      <p:sp>
        <p:nvSpPr>
          <p:cNvPr id="30723" name="Rectangle 3"/>
          <p:cNvSpPr>
            <a:spLocks noGrp="1" noChangeArrowheads="1"/>
          </p:cNvSpPr>
          <p:nvPr>
            <p:ph type="body" idx="1"/>
          </p:nvPr>
        </p:nvSpPr>
        <p:spPr>
          <a:xfrm>
            <a:off x="990600" y="1371600"/>
            <a:ext cx="7848600" cy="5181600"/>
          </a:xfrm>
        </p:spPr>
        <p:txBody>
          <a:bodyPr/>
          <a:lstStyle/>
          <a:p>
            <a:r>
              <a:rPr lang="en-US" sz="2200"/>
              <a:t>Federal Trial Court (1999)</a:t>
            </a:r>
          </a:p>
          <a:p>
            <a:pPr lvl="1"/>
            <a:r>
              <a:rPr lang="en-US" sz="2200"/>
              <a:t>Ruled that image manipulation was violation of “right of publicity” granted to stars and other public figures</a:t>
            </a:r>
          </a:p>
          <a:p>
            <a:pPr lvl="1"/>
            <a:r>
              <a:rPr lang="en-US" sz="2200"/>
              <a:t>Exploited and robbed celebrities of dignity, professionalism and talent</a:t>
            </a:r>
          </a:p>
          <a:p>
            <a:pPr lvl="1"/>
            <a:r>
              <a:rPr lang="en-US" sz="2200"/>
              <a:t>Awarded DH $3M in compensatory and punitive damages</a:t>
            </a:r>
          </a:p>
          <a:p>
            <a:r>
              <a:rPr lang="en-US" sz="2200"/>
              <a:t>Appeals Court (2001)</a:t>
            </a:r>
          </a:p>
          <a:p>
            <a:pPr lvl="1"/>
            <a:r>
              <a:rPr lang="en-US" sz="2200" i="1"/>
              <a:t>Reversed</a:t>
            </a:r>
            <a:r>
              <a:rPr lang="en-US" sz="2200"/>
              <a:t> </a:t>
            </a:r>
            <a:r>
              <a:rPr lang="en-US" sz="2200" i="1"/>
              <a:t>decision</a:t>
            </a:r>
          </a:p>
          <a:p>
            <a:pPr lvl="1"/>
            <a:r>
              <a:rPr lang="en-US" sz="2200"/>
              <a:t>Held 1</a:t>
            </a:r>
            <a:r>
              <a:rPr lang="en-US" sz="2200" baseline="30000"/>
              <a:t>st</a:t>
            </a:r>
            <a:r>
              <a:rPr lang="en-US" sz="2200"/>
              <a:t> Amendment rights trump publicity rights</a:t>
            </a:r>
          </a:p>
          <a:p>
            <a:pPr lvl="2"/>
            <a:r>
              <a:rPr lang="en-US" sz="2200"/>
              <a:t>Public figure</a:t>
            </a:r>
          </a:p>
          <a:p>
            <a:pPr lvl="2"/>
            <a:r>
              <a:rPr lang="en-US" sz="2200"/>
              <a:t>Magazine using likeness for social commentary</a:t>
            </a:r>
          </a:p>
          <a:p>
            <a:pPr lvl="2"/>
            <a:r>
              <a:rPr lang="en-US" sz="2200"/>
              <a:t>Magazine disclosed use of “digital magic”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r>
              <a:rPr lang="en-US"/>
              <a:t>Copyright &amp; Computer Programs</a:t>
            </a:r>
          </a:p>
        </p:txBody>
      </p:sp>
      <p:sp>
        <p:nvSpPr>
          <p:cNvPr id="4099" name="Rectangle 5"/>
          <p:cNvSpPr>
            <a:spLocks noGrp="1" noChangeArrowheads="1"/>
          </p:cNvSpPr>
          <p:nvPr>
            <p:ph type="body" idx="1"/>
          </p:nvPr>
        </p:nvSpPr>
        <p:spPr/>
        <p:txBody>
          <a:bodyPr/>
          <a:lstStyle/>
          <a:p>
            <a:pPr>
              <a:lnSpc>
                <a:spcPct val="80000"/>
              </a:lnSpc>
            </a:pPr>
            <a:r>
              <a:rPr lang="en-US"/>
              <a:t>Overview</a:t>
            </a:r>
          </a:p>
          <a:p>
            <a:pPr>
              <a:lnSpc>
                <a:spcPct val="80000"/>
              </a:lnSpc>
            </a:pPr>
            <a:r>
              <a:rPr lang="en-US"/>
              <a:t>Historical Snapshot</a:t>
            </a:r>
          </a:p>
          <a:p>
            <a:pPr>
              <a:lnSpc>
                <a:spcPct val="80000"/>
              </a:lnSpc>
            </a:pPr>
            <a:r>
              <a:rPr lang="en-US"/>
              <a:t>Proving Infringement</a:t>
            </a:r>
          </a:p>
          <a:p>
            <a:pPr>
              <a:lnSpc>
                <a:spcPct val="80000"/>
              </a:lnSpc>
            </a:pPr>
            <a:r>
              <a:rPr lang="en-US"/>
              <a:t>Expressions</a:t>
            </a:r>
          </a:p>
          <a:p>
            <a:pPr>
              <a:lnSpc>
                <a:spcPct val="80000"/>
              </a:lnSpc>
            </a:pPr>
            <a:r>
              <a:rPr lang="en-US"/>
              <a:t>Levels of Abstraction</a:t>
            </a:r>
          </a:p>
          <a:p>
            <a:pPr>
              <a:lnSpc>
                <a:spcPct val="80000"/>
              </a:lnSpc>
            </a:pPr>
            <a:r>
              <a:rPr lang="en-US"/>
              <a:t>Whelan v. Jaslow 1986</a:t>
            </a:r>
          </a:p>
          <a:p>
            <a:pPr>
              <a:lnSpc>
                <a:spcPct val="80000"/>
              </a:lnSpc>
            </a:pPr>
            <a:r>
              <a:rPr lang="en-US"/>
              <a:t>Lotus Development Corp v. Paperback Software Int’l 1990</a:t>
            </a:r>
          </a:p>
          <a:p>
            <a:pPr>
              <a:lnSpc>
                <a:spcPct val="80000"/>
              </a:lnSpc>
            </a:pPr>
            <a:r>
              <a:rPr lang="en-US"/>
              <a:t>Computer Associates Intl v. Altai 1992</a:t>
            </a:r>
          </a:p>
          <a:p>
            <a:pPr>
              <a:lnSpc>
                <a:spcPct val="80000"/>
              </a:lnSpc>
            </a:pPr>
            <a:r>
              <a:rPr lang="en-US"/>
              <a:t>Lotus Development Corp. v. Borland Int’l 1995</a:t>
            </a:r>
          </a:p>
          <a:p>
            <a:pPr>
              <a:lnSpc>
                <a:spcPct val="80000"/>
              </a:lnSpc>
            </a:pPr>
            <a:r>
              <a:rPr lang="en-US"/>
              <a:t>International Protection of Computer Programs</a:t>
            </a:r>
          </a:p>
        </p:txBody>
      </p:sp>
      <p:sp>
        <p:nvSpPr>
          <p:cNvPr id="4100" name="TextBox 3"/>
          <p:cNvSpPr txBox="1">
            <a:spLocks noChangeArrowheads="1"/>
          </p:cNvSpPr>
          <p:nvPr/>
        </p:nvSpPr>
        <p:spPr bwMode="auto">
          <a:xfrm>
            <a:off x="5791200" y="685800"/>
            <a:ext cx="2443163" cy="3770313"/>
          </a:xfrm>
          <a:prstGeom prst="rect">
            <a:avLst/>
          </a:prstGeom>
          <a:noFill/>
          <a:ln w="9525">
            <a:noFill/>
            <a:miter lim="800000"/>
            <a:headEnd/>
            <a:tailEnd/>
          </a:ln>
        </p:spPr>
        <p:txBody>
          <a:bodyPr wrap="none">
            <a:spAutoFit/>
          </a:bodyPr>
          <a:lstStyle/>
          <a:p>
            <a:pPr eaLnBrk="0" hangingPunct="0"/>
            <a:r>
              <a:rPr lang="en-US" sz="2390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t>More Digital Fakery</a:t>
            </a:r>
          </a:p>
        </p:txBody>
      </p:sp>
      <p:sp>
        <p:nvSpPr>
          <p:cNvPr id="31747" name="Content Placeholder 2"/>
          <p:cNvSpPr>
            <a:spLocks noGrp="1"/>
          </p:cNvSpPr>
          <p:nvPr>
            <p:ph idx="1"/>
          </p:nvPr>
        </p:nvSpPr>
        <p:spPr/>
        <p:txBody>
          <a:bodyPr/>
          <a:lstStyle/>
          <a:p>
            <a:r>
              <a:rPr lang="en-US"/>
              <a:t>See The Hoax Photo Database</a:t>
            </a:r>
          </a:p>
          <a:p>
            <a:pPr>
              <a:buFont typeface="Wingdings" pitchFamily="2" charset="2"/>
              <a:buNone/>
            </a:pPr>
            <a:r>
              <a:rPr lang="en-US" sz="2000">
                <a:latin typeface="Arial Narrow" pitchFamily="34" charset="0"/>
                <a:hlinkClick r:id="rId3"/>
              </a:rPr>
              <a:t>http://www.museumofhoaxes.com/hoax/photo_database/</a:t>
            </a:r>
            <a:r>
              <a:rPr lang="en-US" sz="2000">
                <a:latin typeface="Arial Narrow" pitchFamily="34" charset="0"/>
              </a:rPr>
              <a:t> </a:t>
            </a:r>
          </a:p>
          <a:p>
            <a:r>
              <a:rPr lang="en-US"/>
              <a:t>Countless examples of digitally-modified photos</a:t>
            </a:r>
          </a:p>
          <a:p>
            <a:endParaRPr lang="en-US"/>
          </a:p>
        </p:txBody>
      </p:sp>
      <p:pic>
        <p:nvPicPr>
          <p:cNvPr id="16387" name="Picture 3"/>
          <p:cNvPicPr>
            <a:picLocks noChangeAspect="1" noChangeArrowheads="1"/>
          </p:cNvPicPr>
          <p:nvPr/>
        </p:nvPicPr>
        <p:blipFill>
          <a:blip r:embed="rId4" cstate="print"/>
          <a:srcRect/>
          <a:stretch>
            <a:fillRect/>
          </a:stretch>
        </p:blipFill>
        <p:spPr bwMode="auto">
          <a:xfrm>
            <a:off x="2057400" y="3429000"/>
            <a:ext cx="2381250" cy="1590675"/>
          </a:xfrm>
          <a:prstGeom prst="rect">
            <a:avLst/>
          </a:prstGeom>
          <a:ln>
            <a:noFill/>
          </a:ln>
          <a:effectLst>
            <a:softEdge rad="112500"/>
          </a:effectLst>
        </p:spPr>
      </p:pic>
      <p:pic>
        <p:nvPicPr>
          <p:cNvPr id="16388" name="Picture 4"/>
          <p:cNvPicPr>
            <a:picLocks noChangeAspect="1" noChangeArrowheads="1"/>
          </p:cNvPicPr>
          <p:nvPr/>
        </p:nvPicPr>
        <p:blipFill>
          <a:blip r:embed="rId5" cstate="print"/>
          <a:srcRect/>
          <a:stretch>
            <a:fillRect/>
          </a:stretch>
        </p:blipFill>
        <p:spPr bwMode="auto">
          <a:xfrm>
            <a:off x="4724400" y="3429000"/>
            <a:ext cx="2381250" cy="1590675"/>
          </a:xfrm>
          <a:prstGeom prst="rect">
            <a:avLst/>
          </a:prstGeom>
          <a:ln>
            <a:noFill/>
          </a:ln>
          <a:effectLst>
            <a:softEdge rad="112500"/>
          </a:effectLst>
        </p:spPr>
      </p:pic>
      <p:sp>
        <p:nvSpPr>
          <p:cNvPr id="31750" name="TextBox 6"/>
          <p:cNvSpPr txBox="1">
            <a:spLocks noChangeArrowheads="1"/>
          </p:cNvSpPr>
          <p:nvPr/>
        </p:nvSpPr>
        <p:spPr bwMode="auto">
          <a:xfrm>
            <a:off x="458788" y="5105400"/>
            <a:ext cx="4113212" cy="708025"/>
          </a:xfrm>
          <a:prstGeom prst="rect">
            <a:avLst/>
          </a:prstGeom>
          <a:noFill/>
          <a:ln w="9525">
            <a:noFill/>
            <a:miter lim="800000"/>
            <a:headEnd/>
            <a:tailEnd/>
          </a:ln>
        </p:spPr>
        <p:txBody>
          <a:bodyPr wrap="none">
            <a:spAutoFit/>
          </a:bodyPr>
          <a:lstStyle/>
          <a:p>
            <a:pPr algn="r" eaLnBrk="0" hangingPunct="0"/>
            <a:r>
              <a:rPr lang="en-US"/>
              <a:t>Iranian press photo of </a:t>
            </a:r>
            <a:br>
              <a:rPr lang="en-US"/>
            </a:br>
            <a:r>
              <a:rPr lang="en-US"/>
              <a:t>4 missiles launched July 9, 2008</a:t>
            </a:r>
          </a:p>
        </p:txBody>
      </p:sp>
      <p:sp>
        <p:nvSpPr>
          <p:cNvPr id="31751" name="TextBox 7"/>
          <p:cNvSpPr txBox="1">
            <a:spLocks noChangeArrowheads="1"/>
          </p:cNvSpPr>
          <p:nvPr/>
        </p:nvSpPr>
        <p:spPr bwMode="auto">
          <a:xfrm>
            <a:off x="4572000" y="5105400"/>
            <a:ext cx="4214813" cy="708025"/>
          </a:xfrm>
          <a:prstGeom prst="rect">
            <a:avLst/>
          </a:prstGeom>
          <a:noFill/>
          <a:ln w="9525">
            <a:noFill/>
            <a:miter lim="800000"/>
            <a:headEnd/>
            <a:tailEnd/>
          </a:ln>
        </p:spPr>
        <p:txBody>
          <a:bodyPr wrap="none">
            <a:spAutoFit/>
          </a:bodyPr>
          <a:lstStyle/>
          <a:p>
            <a:pPr eaLnBrk="0" hangingPunct="0"/>
            <a:r>
              <a:rPr lang="en-US" i="1"/>
              <a:t>Original photo showing only  </a:t>
            </a:r>
            <a:br>
              <a:rPr lang="en-US" i="1"/>
            </a:br>
            <a:r>
              <a:rPr lang="en-US" i="1"/>
              <a:t>3 missiles successfully launched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End-User License Agreements (EULAs)</a:t>
            </a:r>
          </a:p>
        </p:txBody>
      </p:sp>
      <p:sp>
        <p:nvSpPr>
          <p:cNvPr id="32771" name="Rectangle 3"/>
          <p:cNvSpPr>
            <a:spLocks noGrp="1" noChangeArrowheads="1"/>
          </p:cNvSpPr>
          <p:nvPr>
            <p:ph type="body" idx="1"/>
          </p:nvPr>
        </p:nvSpPr>
        <p:spPr/>
        <p:txBody>
          <a:bodyPr/>
          <a:lstStyle/>
          <a:p>
            <a:r>
              <a:rPr lang="en-US"/>
              <a:t>Fundamental Principles of Contract Law</a:t>
            </a:r>
          </a:p>
          <a:p>
            <a:r>
              <a:rPr lang="en-US"/>
              <a:t>Uniform Commercial Code (UCC)</a:t>
            </a:r>
          </a:p>
          <a:p>
            <a:r>
              <a:rPr lang="en-US"/>
              <a:t>Statute of Frauds under Common Law</a:t>
            </a:r>
          </a:p>
          <a:p>
            <a:r>
              <a:rPr lang="en-US"/>
              <a:t>Uniform Computer Information Transactions Act (UCITA)</a:t>
            </a:r>
          </a:p>
          <a:p>
            <a:r>
              <a:rPr lang="en-US"/>
              <a:t>Digital Signatures</a:t>
            </a:r>
          </a:p>
        </p:txBody>
      </p:sp>
      <p:pic>
        <p:nvPicPr>
          <p:cNvPr id="32772" name="Picture 2"/>
          <p:cNvPicPr>
            <a:picLocks noChangeAspect="1" noChangeArrowheads="1"/>
          </p:cNvPicPr>
          <p:nvPr/>
        </p:nvPicPr>
        <p:blipFill>
          <a:blip r:embed="rId3" cstate="print"/>
          <a:srcRect/>
          <a:stretch>
            <a:fillRect/>
          </a:stretch>
        </p:blipFill>
        <p:spPr bwMode="auto">
          <a:xfrm>
            <a:off x="4648200" y="3429000"/>
            <a:ext cx="4114800" cy="314567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Fundamental Principles of Contract Law</a:t>
            </a:r>
          </a:p>
        </p:txBody>
      </p:sp>
      <p:sp>
        <p:nvSpPr>
          <p:cNvPr id="33795" name="Rectangle 3"/>
          <p:cNvSpPr>
            <a:spLocks noGrp="1" noChangeArrowheads="1"/>
          </p:cNvSpPr>
          <p:nvPr>
            <p:ph type="body" idx="1"/>
          </p:nvPr>
        </p:nvSpPr>
        <p:spPr>
          <a:xfrm>
            <a:off x="990600" y="1676400"/>
            <a:ext cx="3581400" cy="2743200"/>
          </a:xfrm>
        </p:spPr>
        <p:txBody>
          <a:bodyPr/>
          <a:lstStyle/>
          <a:p>
            <a:r>
              <a:rPr lang="en-US"/>
              <a:t>Elements of a Contract*</a:t>
            </a:r>
          </a:p>
          <a:p>
            <a:r>
              <a:rPr lang="en-US"/>
              <a:t>Invalidating Agreements</a:t>
            </a:r>
          </a:p>
          <a:p>
            <a:r>
              <a:rPr lang="en-US"/>
              <a:t>Remedies for Breach of Contract</a:t>
            </a:r>
          </a:p>
          <a:p>
            <a:pPr>
              <a:buFont typeface="Wingdings" pitchFamily="2" charset="2"/>
              <a:buNone/>
            </a:pPr>
            <a:endParaRPr lang="en-US"/>
          </a:p>
          <a:p>
            <a:pPr>
              <a:buFont typeface="Wingdings" pitchFamily="2" charset="2"/>
              <a:buNone/>
            </a:pPr>
            <a:endParaRPr lang="en-US"/>
          </a:p>
          <a:p>
            <a:pPr>
              <a:buFont typeface="Wingdings" pitchFamily="2" charset="2"/>
              <a:buNone/>
            </a:pPr>
            <a:r>
              <a:rPr lang="en-US" sz="1600"/>
              <a:t>___________</a:t>
            </a:r>
          </a:p>
          <a:p>
            <a:pPr>
              <a:buFont typeface="Wingdings" pitchFamily="2" charset="2"/>
              <a:buNone/>
            </a:pPr>
            <a:r>
              <a:rPr lang="en-US" sz="1600" i="1"/>
              <a:t>*Legally enforceable agreement</a:t>
            </a:r>
            <a:endParaRPr lang="en-US" sz="1600"/>
          </a:p>
        </p:txBody>
      </p:sp>
      <p:sp>
        <p:nvSpPr>
          <p:cNvPr id="33796" name="Text Box 4"/>
          <p:cNvSpPr txBox="1">
            <a:spLocks noChangeArrowheads="1"/>
          </p:cNvSpPr>
          <p:nvPr/>
        </p:nvSpPr>
        <p:spPr bwMode="auto">
          <a:xfrm>
            <a:off x="2133600" y="6248400"/>
            <a:ext cx="4876800" cy="366713"/>
          </a:xfrm>
          <a:prstGeom prst="rect">
            <a:avLst/>
          </a:prstGeom>
          <a:noFill/>
          <a:ln w="12700">
            <a:noFill/>
            <a:miter lim="800000"/>
            <a:headEnd type="none" w="sm" len="sm"/>
            <a:tailEnd type="none" w="sm" len="sm"/>
          </a:ln>
        </p:spPr>
        <p:txBody>
          <a:bodyPr wrap="none">
            <a:spAutoFit/>
          </a:bodyPr>
          <a:lstStyle/>
          <a:p>
            <a:pPr eaLnBrk="0" hangingPunct="0"/>
            <a:r>
              <a:rPr lang="en-US" sz="1800">
                <a:latin typeface="Arial Narrow" pitchFamily="34" charset="0"/>
                <a:hlinkClick r:id="rId3"/>
              </a:rPr>
              <a:t>http://www.law.cornell.edu/wex/index.php/Contracts</a:t>
            </a:r>
            <a:r>
              <a:rPr lang="en-US" sz="1800">
                <a:latin typeface="Arial Narrow" pitchFamily="34" charset="0"/>
              </a:rPr>
              <a:t> </a:t>
            </a:r>
          </a:p>
        </p:txBody>
      </p:sp>
      <p:pic>
        <p:nvPicPr>
          <p:cNvPr id="33797" name="Picture 2"/>
          <p:cNvPicPr>
            <a:picLocks noChangeAspect="1" noChangeArrowheads="1"/>
          </p:cNvPicPr>
          <p:nvPr/>
        </p:nvPicPr>
        <p:blipFill>
          <a:blip r:embed="rId4" cstate="print"/>
          <a:srcRect/>
          <a:stretch>
            <a:fillRect/>
          </a:stretch>
        </p:blipFill>
        <p:spPr bwMode="auto">
          <a:xfrm>
            <a:off x="4648200" y="1722438"/>
            <a:ext cx="4267200" cy="34131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Elements of a Contract</a:t>
            </a:r>
          </a:p>
        </p:txBody>
      </p:sp>
      <p:sp>
        <p:nvSpPr>
          <p:cNvPr id="34819" name="Rectangle 3"/>
          <p:cNvSpPr>
            <a:spLocks noGrp="1" noChangeArrowheads="1"/>
          </p:cNvSpPr>
          <p:nvPr>
            <p:ph type="body" idx="1"/>
          </p:nvPr>
        </p:nvSpPr>
        <p:spPr>
          <a:xfrm>
            <a:off x="990600" y="1219200"/>
            <a:ext cx="7162800" cy="5410200"/>
          </a:xfrm>
        </p:spPr>
        <p:txBody>
          <a:bodyPr/>
          <a:lstStyle/>
          <a:p>
            <a:pPr>
              <a:lnSpc>
                <a:spcPct val="80000"/>
              </a:lnSpc>
            </a:pPr>
            <a:r>
              <a:rPr lang="en-US"/>
              <a:t>Offer &amp; acceptance</a:t>
            </a:r>
          </a:p>
          <a:p>
            <a:pPr lvl="1">
              <a:lnSpc>
                <a:spcPct val="80000"/>
              </a:lnSpc>
            </a:pPr>
            <a:r>
              <a:rPr lang="en-US"/>
              <a:t>Communicated to both (or more) parties</a:t>
            </a:r>
          </a:p>
          <a:p>
            <a:pPr lvl="1">
              <a:lnSpc>
                <a:spcPct val="80000"/>
              </a:lnSpc>
            </a:pPr>
            <a:r>
              <a:rPr lang="en-US"/>
              <a:t>Serious intent to establish binding agreement</a:t>
            </a:r>
          </a:p>
          <a:p>
            <a:pPr>
              <a:lnSpc>
                <a:spcPct val="80000"/>
              </a:lnSpc>
            </a:pPr>
            <a:r>
              <a:rPr lang="en-US"/>
              <a:t>Capacity</a:t>
            </a:r>
          </a:p>
          <a:p>
            <a:pPr lvl="1">
              <a:lnSpc>
                <a:spcPct val="80000"/>
              </a:lnSpc>
            </a:pPr>
            <a:r>
              <a:rPr lang="en-US"/>
              <a:t>Right or authorization to engage in agreement</a:t>
            </a:r>
          </a:p>
          <a:p>
            <a:pPr lvl="1">
              <a:lnSpc>
                <a:spcPct val="80000"/>
              </a:lnSpc>
            </a:pPr>
            <a:r>
              <a:rPr lang="en-US"/>
              <a:t>Mental status, age may affect capacity</a:t>
            </a:r>
          </a:p>
          <a:p>
            <a:pPr>
              <a:lnSpc>
                <a:spcPct val="80000"/>
              </a:lnSpc>
            </a:pPr>
            <a:r>
              <a:rPr lang="en-US"/>
              <a:t>Legality</a:t>
            </a:r>
          </a:p>
          <a:p>
            <a:pPr lvl="1">
              <a:lnSpc>
                <a:spcPct val="80000"/>
              </a:lnSpc>
            </a:pPr>
            <a:r>
              <a:rPr lang="en-US"/>
              <a:t>Undertakings for illegal acts are unenforceable under law</a:t>
            </a:r>
          </a:p>
          <a:p>
            <a:pPr lvl="1">
              <a:lnSpc>
                <a:spcPct val="80000"/>
              </a:lnSpc>
            </a:pPr>
            <a:r>
              <a:rPr lang="en-US"/>
              <a:t>Attorneys must be licensed in jurisdiction</a:t>
            </a:r>
          </a:p>
          <a:p>
            <a:pPr>
              <a:lnSpc>
                <a:spcPct val="80000"/>
              </a:lnSpc>
            </a:pPr>
            <a:r>
              <a:rPr lang="en-US"/>
              <a:t>Consideration</a:t>
            </a:r>
          </a:p>
          <a:p>
            <a:pPr lvl="1">
              <a:lnSpc>
                <a:spcPct val="80000"/>
              </a:lnSpc>
            </a:pPr>
            <a:r>
              <a:rPr lang="en-US"/>
              <a:t>Some legally recognized value exchanged</a:t>
            </a:r>
          </a:p>
        </p:txBody>
      </p:sp>
    </p:spTree>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Invalidating Agreements</a:t>
            </a:r>
          </a:p>
        </p:txBody>
      </p:sp>
      <p:sp>
        <p:nvSpPr>
          <p:cNvPr id="35843" name="Rectangle 3"/>
          <p:cNvSpPr>
            <a:spLocks noGrp="1" noChangeArrowheads="1"/>
          </p:cNvSpPr>
          <p:nvPr>
            <p:ph type="body" idx="1"/>
          </p:nvPr>
        </p:nvSpPr>
        <p:spPr>
          <a:xfrm>
            <a:off x="990600" y="1066800"/>
            <a:ext cx="3581400" cy="5257800"/>
          </a:xfrm>
        </p:spPr>
        <p:txBody>
          <a:bodyPr/>
          <a:lstStyle/>
          <a:p>
            <a:pPr>
              <a:buFont typeface="Wingdings" pitchFamily="2" charset="2"/>
              <a:buNone/>
            </a:pPr>
            <a:r>
              <a:rPr lang="en-US" sz="2000"/>
              <a:t>Contract may be voided due to</a:t>
            </a:r>
          </a:p>
          <a:p>
            <a:r>
              <a:rPr lang="en-US" sz="2000"/>
              <a:t>Undue influence – e.g., close relationship</a:t>
            </a:r>
          </a:p>
          <a:p>
            <a:r>
              <a:rPr lang="en-US" sz="2000"/>
              <a:t>Duress – threats, intimidation</a:t>
            </a:r>
          </a:p>
          <a:p>
            <a:r>
              <a:rPr lang="en-US" sz="2000"/>
              <a:t>Fraud – misrepresentation</a:t>
            </a:r>
          </a:p>
          <a:p>
            <a:pPr lvl="1"/>
            <a:r>
              <a:rPr lang="en-US" sz="2000"/>
              <a:t>In execution:  signature under false pretenses</a:t>
            </a:r>
          </a:p>
          <a:p>
            <a:pPr lvl="1"/>
            <a:r>
              <a:rPr lang="en-US" sz="2000"/>
              <a:t>In inducement:  lies</a:t>
            </a:r>
          </a:p>
          <a:p>
            <a:r>
              <a:rPr lang="en-US" sz="2000"/>
              <a:t>Mutual mistake of fact</a:t>
            </a:r>
          </a:p>
          <a:p>
            <a:pPr lvl="1"/>
            <a:r>
              <a:rPr lang="en-US" sz="2000"/>
              <a:t>Good-faith agreement</a:t>
            </a:r>
          </a:p>
          <a:p>
            <a:pPr lvl="1"/>
            <a:r>
              <a:rPr lang="en-US" sz="2000"/>
              <a:t>Both parties lacking essential information</a:t>
            </a:r>
          </a:p>
        </p:txBody>
      </p:sp>
      <p:pic>
        <p:nvPicPr>
          <p:cNvPr id="35844" name="Picture 2"/>
          <p:cNvPicPr>
            <a:picLocks noChangeAspect="1" noChangeArrowheads="1"/>
          </p:cNvPicPr>
          <p:nvPr/>
        </p:nvPicPr>
        <p:blipFill>
          <a:blip r:embed="rId3" cstate="print"/>
          <a:srcRect/>
          <a:stretch>
            <a:fillRect/>
          </a:stretch>
        </p:blipFill>
        <p:spPr bwMode="auto">
          <a:xfrm>
            <a:off x="4781550" y="1143000"/>
            <a:ext cx="4210050" cy="4688047"/>
          </a:xfrm>
          <a:prstGeom prst="rect">
            <a:avLst/>
          </a:prstGeom>
          <a:ln>
            <a:noFill/>
          </a:ln>
          <a:effectLst>
            <a:outerShdw blurRad="292100" dist="139700" dir="2700000" algn="tl" rotWithShape="0">
              <a:srgbClr val="333333">
                <a:alpha val="65000"/>
              </a:srgbClr>
            </a:outerShdw>
          </a:effectLst>
        </p:spPr>
      </p:pic>
      <p:sp>
        <p:nvSpPr>
          <p:cNvPr id="35845" name="TextBox 4"/>
          <p:cNvSpPr txBox="1">
            <a:spLocks noChangeArrowheads="1"/>
          </p:cNvSpPr>
          <p:nvPr/>
        </p:nvSpPr>
        <p:spPr bwMode="auto">
          <a:xfrm>
            <a:off x="4953000" y="6172200"/>
            <a:ext cx="3838575" cy="307975"/>
          </a:xfrm>
          <a:prstGeom prst="rect">
            <a:avLst/>
          </a:prstGeom>
          <a:noFill/>
          <a:ln w="9525">
            <a:noFill/>
            <a:miter lim="800000"/>
            <a:headEnd/>
            <a:tailEnd/>
          </a:ln>
        </p:spPr>
        <p:txBody>
          <a:bodyPr wrap="none">
            <a:spAutoFit/>
          </a:bodyPr>
          <a:lstStyle/>
          <a:p>
            <a:pPr eaLnBrk="0" hangingPunct="0"/>
            <a:r>
              <a:rPr lang="en-US" sz="1400">
                <a:latin typeface="Arial Narrow" pitchFamily="34" charset="0"/>
                <a:hlinkClick r:id="rId4"/>
              </a:rPr>
              <a:t>http://www.justice.govt.nz/wht/images/boc-flow1.gif</a:t>
            </a:r>
            <a:r>
              <a:rPr lang="en-US" sz="1400">
                <a:latin typeface="Arial Narrow" pitchFamily="34" charset="0"/>
              </a:rPr>
              <a:t> </a:t>
            </a:r>
          </a:p>
        </p:txBody>
      </p:sp>
    </p:spTree>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09600" y="152400"/>
            <a:ext cx="7543800" cy="1143000"/>
          </a:xfrm>
        </p:spPr>
        <p:txBody>
          <a:bodyPr/>
          <a:lstStyle/>
          <a:p>
            <a:r>
              <a:rPr lang="en-US" dirty="0"/>
              <a:t>Remedies for Breach of Contract</a:t>
            </a:r>
          </a:p>
        </p:txBody>
      </p:sp>
      <p:sp>
        <p:nvSpPr>
          <p:cNvPr id="36867" name="Rectangle 3"/>
          <p:cNvSpPr>
            <a:spLocks noGrp="1" noChangeArrowheads="1"/>
          </p:cNvSpPr>
          <p:nvPr>
            <p:ph type="body" idx="1"/>
          </p:nvPr>
        </p:nvSpPr>
        <p:spPr>
          <a:xfrm>
            <a:off x="609600" y="1447800"/>
            <a:ext cx="7543800" cy="4876800"/>
          </a:xfrm>
        </p:spPr>
        <p:txBody>
          <a:bodyPr/>
          <a:lstStyle/>
          <a:p>
            <a:r>
              <a:rPr lang="en-US" dirty="0"/>
              <a:t>Common-law</a:t>
            </a:r>
          </a:p>
          <a:p>
            <a:pPr lvl="1"/>
            <a:r>
              <a:rPr lang="en-US" dirty="0"/>
              <a:t>Return to equivalent status for victim</a:t>
            </a:r>
          </a:p>
          <a:p>
            <a:pPr lvl="2"/>
            <a:r>
              <a:rPr lang="en-US" dirty="0"/>
              <a:t>Compensatory damages</a:t>
            </a:r>
          </a:p>
          <a:p>
            <a:pPr lvl="2"/>
            <a:r>
              <a:rPr lang="en-US" dirty="0"/>
              <a:t>Consequential damages</a:t>
            </a:r>
          </a:p>
          <a:p>
            <a:pPr lvl="2"/>
            <a:r>
              <a:rPr lang="en-US" dirty="0"/>
              <a:t>Incidental damages</a:t>
            </a:r>
          </a:p>
          <a:p>
            <a:pPr lvl="1"/>
            <a:r>
              <a:rPr lang="en-US" dirty="0"/>
              <a:t>Punitive damages upon intentional tort</a:t>
            </a:r>
          </a:p>
          <a:p>
            <a:r>
              <a:rPr lang="en-US" dirty="0"/>
              <a:t>Equitable remedies</a:t>
            </a:r>
          </a:p>
          <a:p>
            <a:pPr lvl="1"/>
            <a:r>
              <a:rPr lang="en-US" dirty="0"/>
              <a:t>Specific performance (e.g., unique asset)</a:t>
            </a:r>
          </a:p>
          <a:p>
            <a:pPr lvl="1"/>
            <a:r>
              <a:rPr lang="en-US" dirty="0"/>
              <a:t>Injunction barring specific harm</a:t>
            </a:r>
          </a:p>
          <a:p>
            <a:pPr lvl="1"/>
            <a:r>
              <a:rPr lang="en-US" dirty="0"/>
              <a:t>Reformation – modifying contract (rare)</a:t>
            </a:r>
          </a:p>
        </p:txBody>
      </p:sp>
      <p:pic>
        <p:nvPicPr>
          <p:cNvPr id="20483" name="Picture 3"/>
          <p:cNvPicPr>
            <a:picLocks noChangeAspect="1" noChangeArrowheads="1"/>
          </p:cNvPicPr>
          <p:nvPr/>
        </p:nvPicPr>
        <p:blipFill>
          <a:blip r:embed="rId3" cstate="print"/>
          <a:srcRect l="6879" t="23489" r="8901" b="28048"/>
          <a:stretch>
            <a:fillRect/>
          </a:stretch>
        </p:blipFill>
        <p:spPr bwMode="auto">
          <a:xfrm rot="5400000">
            <a:off x="6111150" y="2880451"/>
            <a:ext cx="4191000" cy="147810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Uniform Commercial Code</a:t>
            </a:r>
          </a:p>
        </p:txBody>
      </p:sp>
      <p:sp>
        <p:nvSpPr>
          <p:cNvPr id="37891" name="Rectangle 3"/>
          <p:cNvSpPr>
            <a:spLocks noGrp="1" noChangeArrowheads="1"/>
          </p:cNvSpPr>
          <p:nvPr>
            <p:ph type="body" idx="1"/>
          </p:nvPr>
        </p:nvSpPr>
        <p:spPr/>
        <p:txBody>
          <a:bodyPr/>
          <a:lstStyle/>
          <a:p>
            <a:r>
              <a:rPr lang="en-US"/>
              <a:t>UCC framework (1952)</a:t>
            </a:r>
          </a:p>
          <a:p>
            <a:pPr lvl="1"/>
            <a:r>
              <a:rPr lang="en-US"/>
              <a:t>National Conference of Commissioners on Uniform State Laws (NCCUSL) </a:t>
            </a:r>
          </a:p>
          <a:p>
            <a:pPr lvl="1"/>
            <a:r>
              <a:rPr lang="en-US"/>
              <a:t>American Law Institute (ALI)</a:t>
            </a:r>
          </a:p>
          <a:p>
            <a:r>
              <a:rPr lang="en-US"/>
              <a:t>Article 2:  Law of sales</a:t>
            </a:r>
          </a:p>
          <a:p>
            <a:pPr lvl="1"/>
            <a:r>
              <a:rPr lang="en-US"/>
              <a:t>Applies to sale of goods (not services)</a:t>
            </a:r>
          </a:p>
          <a:p>
            <a:pPr lvl="1"/>
            <a:r>
              <a:rPr lang="en-US"/>
              <a:t>Merchant/non-merchant distinction</a:t>
            </a:r>
          </a:p>
          <a:p>
            <a:pPr lvl="1"/>
            <a:r>
              <a:rPr lang="en-US"/>
              <a:t>Lack of essential terms</a:t>
            </a:r>
          </a:p>
          <a:p>
            <a:pPr lvl="1"/>
            <a:r>
              <a:rPr lang="en-US"/>
              <a:t>Good faith &amp; fair dealing</a:t>
            </a:r>
          </a:p>
          <a:p>
            <a:pPr lvl="1"/>
            <a:r>
              <a:rPr lang="en-US"/>
              <a:t>Warranties</a:t>
            </a:r>
          </a:p>
        </p:txBody>
      </p:sp>
      <p:pic>
        <p:nvPicPr>
          <p:cNvPr id="37892" name="Picture 2"/>
          <p:cNvPicPr>
            <a:picLocks noChangeAspect="1" noChangeArrowheads="1"/>
          </p:cNvPicPr>
          <p:nvPr/>
        </p:nvPicPr>
        <p:blipFill>
          <a:blip r:embed="rId3" cstate="print"/>
          <a:srcRect/>
          <a:stretch>
            <a:fillRect/>
          </a:stretch>
        </p:blipFill>
        <p:spPr bwMode="auto">
          <a:xfrm>
            <a:off x="1600200" y="990600"/>
            <a:ext cx="5400675" cy="657225"/>
          </a:xfrm>
          <a:prstGeom prst="rect">
            <a:avLst/>
          </a:prstGeom>
          <a:ln>
            <a:noFill/>
          </a:ln>
          <a:effectLst>
            <a:outerShdw blurRad="292100" dist="139700" dir="2700000" algn="tl" rotWithShape="0">
              <a:srgbClr val="333333">
                <a:alpha val="65000"/>
              </a:srgbClr>
            </a:outerShdw>
          </a:effectLst>
        </p:spPr>
      </p:pic>
      <p:pic>
        <p:nvPicPr>
          <p:cNvPr id="37893" name="Picture 3"/>
          <p:cNvPicPr>
            <a:picLocks noChangeAspect="1" noChangeArrowheads="1"/>
          </p:cNvPicPr>
          <p:nvPr/>
        </p:nvPicPr>
        <p:blipFill>
          <a:blip r:embed="rId4" cstate="print"/>
          <a:srcRect/>
          <a:stretch>
            <a:fillRect/>
          </a:stretch>
        </p:blipFill>
        <p:spPr bwMode="auto">
          <a:xfrm>
            <a:off x="3581400" y="5638800"/>
            <a:ext cx="5264150" cy="609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Merchant/Non-merchant Distinction</a:t>
            </a:r>
          </a:p>
        </p:txBody>
      </p:sp>
      <p:sp>
        <p:nvSpPr>
          <p:cNvPr id="38915" name="Rectangle 3"/>
          <p:cNvSpPr>
            <a:spLocks noGrp="1" noChangeArrowheads="1"/>
          </p:cNvSpPr>
          <p:nvPr>
            <p:ph type="body" idx="1"/>
          </p:nvPr>
        </p:nvSpPr>
        <p:spPr/>
        <p:txBody>
          <a:bodyPr/>
          <a:lstStyle/>
          <a:p>
            <a:r>
              <a:rPr lang="en-US"/>
              <a:t>Under common law, acceptance had to be in terms identical to original offer</a:t>
            </a:r>
          </a:p>
          <a:p>
            <a:r>
              <a:rPr lang="en-US"/>
              <a:t>Article 2 of UCC allows acceptance to include additional terms UNLESS the new terms</a:t>
            </a:r>
          </a:p>
          <a:p>
            <a:pPr lvl="1"/>
            <a:r>
              <a:rPr lang="en-US"/>
              <a:t>Agree only to a subset of offer terms</a:t>
            </a:r>
          </a:p>
          <a:p>
            <a:pPr lvl="1"/>
            <a:r>
              <a:rPr lang="en-US" i="1"/>
              <a:t>Materially*</a:t>
            </a:r>
            <a:r>
              <a:rPr lang="en-US"/>
              <a:t> change the offer</a:t>
            </a:r>
          </a:p>
          <a:p>
            <a:pPr lvl="1"/>
            <a:r>
              <a:rPr lang="en-US"/>
              <a:t>Are objected to by offeror in </a:t>
            </a:r>
            <a:r>
              <a:rPr lang="en-US" i="1"/>
              <a:t>reasonable*</a:t>
            </a:r>
            <a:r>
              <a:rPr lang="en-US"/>
              <a:t> time</a:t>
            </a:r>
          </a:p>
          <a:p>
            <a:pPr lvl="1"/>
            <a:endParaRPr lang="en-US"/>
          </a:p>
          <a:p>
            <a:pPr>
              <a:buFont typeface="Wingdings" pitchFamily="2" charset="2"/>
              <a:buNone/>
            </a:pPr>
            <a:r>
              <a:rPr lang="en-US" sz="1800"/>
              <a:t>_____________________</a:t>
            </a:r>
          </a:p>
          <a:p>
            <a:pPr>
              <a:buFont typeface="Wingdings" pitchFamily="2" charset="2"/>
              <a:buNone/>
            </a:pPr>
            <a:r>
              <a:rPr lang="en-US" sz="1800"/>
              <a:t>*red-flag words beloved by lawyers</a:t>
            </a:r>
          </a:p>
        </p:txBody>
      </p:sp>
      <p:pic>
        <p:nvPicPr>
          <p:cNvPr id="38916" name="Picture 2"/>
          <p:cNvPicPr>
            <a:picLocks noChangeAspect="1" noChangeArrowheads="1"/>
          </p:cNvPicPr>
          <p:nvPr/>
        </p:nvPicPr>
        <p:blipFill>
          <a:blip r:embed="rId3" cstate="print"/>
          <a:srcRect/>
          <a:stretch>
            <a:fillRect/>
          </a:stretch>
        </p:blipFill>
        <p:spPr bwMode="auto">
          <a:xfrm>
            <a:off x="6629400" y="4572000"/>
            <a:ext cx="2038350" cy="20193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Lack of Essential Terms</a:t>
            </a:r>
          </a:p>
        </p:txBody>
      </p:sp>
      <p:sp>
        <p:nvSpPr>
          <p:cNvPr id="39939" name="Rectangle 3"/>
          <p:cNvSpPr>
            <a:spLocks noGrp="1" noChangeArrowheads="1"/>
          </p:cNvSpPr>
          <p:nvPr>
            <p:ph type="body" idx="1"/>
          </p:nvPr>
        </p:nvSpPr>
        <p:spPr/>
        <p:txBody>
          <a:bodyPr/>
          <a:lstStyle/>
          <a:p>
            <a:r>
              <a:rPr lang="en-US"/>
              <a:t>Common law precluded contract enforcement in absence of</a:t>
            </a:r>
          </a:p>
          <a:p>
            <a:pPr lvl="1"/>
            <a:r>
              <a:rPr lang="en-US"/>
              <a:t>Definition of contracting parties</a:t>
            </a:r>
          </a:p>
          <a:p>
            <a:pPr lvl="1"/>
            <a:r>
              <a:rPr lang="en-US"/>
              <a:t>Price</a:t>
            </a:r>
          </a:p>
          <a:p>
            <a:pPr lvl="1"/>
            <a:r>
              <a:rPr lang="en-US"/>
              <a:t>Quantity</a:t>
            </a:r>
          </a:p>
          <a:p>
            <a:pPr lvl="1"/>
            <a:r>
              <a:rPr lang="en-US"/>
              <a:t>Delivery dates. . . .</a:t>
            </a:r>
          </a:p>
          <a:p>
            <a:r>
              <a:rPr lang="en-US"/>
              <a:t>UCC Article 2 loosens requirements</a:t>
            </a:r>
          </a:p>
          <a:p>
            <a:pPr lvl="1"/>
            <a:r>
              <a:rPr lang="en-US"/>
              <a:t>Court may judge that parties </a:t>
            </a:r>
            <a:r>
              <a:rPr lang="en-US" i="1"/>
              <a:t>intended</a:t>
            </a:r>
            <a:r>
              <a:rPr lang="en-US"/>
              <a:t> to enter into contract</a:t>
            </a:r>
          </a:p>
          <a:p>
            <a:pPr lvl="1"/>
            <a:r>
              <a:rPr lang="en-US"/>
              <a:t>May fill in details (except quantity)</a:t>
            </a:r>
          </a:p>
        </p:txBody>
      </p:sp>
      <p:sp>
        <p:nvSpPr>
          <p:cNvPr id="4" name="TextBox 3"/>
          <p:cNvSpPr txBox="1"/>
          <p:nvPr/>
        </p:nvSpPr>
        <p:spPr>
          <a:xfrm>
            <a:off x="7848600" y="2274838"/>
            <a:ext cx="990600" cy="2308324"/>
          </a:xfrm>
          <a:prstGeom prst="rect">
            <a:avLst/>
          </a:prstGeom>
          <a:scene3d>
            <a:camera prst="orthographicFront"/>
            <a:lightRig rig="threePt" dir="t"/>
          </a:scene3d>
          <a:sp3d>
            <a:bevelT/>
          </a:sp3d>
        </p:spPr>
        <p:style>
          <a:lnRef idx="0">
            <a:scrgbClr r="0" g="0" b="0"/>
          </a:lnRef>
          <a:fillRef idx="1003">
            <a:schemeClr val="dk2"/>
          </a:fillRef>
          <a:effectRef idx="0">
            <a:scrgbClr r="0" g="0" b="0"/>
          </a:effectRef>
          <a:fontRef idx="major"/>
        </p:style>
        <p:txBody>
          <a:bodyPr>
            <a:spAutoFit/>
          </a:bodyPr>
          <a:lstStyle/>
          <a:p>
            <a:pPr eaLnBrk="0" hangingPunct="0">
              <a:defRPr/>
            </a:pPr>
            <a:r>
              <a:rPr lang="en-US" sz="7200" i="1" dirty="0"/>
              <a:t>$</a:t>
            </a:r>
          </a:p>
          <a:p>
            <a:pPr eaLnBrk="0" hangingPunct="0">
              <a:defRPr/>
            </a:pPr>
            <a:r>
              <a:rPr lang="en-US" sz="7200" i="1" dirty="0"/>
              <a:t>#</a:t>
            </a:r>
          </a:p>
        </p:txBody>
      </p:sp>
    </p:spTree>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Good Faith &amp; Fair Dealing</a:t>
            </a:r>
          </a:p>
        </p:txBody>
      </p:sp>
      <p:sp>
        <p:nvSpPr>
          <p:cNvPr id="40963" name="Rectangle 3"/>
          <p:cNvSpPr>
            <a:spLocks noGrp="1" noChangeArrowheads="1"/>
          </p:cNvSpPr>
          <p:nvPr>
            <p:ph type="body" idx="1"/>
          </p:nvPr>
        </p:nvSpPr>
        <p:spPr/>
        <p:txBody>
          <a:bodyPr/>
          <a:lstStyle/>
          <a:p>
            <a:r>
              <a:rPr lang="en-US"/>
              <a:t>UCC Article 2 requires </a:t>
            </a:r>
            <a:r>
              <a:rPr lang="en-US" i="1"/>
              <a:t>good faith</a:t>
            </a:r>
            <a:r>
              <a:rPr lang="en-US"/>
              <a:t> </a:t>
            </a:r>
          </a:p>
          <a:p>
            <a:pPr lvl="1"/>
            <a:r>
              <a:rPr lang="en-US"/>
              <a:t>Honesty in fact and </a:t>
            </a:r>
          </a:p>
          <a:p>
            <a:pPr lvl="1"/>
            <a:r>
              <a:rPr lang="en-US"/>
              <a:t>Observance of reasonable commercial standards of fair-dealing</a:t>
            </a:r>
          </a:p>
          <a:p>
            <a:r>
              <a:rPr lang="en-US"/>
              <a:t>Also </a:t>
            </a:r>
            <a:r>
              <a:rPr lang="en-US" i="1"/>
              <a:t>avoidance of unconscionability</a:t>
            </a:r>
            <a:endParaRPr lang="en-US"/>
          </a:p>
          <a:p>
            <a:pPr lvl="1"/>
            <a:r>
              <a:rPr lang="en-US"/>
              <a:t>Court can refuse to enforce terms that strike the court as shockingly unfair</a:t>
            </a:r>
          </a:p>
          <a:p>
            <a:pPr lvl="1"/>
            <a:r>
              <a:rPr lang="en-US"/>
              <a:t>E.g., small-print disclaimers, denial of rights of consumers</a:t>
            </a:r>
          </a:p>
        </p:txBody>
      </p:sp>
      <p:sp>
        <p:nvSpPr>
          <p:cNvPr id="4" name="TextBox 3"/>
          <p:cNvSpPr txBox="1"/>
          <p:nvPr/>
        </p:nvSpPr>
        <p:spPr>
          <a:xfrm>
            <a:off x="5410200" y="5334000"/>
            <a:ext cx="3429000" cy="830263"/>
          </a:xfrm>
          <a:prstGeom prst="rect">
            <a:avLst/>
          </a:prstGeom>
          <a:solidFill>
            <a:schemeClr val="bg1">
              <a:lumMod val="85000"/>
            </a:schemeClr>
          </a:solidFill>
          <a:scene3d>
            <a:camera prst="orthographicFront"/>
            <a:lightRig rig="threePt" dir="t"/>
          </a:scene3d>
          <a:sp3d>
            <a:bevelT/>
          </a:sp3d>
        </p:spPr>
        <p:txBody>
          <a:bodyPr>
            <a:spAutoFit/>
          </a:bodyPr>
          <a:lstStyle/>
          <a:p>
            <a:pPr eaLnBrk="0" hangingPunct="0">
              <a:defRPr/>
            </a:pPr>
            <a:r>
              <a:rPr lang="en-US" sz="800" i="1" dirty="0">
                <a:latin typeface="Curlz MT" pitchFamily="82" charset="0"/>
              </a:rPr>
              <a:t>Small print disclaimers. Small print disclaimers. Small print disclaimers.  Small print disclaimers. Small print disclaimers. Small print disclaimers. Small print disclaimers.  Small print disclaimers. Small print disclaimers. Small print disclaimers. Small print disclaimers.  Small print disclaimers.  Small print disclaimers. Small print disclaimers. Small print disclaimers.  Small print disclaimers. Small print disclaimers. Small print disclaimers. Small print disclaimers.  Small print disclaimers.  </a:t>
            </a:r>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Copyright &amp; Computer Programs:  Overview</a:t>
            </a:r>
          </a:p>
        </p:txBody>
      </p:sp>
      <p:sp>
        <p:nvSpPr>
          <p:cNvPr id="5123" name="Rectangle 3"/>
          <p:cNvSpPr>
            <a:spLocks noGrp="1" noChangeArrowheads="1"/>
          </p:cNvSpPr>
          <p:nvPr>
            <p:ph type="body" idx="1"/>
          </p:nvPr>
        </p:nvSpPr>
        <p:spPr>
          <a:xfrm>
            <a:off x="990600" y="1447800"/>
            <a:ext cx="7696200" cy="5105400"/>
          </a:xfrm>
        </p:spPr>
        <p:txBody>
          <a:bodyPr/>
          <a:lstStyle/>
          <a:p>
            <a:r>
              <a:rPr lang="en-US"/>
              <a:t>Extent of copyright protection for computer programs complicated and controversial</a:t>
            </a:r>
          </a:p>
          <a:p>
            <a:pPr lvl="1"/>
            <a:r>
              <a:rPr lang="en-US"/>
              <a:t>Computer programs:</a:t>
            </a:r>
          </a:p>
          <a:p>
            <a:pPr lvl="2"/>
            <a:r>
              <a:rPr lang="en-US"/>
              <a:t>Many “have all the earmarks of a creative literary-style document.” (Burgunder)</a:t>
            </a:r>
          </a:p>
          <a:p>
            <a:pPr lvl="2"/>
            <a:r>
              <a:rPr lang="en-US"/>
              <a:t>Integral part of an operational machine</a:t>
            </a:r>
          </a:p>
          <a:p>
            <a:r>
              <a:rPr lang="en-US"/>
              <a:t>Programmers want widest protections</a:t>
            </a:r>
          </a:p>
          <a:p>
            <a:pPr lvl="1"/>
            <a:r>
              <a:rPr lang="en-US"/>
              <a:t>Code covered, conceptual aspects, file structures, organization, user interface</a:t>
            </a:r>
          </a:p>
          <a:p>
            <a:r>
              <a:rPr lang="en-US"/>
              <a:t>Companies want limitations</a:t>
            </a:r>
          </a:p>
          <a:p>
            <a:pPr lvl="1"/>
            <a:r>
              <a:rPr lang="en-US"/>
              <a:t>Only literal code</a:t>
            </a:r>
          </a:p>
          <a:p>
            <a:pPr lvl="1"/>
            <a:r>
              <a:rPr lang="en-US"/>
              <a:t>Want to avoid market monopoly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Warranties</a:t>
            </a:r>
          </a:p>
        </p:txBody>
      </p:sp>
      <p:sp>
        <p:nvSpPr>
          <p:cNvPr id="41987" name="Rectangle 3"/>
          <p:cNvSpPr>
            <a:spLocks noGrp="1" noChangeArrowheads="1"/>
          </p:cNvSpPr>
          <p:nvPr>
            <p:ph type="body" idx="1"/>
          </p:nvPr>
        </p:nvSpPr>
        <p:spPr/>
        <p:txBody>
          <a:bodyPr/>
          <a:lstStyle/>
          <a:p>
            <a:pPr>
              <a:lnSpc>
                <a:spcPct val="80000"/>
              </a:lnSpc>
            </a:pPr>
            <a:r>
              <a:rPr lang="en-US" i="1"/>
              <a:t>Express</a:t>
            </a:r>
            <a:r>
              <a:rPr lang="en-US"/>
              <a:t> warranties enforced under UCC Article 2</a:t>
            </a:r>
          </a:p>
          <a:p>
            <a:pPr lvl="1">
              <a:lnSpc>
                <a:spcPct val="80000"/>
              </a:lnSpc>
            </a:pPr>
            <a:r>
              <a:rPr lang="en-US"/>
              <a:t>Affirmations of fact or promises by sellers</a:t>
            </a:r>
          </a:p>
          <a:p>
            <a:pPr lvl="1">
              <a:lnSpc>
                <a:spcPct val="80000"/>
              </a:lnSpc>
            </a:pPr>
            <a:r>
              <a:rPr lang="en-US"/>
              <a:t>Description of goods</a:t>
            </a:r>
          </a:p>
          <a:p>
            <a:pPr lvl="1">
              <a:lnSpc>
                <a:spcPct val="80000"/>
              </a:lnSpc>
            </a:pPr>
            <a:r>
              <a:rPr lang="en-US"/>
              <a:t>Samples, models (no </a:t>
            </a:r>
            <a:r>
              <a:rPr lang="en-US" i="1"/>
              <a:t>bait and switch)</a:t>
            </a:r>
            <a:endParaRPr lang="en-US"/>
          </a:p>
          <a:p>
            <a:pPr>
              <a:lnSpc>
                <a:spcPct val="80000"/>
              </a:lnSpc>
            </a:pPr>
            <a:r>
              <a:rPr lang="en-US"/>
              <a:t>Implied warranties</a:t>
            </a:r>
          </a:p>
          <a:p>
            <a:pPr lvl="1">
              <a:lnSpc>
                <a:spcPct val="80000"/>
              </a:lnSpc>
            </a:pPr>
            <a:r>
              <a:rPr lang="en-US" i="1"/>
              <a:t>Merchantability</a:t>
            </a:r>
            <a:r>
              <a:rPr lang="en-US"/>
              <a:t> – fitness for intended use</a:t>
            </a:r>
          </a:p>
          <a:p>
            <a:pPr lvl="1">
              <a:lnSpc>
                <a:spcPct val="80000"/>
              </a:lnSpc>
            </a:pPr>
            <a:r>
              <a:rPr lang="en-US"/>
              <a:t>Fitness for </a:t>
            </a:r>
            <a:r>
              <a:rPr lang="en-US" i="1"/>
              <a:t>particular purpose</a:t>
            </a:r>
            <a:r>
              <a:rPr lang="en-US"/>
              <a:t> – response to specific needs</a:t>
            </a:r>
          </a:p>
          <a:p>
            <a:pPr>
              <a:lnSpc>
                <a:spcPct val="80000"/>
              </a:lnSpc>
            </a:pPr>
            <a:r>
              <a:rPr lang="en-US"/>
              <a:t>Exclusion of warranty</a:t>
            </a:r>
          </a:p>
          <a:p>
            <a:pPr lvl="1">
              <a:lnSpc>
                <a:spcPct val="80000"/>
              </a:lnSpc>
            </a:pPr>
            <a:r>
              <a:rPr lang="en-US"/>
              <a:t>Generally ignore disclaimers that are </a:t>
            </a:r>
            <a:r>
              <a:rPr lang="en-US" i="1"/>
              <a:t>unreasonable</a:t>
            </a:r>
          </a:p>
        </p:txBody>
      </p:sp>
      <p:pic>
        <p:nvPicPr>
          <p:cNvPr id="41988" name="Picture 2"/>
          <p:cNvPicPr>
            <a:picLocks noChangeAspect="1" noChangeArrowheads="1"/>
          </p:cNvPicPr>
          <p:nvPr/>
        </p:nvPicPr>
        <p:blipFill>
          <a:blip r:embed="rId3" cstate="print"/>
          <a:srcRect t="24001" b="22667"/>
          <a:stretch>
            <a:fillRect/>
          </a:stretch>
        </p:blipFill>
        <p:spPr bwMode="auto">
          <a:xfrm>
            <a:off x="4038600" y="152400"/>
            <a:ext cx="3810000" cy="1524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Warranties (cont’d)</a:t>
            </a:r>
          </a:p>
        </p:txBody>
      </p:sp>
      <p:sp>
        <p:nvSpPr>
          <p:cNvPr id="43011" name="Rectangle 3"/>
          <p:cNvSpPr>
            <a:spLocks noGrp="1" noChangeArrowheads="1"/>
          </p:cNvSpPr>
          <p:nvPr>
            <p:ph type="body" idx="1"/>
          </p:nvPr>
        </p:nvSpPr>
        <p:spPr>
          <a:xfrm>
            <a:off x="990600" y="1676400"/>
            <a:ext cx="7543800" cy="4648200"/>
          </a:xfrm>
        </p:spPr>
        <p:txBody>
          <a:bodyPr/>
          <a:lstStyle/>
          <a:p>
            <a:r>
              <a:rPr lang="en-US"/>
              <a:t>Attempted exclusion of warranties of merchantability or fitness for specific purpose</a:t>
            </a:r>
          </a:p>
          <a:p>
            <a:pPr lvl="1"/>
            <a:r>
              <a:rPr lang="en-US"/>
              <a:t>Must be written and conspicuous</a:t>
            </a:r>
          </a:p>
          <a:p>
            <a:r>
              <a:rPr lang="en-US"/>
              <a:t>Courts have usually sided with </a:t>
            </a:r>
            <a:r>
              <a:rPr lang="en-US" i="1"/>
              <a:t>consumer</a:t>
            </a:r>
          </a:p>
          <a:p>
            <a:pPr lvl="1"/>
            <a:r>
              <a:rPr lang="en-US"/>
              <a:t>Less protective of commercial buyers</a:t>
            </a:r>
          </a:p>
          <a:p>
            <a:r>
              <a:rPr lang="en-US"/>
              <a:t>Bears directly on </a:t>
            </a:r>
            <a:r>
              <a:rPr lang="en-US" i="1"/>
              <a:t>shrink-wrap</a:t>
            </a:r>
            <a:r>
              <a:rPr lang="en-US"/>
              <a:t> and </a:t>
            </a:r>
            <a:r>
              <a:rPr lang="en-US" i="1"/>
              <a:t>click-wrap</a:t>
            </a:r>
            <a:r>
              <a:rPr lang="en-US"/>
              <a:t> agreements</a:t>
            </a:r>
          </a:p>
          <a:p>
            <a:r>
              <a:rPr lang="en-US"/>
              <a:t>Brown v. SAP America case</a:t>
            </a:r>
          </a:p>
          <a:p>
            <a:pPr lvl="1"/>
            <a:r>
              <a:rPr lang="en-US"/>
              <a:t>Breach of contract</a:t>
            </a:r>
          </a:p>
          <a:p>
            <a:pPr lvl="1"/>
            <a:r>
              <a:rPr lang="en-US"/>
              <a:t>Court ruled that plaintiff could not claim fraud solely to invalidate limitation of liability</a:t>
            </a:r>
          </a:p>
        </p:txBody>
      </p:sp>
    </p:spTree>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Requirements of a Writing:</a:t>
            </a:r>
            <a:br>
              <a:rPr lang="en-US"/>
            </a:br>
            <a:r>
              <a:rPr lang="en-US"/>
              <a:t>Statute of Frauds</a:t>
            </a:r>
          </a:p>
        </p:txBody>
      </p:sp>
      <p:sp>
        <p:nvSpPr>
          <p:cNvPr id="44035" name="Rectangle 3"/>
          <p:cNvSpPr>
            <a:spLocks noGrp="1" noChangeArrowheads="1"/>
          </p:cNvSpPr>
          <p:nvPr>
            <p:ph type="body" idx="1"/>
          </p:nvPr>
        </p:nvSpPr>
        <p:spPr/>
        <p:txBody>
          <a:bodyPr/>
          <a:lstStyle/>
          <a:p>
            <a:r>
              <a:rPr lang="en-US"/>
              <a:t>Common law</a:t>
            </a:r>
          </a:p>
          <a:p>
            <a:r>
              <a:rPr lang="en-US"/>
              <a:t>UCC</a:t>
            </a:r>
          </a:p>
          <a:p>
            <a:r>
              <a:rPr lang="en-US"/>
              <a:t>Signature requirement</a:t>
            </a:r>
          </a:p>
          <a:p>
            <a:r>
              <a:rPr lang="en-US"/>
              <a:t>Electronic contracts and the UCC</a:t>
            </a:r>
          </a:p>
          <a:p>
            <a:r>
              <a:rPr lang="en-US"/>
              <a:t>Computer software as goods</a:t>
            </a:r>
          </a:p>
        </p:txBody>
      </p:sp>
      <p:grpSp>
        <p:nvGrpSpPr>
          <p:cNvPr id="2" name="Group 4"/>
          <p:cNvGrpSpPr>
            <a:grpSpLocks/>
          </p:cNvGrpSpPr>
          <p:nvPr/>
        </p:nvGrpSpPr>
        <p:grpSpPr bwMode="auto">
          <a:xfrm>
            <a:off x="228600" y="1828800"/>
            <a:ext cx="4791075" cy="4854575"/>
            <a:chOff x="144" y="1152"/>
            <a:chExt cx="3018" cy="3058"/>
          </a:xfrm>
        </p:grpSpPr>
        <p:sp>
          <p:nvSpPr>
            <p:cNvPr id="44041" name="Text Box 5"/>
            <p:cNvSpPr txBox="1">
              <a:spLocks noChangeArrowheads="1"/>
            </p:cNvSpPr>
            <p:nvPr/>
          </p:nvSpPr>
          <p:spPr bwMode="auto">
            <a:xfrm>
              <a:off x="144" y="2592"/>
              <a:ext cx="3018" cy="1618"/>
            </a:xfrm>
            <a:prstGeom prst="rect">
              <a:avLst/>
            </a:prstGeom>
            <a:solidFill>
              <a:srgbClr val="FF6600"/>
            </a:solidFill>
            <a:ln w="38100">
              <a:solidFill>
                <a:schemeClr val="tx1"/>
              </a:solidFill>
              <a:miter lim="800000"/>
              <a:headEnd type="none" w="sm" len="sm"/>
              <a:tailEnd type="none" w="sm" len="sm"/>
            </a:ln>
          </p:spPr>
          <p:txBody>
            <a:bodyPr wrap="none">
              <a:spAutoFit/>
            </a:bodyPr>
            <a:lstStyle/>
            <a:p>
              <a:pPr eaLnBrk="0" hangingPunct="0">
                <a:tabLst>
                  <a:tab pos="463550" algn="l"/>
                </a:tabLst>
              </a:pPr>
              <a:r>
                <a:rPr lang="en-US" i="1"/>
                <a:t>Statute of Frauds and Perjuries (1677)</a:t>
              </a:r>
            </a:p>
            <a:p>
              <a:pPr eaLnBrk="0" hangingPunct="0">
                <a:tabLst>
                  <a:tab pos="463550" algn="l"/>
                </a:tabLst>
              </a:pPr>
              <a:r>
                <a:rPr lang="en-US"/>
                <a:t>Written contract required for –</a:t>
              </a:r>
            </a:p>
            <a:p>
              <a:pPr eaLnBrk="0" hangingPunct="0">
                <a:buFont typeface="Wingdings" pitchFamily="2" charset="2"/>
                <a:buChar char="v"/>
                <a:tabLst>
                  <a:tab pos="463550" algn="l"/>
                </a:tabLst>
              </a:pPr>
              <a:r>
                <a:rPr lang="en-US"/>
                <a:t>Promise to answer for debt</a:t>
              </a:r>
            </a:p>
            <a:p>
              <a:pPr eaLnBrk="0" hangingPunct="0">
                <a:buFont typeface="Wingdings" pitchFamily="2" charset="2"/>
                <a:buChar char="v"/>
                <a:tabLst>
                  <a:tab pos="463550" algn="l"/>
                </a:tabLst>
              </a:pPr>
              <a:r>
                <a:rPr lang="en-US"/>
                <a:t>Terms greater than 1 year</a:t>
              </a:r>
            </a:p>
            <a:p>
              <a:pPr eaLnBrk="0" hangingPunct="0">
                <a:buFont typeface="Wingdings" pitchFamily="2" charset="2"/>
                <a:buChar char="v"/>
                <a:tabLst>
                  <a:tab pos="463550" algn="l"/>
                </a:tabLst>
              </a:pPr>
              <a:r>
                <a:rPr lang="en-US"/>
                <a:t>Marriage terms</a:t>
              </a:r>
            </a:p>
            <a:p>
              <a:pPr eaLnBrk="0" hangingPunct="0">
                <a:buFont typeface="Wingdings" pitchFamily="2" charset="2"/>
                <a:buChar char="v"/>
                <a:tabLst>
                  <a:tab pos="463550" algn="l"/>
                </a:tabLst>
              </a:pPr>
              <a:r>
                <a:rPr lang="en-US"/>
                <a:t>Sale of real property</a:t>
              </a:r>
            </a:p>
            <a:p>
              <a:pPr eaLnBrk="0" hangingPunct="0">
                <a:buFont typeface="Wingdings" pitchFamily="2" charset="2"/>
                <a:buChar char="v"/>
                <a:tabLst>
                  <a:tab pos="463550" algn="l"/>
                </a:tabLst>
              </a:pPr>
              <a:r>
                <a:rPr lang="en-US"/>
                <a:t>Promise to pay estate debts</a:t>
              </a:r>
            </a:p>
            <a:p>
              <a:pPr eaLnBrk="0" hangingPunct="0">
                <a:buFont typeface="Wingdings" pitchFamily="2" charset="2"/>
                <a:buChar char="v"/>
                <a:tabLst>
                  <a:tab pos="463550" algn="l"/>
                </a:tabLst>
              </a:pPr>
              <a:r>
                <a:rPr lang="en-US"/>
                <a:t>Sale of goods costing &gt; $500</a:t>
              </a:r>
            </a:p>
          </p:txBody>
        </p:sp>
        <p:sp>
          <p:nvSpPr>
            <p:cNvPr id="44042" name="Line 6"/>
            <p:cNvSpPr>
              <a:spLocks noChangeShapeType="1"/>
            </p:cNvSpPr>
            <p:nvPr/>
          </p:nvSpPr>
          <p:spPr bwMode="auto">
            <a:xfrm flipH="1">
              <a:off x="240" y="1152"/>
              <a:ext cx="384" cy="0"/>
            </a:xfrm>
            <a:prstGeom prst="line">
              <a:avLst/>
            </a:prstGeom>
            <a:noFill/>
            <a:ln w="38100">
              <a:solidFill>
                <a:schemeClr val="tx1"/>
              </a:solidFill>
              <a:round/>
              <a:headEnd type="none" w="sm" len="sm"/>
              <a:tailEnd type="none" w="sm" len="sm"/>
            </a:ln>
          </p:spPr>
          <p:txBody>
            <a:bodyPr/>
            <a:lstStyle/>
            <a:p>
              <a:endParaRPr lang="en-US"/>
            </a:p>
          </p:txBody>
        </p:sp>
        <p:sp>
          <p:nvSpPr>
            <p:cNvPr id="44043" name="Line 7"/>
            <p:cNvSpPr>
              <a:spLocks noChangeShapeType="1"/>
            </p:cNvSpPr>
            <p:nvPr/>
          </p:nvSpPr>
          <p:spPr bwMode="auto">
            <a:xfrm>
              <a:off x="240" y="1152"/>
              <a:ext cx="0" cy="1440"/>
            </a:xfrm>
            <a:prstGeom prst="line">
              <a:avLst/>
            </a:prstGeom>
            <a:noFill/>
            <a:ln w="38100">
              <a:solidFill>
                <a:schemeClr val="tx1"/>
              </a:solidFill>
              <a:round/>
              <a:headEnd type="none" w="sm" len="sm"/>
              <a:tailEnd type="triangle" w="sm" len="sm"/>
            </a:ln>
          </p:spPr>
          <p:txBody>
            <a:bodyPr/>
            <a:lstStyle/>
            <a:p>
              <a:endParaRPr lang="en-US"/>
            </a:p>
          </p:txBody>
        </p:sp>
      </p:grpSp>
      <p:grpSp>
        <p:nvGrpSpPr>
          <p:cNvPr id="3" name="Group 8"/>
          <p:cNvGrpSpPr>
            <a:grpSpLocks/>
          </p:cNvGrpSpPr>
          <p:nvPr/>
        </p:nvGrpSpPr>
        <p:grpSpPr bwMode="auto">
          <a:xfrm>
            <a:off x="2133600" y="2263775"/>
            <a:ext cx="7010400" cy="4572000"/>
            <a:chOff x="1344" y="1426"/>
            <a:chExt cx="4416" cy="2880"/>
          </a:xfrm>
        </p:grpSpPr>
        <p:sp>
          <p:nvSpPr>
            <p:cNvPr id="44038" name="Text Box 9"/>
            <p:cNvSpPr txBox="1">
              <a:spLocks noChangeArrowheads="1"/>
            </p:cNvSpPr>
            <p:nvPr/>
          </p:nvSpPr>
          <p:spPr bwMode="auto">
            <a:xfrm>
              <a:off x="2706" y="2880"/>
              <a:ext cx="3054" cy="1426"/>
            </a:xfrm>
            <a:prstGeom prst="rect">
              <a:avLst/>
            </a:prstGeom>
            <a:solidFill>
              <a:srgbClr val="FF6600"/>
            </a:solidFill>
            <a:ln w="38100">
              <a:solidFill>
                <a:schemeClr val="tx1"/>
              </a:solidFill>
              <a:miter lim="800000"/>
              <a:headEnd type="none" w="sm" len="sm"/>
              <a:tailEnd type="none" w="sm" len="sm"/>
            </a:ln>
          </p:spPr>
          <p:txBody>
            <a:bodyPr wrap="none">
              <a:spAutoFit/>
            </a:bodyPr>
            <a:lstStyle/>
            <a:p>
              <a:pPr eaLnBrk="0" hangingPunct="0">
                <a:tabLst>
                  <a:tab pos="463550" algn="l"/>
                </a:tabLst>
              </a:pPr>
              <a:r>
                <a:rPr lang="en-US" i="1"/>
                <a:t>UCC Art. 2 §2-201:</a:t>
              </a:r>
            </a:p>
            <a:p>
              <a:pPr eaLnBrk="0" hangingPunct="0">
                <a:tabLst>
                  <a:tab pos="463550" algn="l"/>
                </a:tabLst>
              </a:pPr>
              <a:r>
                <a:rPr lang="en-US"/>
                <a:t>Written contract required except –</a:t>
              </a:r>
            </a:p>
            <a:p>
              <a:pPr eaLnBrk="0" hangingPunct="0">
                <a:buFont typeface="Wingdings" pitchFamily="2" charset="2"/>
                <a:buChar char="v"/>
                <a:tabLst>
                  <a:tab pos="463550" algn="l"/>
                </a:tabLst>
              </a:pPr>
              <a:r>
                <a:rPr lang="en-US"/>
                <a:t>Merchants – written confirmation</a:t>
              </a:r>
            </a:p>
            <a:p>
              <a:pPr eaLnBrk="0" hangingPunct="0">
                <a:buFont typeface="Wingdings" pitchFamily="2" charset="2"/>
                <a:buChar char="v"/>
                <a:tabLst>
                  <a:tab pos="463550" algn="l"/>
                </a:tabLst>
              </a:pPr>
              <a:r>
                <a:rPr lang="en-US"/>
                <a:t>Specially-manufactured goods</a:t>
              </a:r>
            </a:p>
            <a:p>
              <a:pPr eaLnBrk="0" hangingPunct="0">
                <a:buFont typeface="Wingdings" pitchFamily="2" charset="2"/>
                <a:buChar char="v"/>
                <a:tabLst>
                  <a:tab pos="463550" algn="l"/>
                </a:tabLst>
              </a:pPr>
              <a:r>
                <a:rPr lang="en-US"/>
                <a:t>Evidence in court admitting contract</a:t>
              </a:r>
            </a:p>
            <a:p>
              <a:pPr eaLnBrk="0" hangingPunct="0">
                <a:buFont typeface="Wingdings" pitchFamily="2" charset="2"/>
                <a:buChar char="v"/>
                <a:tabLst>
                  <a:tab pos="463550" algn="l"/>
                </a:tabLst>
              </a:pPr>
              <a:r>
                <a:rPr lang="en-US"/>
                <a:t>Goods already paid for</a:t>
              </a:r>
            </a:p>
            <a:p>
              <a:pPr eaLnBrk="0" hangingPunct="0">
                <a:buFont typeface="Wingdings" pitchFamily="2" charset="2"/>
                <a:buChar char="v"/>
                <a:tabLst>
                  <a:tab pos="463550" algn="l"/>
                </a:tabLst>
              </a:pPr>
              <a:r>
                <a:rPr lang="en-US"/>
                <a:t>Goods received and accepted</a:t>
              </a:r>
            </a:p>
          </p:txBody>
        </p:sp>
        <p:sp>
          <p:nvSpPr>
            <p:cNvPr id="44039" name="Line 10"/>
            <p:cNvSpPr>
              <a:spLocks noChangeShapeType="1"/>
            </p:cNvSpPr>
            <p:nvPr/>
          </p:nvSpPr>
          <p:spPr bwMode="auto">
            <a:xfrm>
              <a:off x="1344" y="1426"/>
              <a:ext cx="2832" cy="14"/>
            </a:xfrm>
            <a:prstGeom prst="line">
              <a:avLst/>
            </a:prstGeom>
            <a:noFill/>
            <a:ln w="38100">
              <a:solidFill>
                <a:schemeClr val="tx1"/>
              </a:solidFill>
              <a:round/>
              <a:headEnd type="none" w="sm" len="sm"/>
              <a:tailEnd type="none" w="sm" len="sm"/>
            </a:ln>
          </p:spPr>
          <p:txBody>
            <a:bodyPr/>
            <a:lstStyle/>
            <a:p>
              <a:endParaRPr lang="en-US"/>
            </a:p>
          </p:txBody>
        </p:sp>
        <p:sp>
          <p:nvSpPr>
            <p:cNvPr id="44040" name="Line 11"/>
            <p:cNvSpPr>
              <a:spLocks noChangeShapeType="1"/>
            </p:cNvSpPr>
            <p:nvPr/>
          </p:nvSpPr>
          <p:spPr bwMode="auto">
            <a:xfrm>
              <a:off x="4176" y="1440"/>
              <a:ext cx="0" cy="1440"/>
            </a:xfrm>
            <a:prstGeom prst="line">
              <a:avLst/>
            </a:prstGeom>
            <a:noFill/>
            <a:ln w="38100">
              <a:solidFill>
                <a:schemeClr val="tx1"/>
              </a:solidFill>
              <a:round/>
              <a:headEnd type="none" w="sm" len="sm"/>
              <a:tailEnd type="triangle" w="sm" len="sm"/>
            </a:ln>
          </p:spPr>
          <p:txBody>
            <a:bodyPr/>
            <a:lstStyle/>
            <a:p>
              <a:endParaRPr lang="en-US"/>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Requirements of a Writing (cont’d)</a:t>
            </a:r>
          </a:p>
        </p:txBody>
      </p:sp>
      <p:sp>
        <p:nvSpPr>
          <p:cNvPr id="45059" name="Rectangle 3"/>
          <p:cNvSpPr>
            <a:spLocks noGrp="1" noChangeArrowheads="1"/>
          </p:cNvSpPr>
          <p:nvPr>
            <p:ph type="body" idx="1"/>
          </p:nvPr>
        </p:nvSpPr>
        <p:spPr/>
        <p:txBody>
          <a:bodyPr/>
          <a:lstStyle/>
          <a:p>
            <a:r>
              <a:rPr lang="en-US"/>
              <a:t>Signature requirement</a:t>
            </a:r>
          </a:p>
          <a:p>
            <a:r>
              <a:rPr lang="en-US"/>
              <a:t>Electronic contracts and the UCC</a:t>
            </a:r>
          </a:p>
          <a:p>
            <a:r>
              <a:rPr lang="en-US"/>
              <a:t>Computer software as goods</a:t>
            </a:r>
          </a:p>
        </p:txBody>
      </p:sp>
      <p:grpSp>
        <p:nvGrpSpPr>
          <p:cNvPr id="2" name="Group 4"/>
          <p:cNvGrpSpPr>
            <a:grpSpLocks/>
          </p:cNvGrpSpPr>
          <p:nvPr/>
        </p:nvGrpSpPr>
        <p:grpSpPr bwMode="auto">
          <a:xfrm>
            <a:off x="228600" y="1828800"/>
            <a:ext cx="3833813" cy="4268788"/>
            <a:chOff x="144" y="1152"/>
            <a:chExt cx="2415" cy="2689"/>
          </a:xfrm>
        </p:grpSpPr>
        <p:sp>
          <p:nvSpPr>
            <p:cNvPr id="45066" name="Text Box 5"/>
            <p:cNvSpPr txBox="1">
              <a:spLocks noChangeArrowheads="1"/>
            </p:cNvSpPr>
            <p:nvPr/>
          </p:nvSpPr>
          <p:spPr bwMode="auto">
            <a:xfrm>
              <a:off x="144" y="2256"/>
              <a:ext cx="2415" cy="1585"/>
            </a:xfrm>
            <a:prstGeom prst="rect">
              <a:avLst/>
            </a:prstGeom>
            <a:solidFill>
              <a:srgbClr val="FF6600"/>
            </a:solidFill>
            <a:ln w="38100">
              <a:solidFill>
                <a:schemeClr val="tx1"/>
              </a:solidFill>
              <a:miter lim="800000"/>
              <a:headEnd type="none" w="sm" len="sm"/>
              <a:tailEnd type="none" w="sm" len="sm"/>
            </a:ln>
          </p:spPr>
          <p:txBody>
            <a:bodyPr wrap="none">
              <a:spAutoFit/>
            </a:bodyPr>
            <a:lstStyle/>
            <a:p>
              <a:pPr eaLnBrk="0" hangingPunct="0">
                <a:lnSpc>
                  <a:spcPct val="90000"/>
                </a:lnSpc>
                <a:spcBef>
                  <a:spcPct val="30000"/>
                </a:spcBef>
                <a:buClr>
                  <a:schemeClr val="tx1"/>
                </a:buClr>
                <a:buSzPct val="85000"/>
                <a:buFont typeface="Wingdings" pitchFamily="2" charset="2"/>
                <a:buNone/>
              </a:pPr>
              <a:r>
                <a:rPr lang="en-US" sz="2400"/>
                <a:t>Signature serves for</a:t>
              </a:r>
            </a:p>
            <a:p>
              <a:pPr eaLnBrk="0" hangingPunct="0">
                <a:lnSpc>
                  <a:spcPct val="90000"/>
                </a:lnSpc>
                <a:spcBef>
                  <a:spcPct val="30000"/>
                </a:spcBef>
                <a:buClr>
                  <a:schemeClr val="tx1"/>
                </a:buClr>
                <a:buSzPct val="85000"/>
                <a:buFont typeface="Wingdings" pitchFamily="2" charset="2"/>
                <a:buChar char="v"/>
              </a:pPr>
              <a:r>
                <a:rPr lang="en-US" sz="2400"/>
                <a:t>Evidence</a:t>
              </a:r>
            </a:p>
            <a:p>
              <a:pPr eaLnBrk="0" hangingPunct="0">
                <a:lnSpc>
                  <a:spcPct val="90000"/>
                </a:lnSpc>
                <a:spcBef>
                  <a:spcPct val="30000"/>
                </a:spcBef>
                <a:buClr>
                  <a:schemeClr val="tx1"/>
                </a:buClr>
                <a:buSzPct val="85000"/>
                <a:buFont typeface="Wingdings" pitchFamily="2" charset="2"/>
                <a:buChar char="v"/>
              </a:pPr>
              <a:r>
                <a:rPr lang="en-US" sz="2400"/>
                <a:t>Ceremony</a:t>
              </a:r>
            </a:p>
            <a:p>
              <a:pPr eaLnBrk="0" hangingPunct="0">
                <a:lnSpc>
                  <a:spcPct val="90000"/>
                </a:lnSpc>
                <a:spcBef>
                  <a:spcPct val="30000"/>
                </a:spcBef>
                <a:buClr>
                  <a:schemeClr val="tx1"/>
                </a:buClr>
                <a:buSzPct val="85000"/>
                <a:buFont typeface="Wingdings" pitchFamily="2" charset="2"/>
                <a:buChar char="v"/>
              </a:pPr>
              <a:r>
                <a:rPr lang="en-US" sz="2400"/>
                <a:t>Approval</a:t>
              </a:r>
            </a:p>
            <a:p>
              <a:pPr eaLnBrk="0" hangingPunct="0">
                <a:lnSpc>
                  <a:spcPct val="90000"/>
                </a:lnSpc>
                <a:spcBef>
                  <a:spcPct val="30000"/>
                </a:spcBef>
                <a:buClr>
                  <a:schemeClr val="tx1"/>
                </a:buClr>
                <a:buSzPct val="85000"/>
                <a:buFont typeface="Wingdings" pitchFamily="2" charset="2"/>
                <a:buChar char="v"/>
              </a:pPr>
              <a:r>
                <a:rPr lang="en-US" sz="2400"/>
                <a:t>Efficiency and logistics</a:t>
              </a:r>
            </a:p>
            <a:p>
              <a:pPr eaLnBrk="0" hangingPunct="0"/>
              <a:endParaRPr lang="en-US"/>
            </a:p>
          </p:txBody>
        </p:sp>
        <p:sp>
          <p:nvSpPr>
            <p:cNvPr id="45067" name="Line 6"/>
            <p:cNvSpPr>
              <a:spLocks noChangeShapeType="1"/>
            </p:cNvSpPr>
            <p:nvPr/>
          </p:nvSpPr>
          <p:spPr bwMode="auto">
            <a:xfrm flipH="1">
              <a:off x="336" y="1152"/>
              <a:ext cx="336" cy="0"/>
            </a:xfrm>
            <a:prstGeom prst="line">
              <a:avLst/>
            </a:prstGeom>
            <a:noFill/>
            <a:ln w="38100">
              <a:solidFill>
                <a:schemeClr val="tx1"/>
              </a:solidFill>
              <a:round/>
              <a:headEnd type="none" w="sm" len="sm"/>
              <a:tailEnd type="none" w="sm" len="sm"/>
            </a:ln>
          </p:spPr>
          <p:txBody>
            <a:bodyPr wrap="none">
              <a:spAutoFit/>
            </a:bodyPr>
            <a:lstStyle/>
            <a:p>
              <a:endParaRPr lang="en-US"/>
            </a:p>
          </p:txBody>
        </p:sp>
        <p:sp>
          <p:nvSpPr>
            <p:cNvPr id="45068" name="Line 7"/>
            <p:cNvSpPr>
              <a:spLocks noChangeShapeType="1"/>
            </p:cNvSpPr>
            <p:nvPr/>
          </p:nvSpPr>
          <p:spPr bwMode="auto">
            <a:xfrm>
              <a:off x="336" y="1152"/>
              <a:ext cx="0" cy="1104"/>
            </a:xfrm>
            <a:prstGeom prst="line">
              <a:avLst/>
            </a:prstGeom>
            <a:noFill/>
            <a:ln w="38100">
              <a:solidFill>
                <a:schemeClr val="tx1"/>
              </a:solidFill>
              <a:round/>
              <a:headEnd type="none" w="sm" len="sm"/>
              <a:tailEnd type="triangle" w="sm" len="sm"/>
            </a:ln>
          </p:spPr>
          <p:txBody>
            <a:bodyPr>
              <a:spAutoFit/>
            </a:bodyPr>
            <a:lstStyle/>
            <a:p>
              <a:endParaRPr lang="en-US"/>
            </a:p>
          </p:txBody>
        </p:sp>
      </p:grpSp>
      <p:grpSp>
        <p:nvGrpSpPr>
          <p:cNvPr id="3" name="Group 8"/>
          <p:cNvGrpSpPr>
            <a:grpSpLocks/>
          </p:cNvGrpSpPr>
          <p:nvPr/>
        </p:nvGrpSpPr>
        <p:grpSpPr bwMode="auto">
          <a:xfrm>
            <a:off x="4456113" y="2228850"/>
            <a:ext cx="4310062" cy="3768725"/>
            <a:chOff x="2880" y="1404"/>
            <a:chExt cx="2715" cy="2374"/>
          </a:xfrm>
        </p:grpSpPr>
        <p:sp>
          <p:nvSpPr>
            <p:cNvPr id="45062" name="Text Box 9"/>
            <p:cNvSpPr txBox="1">
              <a:spLocks noChangeArrowheads="1"/>
            </p:cNvSpPr>
            <p:nvPr/>
          </p:nvSpPr>
          <p:spPr bwMode="auto">
            <a:xfrm>
              <a:off x="2880" y="1968"/>
              <a:ext cx="2715" cy="1810"/>
            </a:xfrm>
            <a:prstGeom prst="rect">
              <a:avLst/>
            </a:prstGeom>
            <a:solidFill>
              <a:srgbClr val="FF6600"/>
            </a:solidFill>
            <a:ln w="38100">
              <a:solidFill>
                <a:schemeClr val="tx1"/>
              </a:solidFill>
              <a:miter lim="800000"/>
              <a:headEnd type="none" w="sm" len="sm"/>
              <a:tailEnd type="none" w="sm" len="sm"/>
            </a:ln>
          </p:spPr>
          <p:txBody>
            <a:bodyPr wrap="none">
              <a:spAutoFit/>
            </a:bodyPr>
            <a:lstStyle/>
            <a:p>
              <a:pPr eaLnBrk="0" hangingPunct="0">
                <a:buFont typeface="Wingdings" pitchFamily="2" charset="2"/>
                <a:buChar char="v"/>
              </a:pPr>
              <a:r>
                <a:rPr lang="en-US"/>
                <a:t>UCC covers </a:t>
              </a:r>
              <a:r>
                <a:rPr lang="en-US" i="1"/>
                <a:t>goods</a:t>
              </a:r>
              <a:endParaRPr lang="en-US"/>
            </a:p>
            <a:p>
              <a:pPr eaLnBrk="0" hangingPunct="0">
                <a:buFont typeface="Wingdings" pitchFamily="2" charset="2"/>
                <a:buChar char="v"/>
              </a:pPr>
              <a:r>
                <a:rPr lang="en-US"/>
                <a:t>Includes </a:t>
              </a:r>
              <a:r>
                <a:rPr lang="en-US" i="1"/>
                <a:t>leases</a:t>
              </a:r>
              <a:r>
                <a:rPr lang="en-US"/>
                <a:t> of goods</a:t>
              </a:r>
            </a:p>
            <a:p>
              <a:pPr eaLnBrk="0" hangingPunct="0">
                <a:buFont typeface="Wingdings" pitchFamily="2" charset="2"/>
                <a:buChar char="v"/>
              </a:pPr>
              <a:r>
                <a:rPr lang="en-US"/>
                <a:t>Hardware definitely covered</a:t>
              </a:r>
            </a:p>
            <a:p>
              <a:pPr eaLnBrk="0" hangingPunct="0">
                <a:buFont typeface="Wingdings" pitchFamily="2" charset="2"/>
                <a:buChar char="v"/>
              </a:pPr>
              <a:r>
                <a:rPr lang="en-US"/>
                <a:t>Software license = lease?</a:t>
              </a:r>
            </a:p>
            <a:p>
              <a:pPr lvl="1" eaLnBrk="0" hangingPunct="0">
                <a:buFont typeface="Wingdings" pitchFamily="2" charset="2"/>
                <a:buChar char="v"/>
              </a:pPr>
              <a:r>
                <a:rPr lang="en-US"/>
                <a:t>Communications Group </a:t>
              </a:r>
              <a:br>
                <a:rPr lang="en-US"/>
              </a:br>
              <a:r>
                <a:rPr lang="en-US"/>
                <a:t>	v . Warner Court ruled </a:t>
              </a:r>
            </a:p>
            <a:p>
              <a:pPr lvl="1" eaLnBrk="0" hangingPunct="0">
                <a:buFont typeface="Wingdings" pitchFamily="2" charset="2"/>
                <a:buChar char="v"/>
              </a:pPr>
              <a:r>
                <a:rPr lang="en-US"/>
                <a:t>that license </a:t>
              </a:r>
              <a:r>
                <a:rPr lang="en-US" i="1"/>
                <a:t>was</a:t>
              </a:r>
              <a:r>
                <a:rPr lang="en-US"/>
                <a:t> a</a:t>
              </a:r>
            </a:p>
            <a:p>
              <a:pPr eaLnBrk="0" hangingPunct="0">
                <a:buFont typeface="Wingdings" pitchFamily="2" charset="2"/>
                <a:buNone/>
              </a:pPr>
              <a:r>
                <a:rPr lang="en-US"/>
                <a:t>	 lease under terms of UCC</a:t>
              </a:r>
            </a:p>
            <a:p>
              <a:pPr eaLnBrk="0" hangingPunct="0">
                <a:buFont typeface="Wingdings" pitchFamily="2" charset="2"/>
                <a:buNone/>
              </a:pPr>
              <a:r>
                <a:rPr lang="en-US"/>
                <a:t>Therefore warranty enforceable</a:t>
              </a:r>
            </a:p>
          </p:txBody>
        </p:sp>
        <p:sp>
          <p:nvSpPr>
            <p:cNvPr id="45063" name="AutoShape 10"/>
            <p:cNvSpPr>
              <a:spLocks/>
            </p:cNvSpPr>
            <p:nvPr/>
          </p:nvSpPr>
          <p:spPr bwMode="auto">
            <a:xfrm>
              <a:off x="3988" y="1404"/>
              <a:ext cx="96" cy="384"/>
            </a:xfrm>
            <a:prstGeom prst="rightBrace">
              <a:avLst>
                <a:gd name="adj1" fmla="val 33333"/>
                <a:gd name="adj2" fmla="val 45833"/>
              </a:avLst>
            </a:prstGeom>
            <a:noFill/>
            <a:ln w="38100">
              <a:solidFill>
                <a:schemeClr val="tx1"/>
              </a:solidFill>
              <a:round/>
              <a:headEnd type="none" w="sm" len="sm"/>
              <a:tailEnd type="none" w="sm" len="sm"/>
            </a:ln>
          </p:spPr>
          <p:txBody>
            <a:bodyPr wrap="none" anchor="ctr">
              <a:spAutoFit/>
            </a:bodyPr>
            <a:lstStyle/>
            <a:p>
              <a:pPr eaLnBrk="0" hangingPunct="0"/>
              <a:endParaRPr lang="en-US"/>
            </a:p>
          </p:txBody>
        </p:sp>
        <p:sp>
          <p:nvSpPr>
            <p:cNvPr id="45064" name="Line 11"/>
            <p:cNvSpPr>
              <a:spLocks noChangeShapeType="1"/>
            </p:cNvSpPr>
            <p:nvPr/>
          </p:nvSpPr>
          <p:spPr bwMode="auto">
            <a:xfrm>
              <a:off x="4080" y="1584"/>
              <a:ext cx="288" cy="0"/>
            </a:xfrm>
            <a:prstGeom prst="line">
              <a:avLst/>
            </a:prstGeom>
            <a:noFill/>
            <a:ln w="38100">
              <a:solidFill>
                <a:schemeClr val="tx1"/>
              </a:solidFill>
              <a:round/>
              <a:headEnd type="none" w="sm" len="sm"/>
              <a:tailEnd type="none" w="sm" len="sm"/>
            </a:ln>
          </p:spPr>
          <p:txBody>
            <a:bodyPr wrap="none">
              <a:spAutoFit/>
            </a:bodyPr>
            <a:lstStyle/>
            <a:p>
              <a:endParaRPr lang="en-US"/>
            </a:p>
          </p:txBody>
        </p:sp>
        <p:sp>
          <p:nvSpPr>
            <p:cNvPr id="45065" name="Line 12"/>
            <p:cNvSpPr>
              <a:spLocks noChangeShapeType="1"/>
            </p:cNvSpPr>
            <p:nvPr/>
          </p:nvSpPr>
          <p:spPr bwMode="auto">
            <a:xfrm>
              <a:off x="4368" y="1576"/>
              <a:ext cx="0" cy="392"/>
            </a:xfrm>
            <a:prstGeom prst="line">
              <a:avLst/>
            </a:prstGeom>
            <a:noFill/>
            <a:ln w="38100">
              <a:solidFill>
                <a:schemeClr val="tx1"/>
              </a:solidFill>
              <a:round/>
              <a:headEnd type="none" w="sm" len="sm"/>
              <a:tailEnd type="triangle" w="sm" len="sm"/>
            </a:ln>
          </p:spPr>
          <p:txBody>
            <a:bodyPr>
              <a:spAutoFit/>
            </a:bodyPr>
            <a:lstStyle/>
            <a:p>
              <a:endParaRPr lang="en-US"/>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3500"/>
              <a:t>Uniform Computer Information Transactions Act</a:t>
            </a:r>
          </a:p>
        </p:txBody>
      </p:sp>
      <p:sp>
        <p:nvSpPr>
          <p:cNvPr id="46083" name="Rectangle 3"/>
          <p:cNvSpPr>
            <a:spLocks noGrp="1" noChangeArrowheads="1"/>
          </p:cNvSpPr>
          <p:nvPr>
            <p:ph type="body" idx="1"/>
          </p:nvPr>
        </p:nvSpPr>
        <p:spPr/>
        <p:txBody>
          <a:bodyPr/>
          <a:lstStyle/>
          <a:p>
            <a:r>
              <a:rPr lang="en-US" sz="2200"/>
              <a:t>Historical background of UCITA</a:t>
            </a:r>
          </a:p>
          <a:p>
            <a:pPr lvl="1"/>
            <a:r>
              <a:rPr lang="en-US" sz="2200"/>
              <a:t>American Law Institute &amp; Natl Conference Commissioners on Uniform State Laws</a:t>
            </a:r>
          </a:p>
          <a:p>
            <a:pPr lvl="1"/>
            <a:r>
              <a:rPr lang="en-US" sz="2200"/>
              <a:t>Attempt to clarify electronic contracts</a:t>
            </a:r>
          </a:p>
          <a:p>
            <a:r>
              <a:rPr lang="en-US" sz="2200"/>
              <a:t>Causing uproar</a:t>
            </a:r>
          </a:p>
          <a:p>
            <a:pPr lvl="1"/>
            <a:r>
              <a:rPr lang="en-US" sz="2200"/>
              <a:t>Conflict between vendors and customers</a:t>
            </a:r>
          </a:p>
          <a:p>
            <a:pPr lvl="1"/>
            <a:r>
              <a:rPr lang="en-US" sz="2200"/>
              <a:t>Consumer-protection groups up in arms</a:t>
            </a:r>
          </a:p>
          <a:p>
            <a:pPr lvl="1"/>
            <a:r>
              <a:rPr lang="en-US" sz="2200"/>
              <a:t>Passed only in MD &amp; VA so far (2006.10)</a:t>
            </a:r>
          </a:p>
          <a:p>
            <a:pPr lvl="1"/>
            <a:r>
              <a:rPr lang="en-US" sz="2200"/>
              <a:t>Creeping through state legislatures (9 states had passed components as of 2006.10)</a:t>
            </a:r>
          </a:p>
        </p:txBody>
      </p:sp>
      <p:sp>
        <p:nvSpPr>
          <p:cNvPr id="46084" name="Text Box 4"/>
          <p:cNvSpPr txBox="1">
            <a:spLocks noChangeArrowheads="1"/>
          </p:cNvSpPr>
          <p:nvPr/>
        </p:nvSpPr>
        <p:spPr bwMode="auto">
          <a:xfrm>
            <a:off x="3475038" y="6172200"/>
            <a:ext cx="2192337" cy="396875"/>
          </a:xfrm>
          <a:prstGeom prst="rect">
            <a:avLst/>
          </a:prstGeom>
          <a:noFill/>
          <a:ln w="12700">
            <a:noFill/>
            <a:miter lim="800000"/>
            <a:headEnd type="none" w="sm" len="sm"/>
            <a:tailEnd type="none" w="sm" len="sm"/>
          </a:ln>
        </p:spPr>
        <p:txBody>
          <a:bodyPr wrap="none">
            <a:spAutoFit/>
          </a:bodyPr>
          <a:lstStyle/>
          <a:p>
            <a:pPr eaLnBrk="0" hangingPunct="0"/>
            <a:r>
              <a:rPr lang="en-US" sz="1800">
                <a:latin typeface="Arial Narrow" pitchFamily="34" charset="0"/>
                <a:hlinkClick r:id="rId3"/>
              </a:rPr>
              <a:t>http://www.ucita.com/</a:t>
            </a:r>
            <a:r>
              <a:rPr lang="en-US"/>
              <a:t> </a:t>
            </a:r>
          </a:p>
        </p:txBody>
      </p:sp>
      <p:pic>
        <p:nvPicPr>
          <p:cNvPr id="46085" name="Picture 2"/>
          <p:cNvPicPr>
            <a:picLocks noChangeAspect="1" noChangeArrowheads="1"/>
          </p:cNvPicPr>
          <p:nvPr/>
        </p:nvPicPr>
        <p:blipFill>
          <a:blip r:embed="rId4" cstate="print"/>
          <a:srcRect/>
          <a:stretch>
            <a:fillRect/>
          </a:stretch>
        </p:blipFill>
        <p:spPr bwMode="auto">
          <a:xfrm>
            <a:off x="7315200" y="2514600"/>
            <a:ext cx="1752600" cy="2336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3500"/>
              <a:t>General provisions of the UCITA</a:t>
            </a:r>
          </a:p>
        </p:txBody>
      </p:sp>
      <p:sp>
        <p:nvSpPr>
          <p:cNvPr id="47107" name="Rectangle 3"/>
          <p:cNvSpPr>
            <a:spLocks noGrp="1" noChangeArrowheads="1"/>
          </p:cNvSpPr>
          <p:nvPr>
            <p:ph type="body" idx="1"/>
          </p:nvPr>
        </p:nvSpPr>
        <p:spPr/>
        <p:txBody>
          <a:bodyPr/>
          <a:lstStyle/>
          <a:p>
            <a:r>
              <a:rPr lang="en-US" sz="2200"/>
              <a:t>Scope</a:t>
            </a:r>
          </a:p>
          <a:p>
            <a:pPr lvl="1"/>
            <a:r>
              <a:rPr lang="en-US" sz="2200"/>
              <a:t>Computer information transaction = </a:t>
            </a:r>
          </a:p>
          <a:p>
            <a:pPr lvl="2"/>
            <a:r>
              <a:rPr lang="en-US" sz="2200"/>
              <a:t>Agreement to</a:t>
            </a:r>
          </a:p>
          <a:p>
            <a:pPr lvl="2"/>
            <a:r>
              <a:rPr lang="en-US" sz="2200"/>
              <a:t>Create, modify, transfer, license </a:t>
            </a:r>
            <a:r>
              <a:rPr lang="en-US" sz="2200" i="1"/>
              <a:t>computer information*</a:t>
            </a:r>
            <a:r>
              <a:rPr lang="en-US" sz="2200"/>
              <a:t> or rights</a:t>
            </a:r>
          </a:p>
          <a:p>
            <a:pPr lvl="2"/>
            <a:r>
              <a:rPr lang="en-US" sz="2200"/>
              <a:t>Includes support contract</a:t>
            </a:r>
          </a:p>
          <a:p>
            <a:pPr lvl="1"/>
            <a:r>
              <a:rPr lang="en-US" sz="2200"/>
              <a:t>*= information in electronic form from computers</a:t>
            </a:r>
          </a:p>
          <a:p>
            <a:r>
              <a:rPr lang="en-US" sz="2200"/>
              <a:t>Exclusions</a:t>
            </a:r>
          </a:p>
          <a:p>
            <a:r>
              <a:rPr lang="en-US" sz="2200"/>
              <a:t>Opting out of the Act: by mutual agreement</a:t>
            </a:r>
          </a:p>
          <a:p>
            <a:r>
              <a:rPr lang="en-US" sz="2200"/>
              <a:t>Formation of contract</a:t>
            </a:r>
          </a:p>
          <a:p>
            <a:r>
              <a:rPr lang="en-US" sz="2200"/>
              <a:t>Offer and acceptance</a:t>
            </a:r>
          </a:p>
        </p:txBody>
      </p:sp>
      <p:grpSp>
        <p:nvGrpSpPr>
          <p:cNvPr id="2" name="Group 4"/>
          <p:cNvGrpSpPr>
            <a:grpSpLocks/>
          </p:cNvGrpSpPr>
          <p:nvPr/>
        </p:nvGrpSpPr>
        <p:grpSpPr bwMode="auto">
          <a:xfrm>
            <a:off x="2971800" y="0"/>
            <a:ext cx="6172200" cy="4876800"/>
            <a:chOff x="1872" y="0"/>
            <a:chExt cx="3888" cy="3072"/>
          </a:xfrm>
        </p:grpSpPr>
        <p:sp>
          <p:nvSpPr>
            <p:cNvPr id="47112" name="Text Box 5"/>
            <p:cNvSpPr txBox="1">
              <a:spLocks noChangeArrowheads="1"/>
            </p:cNvSpPr>
            <p:nvPr/>
          </p:nvSpPr>
          <p:spPr bwMode="auto">
            <a:xfrm>
              <a:off x="2510" y="0"/>
              <a:ext cx="3250" cy="1426"/>
            </a:xfrm>
            <a:prstGeom prst="rect">
              <a:avLst/>
            </a:prstGeom>
            <a:solidFill>
              <a:srgbClr val="FF6600"/>
            </a:solidFill>
            <a:ln w="38100">
              <a:solidFill>
                <a:schemeClr val="tx1"/>
              </a:solidFill>
              <a:miter lim="800000"/>
              <a:headEnd type="none" w="sm" len="sm"/>
              <a:tailEnd type="none" w="sm" len="sm"/>
            </a:ln>
          </p:spPr>
          <p:txBody>
            <a:bodyPr wrap="none">
              <a:spAutoFit/>
            </a:bodyPr>
            <a:lstStyle/>
            <a:p>
              <a:pPr eaLnBrk="0" hangingPunct="0"/>
              <a:r>
                <a:rPr lang="en-US" i="1"/>
                <a:t>Exclusions</a:t>
              </a:r>
            </a:p>
            <a:p>
              <a:pPr eaLnBrk="0" hangingPunct="0">
                <a:buFont typeface="Wingdings" pitchFamily="2" charset="2"/>
                <a:buChar char="v"/>
              </a:pPr>
              <a:r>
                <a:rPr lang="en-US"/>
                <a:t>Financial services</a:t>
              </a:r>
            </a:p>
            <a:p>
              <a:pPr eaLnBrk="0" hangingPunct="0">
                <a:buFont typeface="Wingdings" pitchFamily="2" charset="2"/>
                <a:buChar char="v"/>
              </a:pPr>
              <a:r>
                <a:rPr lang="en-US"/>
                <a:t>Audio / visual programming</a:t>
              </a:r>
            </a:p>
            <a:p>
              <a:pPr eaLnBrk="0" hangingPunct="0">
                <a:buFont typeface="Wingdings" pitchFamily="2" charset="2"/>
                <a:buChar char="v"/>
              </a:pPr>
              <a:r>
                <a:rPr lang="en-US"/>
                <a:t>Movies, recordings</a:t>
              </a:r>
            </a:p>
            <a:p>
              <a:pPr eaLnBrk="0" hangingPunct="0">
                <a:buFont typeface="Wingdings" pitchFamily="2" charset="2"/>
                <a:buChar char="v"/>
              </a:pPr>
              <a:r>
                <a:rPr lang="en-US"/>
                <a:t>Compulsory license</a:t>
              </a:r>
            </a:p>
            <a:p>
              <a:pPr eaLnBrk="0" hangingPunct="0">
                <a:buFont typeface="Wingdings" pitchFamily="2" charset="2"/>
                <a:buChar char="v"/>
              </a:pPr>
              <a:r>
                <a:rPr lang="en-US"/>
                <a:t>Contract of employment for employees</a:t>
              </a:r>
            </a:p>
            <a:p>
              <a:pPr eaLnBrk="0" hangingPunct="0">
                <a:buFont typeface="Wingdings" pitchFamily="2" charset="2"/>
                <a:buChar char="v"/>
              </a:pPr>
              <a:r>
                <a:rPr lang="en-US"/>
                <a:t>UCC Articles 3-8</a:t>
              </a:r>
            </a:p>
          </p:txBody>
        </p:sp>
        <p:sp>
          <p:nvSpPr>
            <p:cNvPr id="47113" name="Line 6"/>
            <p:cNvSpPr>
              <a:spLocks noChangeShapeType="1"/>
            </p:cNvSpPr>
            <p:nvPr/>
          </p:nvSpPr>
          <p:spPr bwMode="auto">
            <a:xfrm flipV="1">
              <a:off x="5376" y="1392"/>
              <a:ext cx="0" cy="1680"/>
            </a:xfrm>
            <a:prstGeom prst="line">
              <a:avLst/>
            </a:prstGeom>
            <a:noFill/>
            <a:ln w="38100">
              <a:solidFill>
                <a:schemeClr val="tx1"/>
              </a:solidFill>
              <a:round/>
              <a:headEnd type="none" w="sm" len="sm"/>
              <a:tailEnd type="triangle" w="sm" len="sm"/>
            </a:ln>
          </p:spPr>
          <p:txBody>
            <a:bodyPr>
              <a:spAutoFit/>
            </a:bodyPr>
            <a:lstStyle/>
            <a:p>
              <a:endParaRPr lang="en-US"/>
            </a:p>
          </p:txBody>
        </p:sp>
        <p:sp>
          <p:nvSpPr>
            <p:cNvPr id="47114" name="Line 7"/>
            <p:cNvSpPr>
              <a:spLocks noChangeShapeType="1"/>
            </p:cNvSpPr>
            <p:nvPr/>
          </p:nvSpPr>
          <p:spPr bwMode="auto">
            <a:xfrm>
              <a:off x="1872" y="3072"/>
              <a:ext cx="3504" cy="0"/>
            </a:xfrm>
            <a:prstGeom prst="line">
              <a:avLst/>
            </a:prstGeom>
            <a:noFill/>
            <a:ln w="38100">
              <a:solidFill>
                <a:schemeClr val="tx1"/>
              </a:solidFill>
              <a:round/>
              <a:headEnd type="none" w="sm" len="sm"/>
              <a:tailEnd type="none" w="sm" len="sm"/>
            </a:ln>
          </p:spPr>
          <p:txBody>
            <a:bodyPr wrap="none">
              <a:spAutoFit/>
            </a:bodyPr>
            <a:lstStyle/>
            <a:p>
              <a:endParaRPr lang="en-US"/>
            </a:p>
          </p:txBody>
        </p:sp>
      </p:grpSp>
      <p:grpSp>
        <p:nvGrpSpPr>
          <p:cNvPr id="3" name="Group 8"/>
          <p:cNvGrpSpPr>
            <a:grpSpLocks/>
          </p:cNvGrpSpPr>
          <p:nvPr/>
        </p:nvGrpSpPr>
        <p:grpSpPr bwMode="auto">
          <a:xfrm>
            <a:off x="4267200" y="4275138"/>
            <a:ext cx="4738688" cy="2263775"/>
            <a:chOff x="2688" y="2693"/>
            <a:chExt cx="2985" cy="1426"/>
          </a:xfrm>
        </p:grpSpPr>
        <p:sp>
          <p:nvSpPr>
            <p:cNvPr id="47110" name="Text Box 9"/>
            <p:cNvSpPr txBox="1">
              <a:spLocks noChangeArrowheads="1"/>
            </p:cNvSpPr>
            <p:nvPr/>
          </p:nvSpPr>
          <p:spPr bwMode="auto">
            <a:xfrm>
              <a:off x="2966" y="2693"/>
              <a:ext cx="2707" cy="1426"/>
            </a:xfrm>
            <a:prstGeom prst="rect">
              <a:avLst/>
            </a:prstGeom>
            <a:solidFill>
              <a:srgbClr val="FF6600"/>
            </a:solidFill>
            <a:ln w="38100">
              <a:solidFill>
                <a:schemeClr val="tx1"/>
              </a:solidFill>
              <a:miter lim="800000"/>
              <a:headEnd type="none" w="sm" len="sm"/>
              <a:tailEnd type="none" w="sm" len="sm"/>
            </a:ln>
          </p:spPr>
          <p:txBody>
            <a:bodyPr wrap="none">
              <a:spAutoFit/>
            </a:bodyPr>
            <a:lstStyle/>
            <a:p>
              <a:pPr eaLnBrk="0" hangingPunct="0"/>
              <a:r>
                <a:rPr lang="en-US" i="1"/>
                <a:t>Contracts for </a:t>
              </a:r>
              <a:r>
                <a:rPr lang="en-US" i="1">
                  <a:sym typeface="Symbol" pitchFamily="18" charset="2"/>
                </a:rPr>
                <a:t></a:t>
              </a:r>
              <a:r>
                <a:rPr lang="en-US" i="1"/>
                <a:t>$5,000 enforceable</a:t>
              </a:r>
            </a:p>
            <a:p>
              <a:pPr eaLnBrk="0" hangingPunct="0"/>
              <a:r>
                <a:rPr lang="en-US"/>
                <a:t>Authenticated record; or</a:t>
              </a:r>
            </a:p>
            <a:p>
              <a:pPr eaLnBrk="0" hangingPunct="0"/>
              <a:r>
                <a:rPr lang="en-US"/>
                <a:t>License of </a:t>
              </a:r>
              <a:r>
                <a:rPr lang="en-US">
                  <a:sym typeface="Symbol" pitchFamily="18" charset="2"/>
                </a:rPr>
                <a:t> 1 year; or</a:t>
              </a:r>
            </a:p>
            <a:p>
              <a:pPr eaLnBrk="0" hangingPunct="0"/>
              <a:r>
                <a:rPr lang="en-US">
                  <a:sym typeface="Symbol" pitchFamily="18" charset="2"/>
                </a:rPr>
                <a:t>Performance / information</a:t>
              </a:r>
              <a:br>
                <a:rPr lang="en-US">
                  <a:sym typeface="Symbol" pitchFamily="18" charset="2"/>
                </a:rPr>
              </a:br>
              <a:r>
                <a:rPr lang="en-US">
                  <a:sym typeface="Symbol" pitchFamily="18" charset="2"/>
                </a:rPr>
                <a:t>accomplished / accepted; or</a:t>
              </a:r>
            </a:p>
            <a:p>
              <a:pPr eaLnBrk="0" hangingPunct="0"/>
              <a:r>
                <a:rPr lang="en-US">
                  <a:sym typeface="Symbol" pitchFamily="18" charset="2"/>
                </a:rPr>
                <a:t>Admission in court</a:t>
              </a:r>
              <a:endParaRPr lang="en-US"/>
            </a:p>
            <a:p>
              <a:pPr eaLnBrk="0" hangingPunct="0"/>
              <a:endParaRPr lang="en-US"/>
            </a:p>
          </p:txBody>
        </p:sp>
        <p:sp>
          <p:nvSpPr>
            <p:cNvPr id="47111" name="Line 10"/>
            <p:cNvSpPr>
              <a:spLocks noChangeShapeType="1"/>
            </p:cNvSpPr>
            <p:nvPr/>
          </p:nvSpPr>
          <p:spPr bwMode="auto">
            <a:xfrm>
              <a:off x="2688" y="3600"/>
              <a:ext cx="288" cy="0"/>
            </a:xfrm>
            <a:prstGeom prst="line">
              <a:avLst/>
            </a:prstGeom>
            <a:noFill/>
            <a:ln w="38100">
              <a:solidFill>
                <a:schemeClr val="tx1"/>
              </a:solidFill>
              <a:round/>
              <a:headEnd type="none" w="sm" len="sm"/>
              <a:tailEnd type="triangle" w="sm" len="sm"/>
            </a:ln>
          </p:spPr>
          <p:txBody>
            <a:bodyPr>
              <a:spAutoFit/>
            </a:bodyPr>
            <a:lstStyle/>
            <a:p>
              <a:endParaRPr lang="en-US"/>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3500"/>
              <a:t>Warranties under the UCITA</a:t>
            </a:r>
          </a:p>
        </p:txBody>
      </p:sp>
      <p:sp>
        <p:nvSpPr>
          <p:cNvPr id="48131" name="Rectangle 3"/>
          <p:cNvSpPr>
            <a:spLocks noGrp="1" noChangeArrowheads="1"/>
          </p:cNvSpPr>
          <p:nvPr>
            <p:ph type="body" idx="1"/>
          </p:nvPr>
        </p:nvSpPr>
        <p:spPr>
          <a:xfrm>
            <a:off x="990600" y="1257300"/>
            <a:ext cx="7162800" cy="4648200"/>
          </a:xfrm>
        </p:spPr>
        <p:txBody>
          <a:bodyPr/>
          <a:lstStyle/>
          <a:p>
            <a:pPr>
              <a:buFont typeface="Wingdings" pitchFamily="2" charset="2"/>
              <a:buNone/>
            </a:pPr>
            <a:r>
              <a:rPr lang="en-US" sz="2200"/>
              <a:t>Similar to terms of UCC Article 2</a:t>
            </a:r>
          </a:p>
          <a:p>
            <a:r>
              <a:rPr lang="en-US" sz="2200"/>
              <a:t>Express warranties</a:t>
            </a:r>
          </a:p>
          <a:p>
            <a:r>
              <a:rPr lang="en-US" sz="2200"/>
              <a:t>Implied warranties</a:t>
            </a:r>
          </a:p>
          <a:p>
            <a:r>
              <a:rPr lang="en-US" sz="2200"/>
              <a:t>Disclaimers – may not be enforceable unless</a:t>
            </a:r>
          </a:p>
          <a:p>
            <a:pPr lvl="1"/>
            <a:r>
              <a:rPr lang="en-US" sz="2200"/>
              <a:t>Conspicuous</a:t>
            </a:r>
          </a:p>
          <a:p>
            <a:pPr lvl="1"/>
            <a:r>
              <a:rPr lang="en-US" sz="2200"/>
              <a:t>Unambiguous</a:t>
            </a:r>
          </a:p>
          <a:p>
            <a:r>
              <a:rPr lang="en-US" sz="2200"/>
              <a:t>Breach of contract</a:t>
            </a:r>
          </a:p>
          <a:p>
            <a:pPr lvl="1"/>
            <a:r>
              <a:rPr lang="en-US" sz="2200"/>
              <a:t>Notice of breach</a:t>
            </a:r>
          </a:p>
          <a:p>
            <a:pPr lvl="1"/>
            <a:r>
              <a:rPr lang="en-US" sz="2200"/>
              <a:t>Response to request for information about defect</a:t>
            </a:r>
          </a:p>
          <a:p>
            <a:r>
              <a:rPr lang="en-US" sz="2200"/>
              <a:t>Remedies</a:t>
            </a:r>
          </a:p>
        </p:txBody>
      </p:sp>
      <p:grpSp>
        <p:nvGrpSpPr>
          <p:cNvPr id="2" name="Group 4"/>
          <p:cNvGrpSpPr>
            <a:grpSpLocks/>
          </p:cNvGrpSpPr>
          <p:nvPr/>
        </p:nvGrpSpPr>
        <p:grpSpPr bwMode="auto">
          <a:xfrm>
            <a:off x="2743200" y="5203825"/>
            <a:ext cx="6219825" cy="1654175"/>
            <a:chOff x="1728" y="3278"/>
            <a:chExt cx="3918" cy="1042"/>
          </a:xfrm>
        </p:grpSpPr>
        <p:sp>
          <p:nvSpPr>
            <p:cNvPr id="48133" name="Text Box 5"/>
            <p:cNvSpPr txBox="1">
              <a:spLocks noChangeArrowheads="1"/>
            </p:cNvSpPr>
            <p:nvPr/>
          </p:nvSpPr>
          <p:spPr bwMode="auto">
            <a:xfrm>
              <a:off x="3504" y="3278"/>
              <a:ext cx="2142" cy="1042"/>
            </a:xfrm>
            <a:prstGeom prst="rect">
              <a:avLst/>
            </a:prstGeom>
            <a:solidFill>
              <a:srgbClr val="FF6600"/>
            </a:solidFill>
            <a:ln w="38100">
              <a:solidFill>
                <a:schemeClr val="tx1"/>
              </a:solidFill>
              <a:miter lim="800000"/>
              <a:headEnd type="none" w="sm" len="sm"/>
              <a:tailEnd type="none" w="sm" len="sm"/>
            </a:ln>
          </p:spPr>
          <p:txBody>
            <a:bodyPr wrap="none">
              <a:spAutoFit/>
            </a:bodyPr>
            <a:lstStyle/>
            <a:p>
              <a:pPr eaLnBrk="0" hangingPunct="0"/>
              <a:r>
                <a:rPr lang="en-US"/>
                <a:t>Remedies include</a:t>
              </a:r>
            </a:p>
            <a:p>
              <a:pPr eaLnBrk="0" hangingPunct="0">
                <a:buFont typeface="Wingdings" pitchFamily="2" charset="2"/>
                <a:buChar char="v"/>
              </a:pPr>
              <a:r>
                <a:rPr lang="en-US"/>
                <a:t>Cancellation</a:t>
              </a:r>
            </a:p>
            <a:p>
              <a:pPr eaLnBrk="0" hangingPunct="0">
                <a:buFont typeface="Wingdings" pitchFamily="2" charset="2"/>
                <a:buChar char="v"/>
              </a:pPr>
              <a:r>
                <a:rPr lang="en-US"/>
                <a:t>Contractual remedies</a:t>
              </a:r>
            </a:p>
            <a:p>
              <a:pPr eaLnBrk="0" hangingPunct="0">
                <a:buFont typeface="Wingdings" pitchFamily="2" charset="2"/>
                <a:buChar char="v"/>
              </a:pPr>
              <a:r>
                <a:rPr lang="en-US"/>
                <a:t>Liquidated damages</a:t>
              </a:r>
            </a:p>
            <a:p>
              <a:pPr eaLnBrk="0" hangingPunct="0">
                <a:buFont typeface="Wingdings" pitchFamily="2" charset="2"/>
                <a:buChar char="v"/>
              </a:pPr>
              <a:r>
                <a:rPr lang="en-US"/>
                <a:t>Compensatory damages</a:t>
              </a:r>
            </a:p>
          </p:txBody>
        </p:sp>
        <p:sp>
          <p:nvSpPr>
            <p:cNvPr id="48134" name="Line 6"/>
            <p:cNvSpPr>
              <a:spLocks noChangeShapeType="1"/>
            </p:cNvSpPr>
            <p:nvPr/>
          </p:nvSpPr>
          <p:spPr bwMode="auto">
            <a:xfrm>
              <a:off x="1728" y="3360"/>
              <a:ext cx="1776" cy="0"/>
            </a:xfrm>
            <a:prstGeom prst="line">
              <a:avLst/>
            </a:prstGeom>
            <a:noFill/>
            <a:ln w="38100">
              <a:solidFill>
                <a:schemeClr val="tx1"/>
              </a:solidFill>
              <a:round/>
              <a:headEnd type="none" w="sm" len="sm"/>
              <a:tailEnd type="triangle" w="sm" len="sm"/>
            </a:ln>
          </p:spPr>
          <p:txBody>
            <a:bodyPr wrap="none">
              <a:spAutoFit/>
            </a:bodyPr>
            <a:lstStyle/>
            <a:p>
              <a:endParaRPr lang="en-US"/>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90600" y="152400"/>
            <a:ext cx="7162800" cy="5029200"/>
          </a:xfrm>
        </p:spPr>
        <p:txBody>
          <a:bodyPr/>
          <a:lstStyle/>
          <a:p>
            <a:pPr algn="ctr"/>
            <a:r>
              <a:rPr lang="en-US" sz="8000" dirty="0"/>
              <a:t>Now go </a:t>
            </a:r>
            <a:r>
              <a:rPr lang="en-US" sz="8000"/>
              <a:t>and study</a:t>
            </a:r>
            <a:endParaRPr lang="en-US" sz="8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r>
              <a:rPr lang="en-US"/>
              <a:t>Historical Snapshot (1)</a:t>
            </a:r>
          </a:p>
        </p:txBody>
      </p:sp>
      <p:sp>
        <p:nvSpPr>
          <p:cNvPr id="6147" name="Rectangle 5"/>
          <p:cNvSpPr>
            <a:spLocks noGrp="1" noChangeArrowheads="1"/>
          </p:cNvSpPr>
          <p:nvPr>
            <p:ph type="body" idx="1"/>
          </p:nvPr>
        </p:nvSpPr>
        <p:spPr>
          <a:xfrm>
            <a:off x="990600" y="1143000"/>
            <a:ext cx="7924800" cy="5181600"/>
          </a:xfrm>
        </p:spPr>
        <p:txBody>
          <a:bodyPr/>
          <a:lstStyle/>
          <a:p>
            <a:r>
              <a:rPr lang="en-US"/>
              <a:t>Mid-1960s:  uncertainty about copyright protection of computer programs</a:t>
            </a:r>
          </a:p>
          <a:p>
            <a:r>
              <a:rPr lang="en-US"/>
              <a:t>1976:  Major revision of Copyright Act</a:t>
            </a:r>
          </a:p>
          <a:p>
            <a:pPr lvl="1"/>
            <a:r>
              <a:rPr lang="en-US"/>
              <a:t>Congress recognized it couldn’t address issues posed by computers to copyright policy</a:t>
            </a:r>
          </a:p>
          <a:p>
            <a:pPr lvl="1"/>
            <a:r>
              <a:rPr lang="en-US"/>
              <a:t>Created </a:t>
            </a:r>
            <a:r>
              <a:rPr lang="en-US" i="1"/>
              <a:t>National Commission on New Technological Uses of Copyrighted Works</a:t>
            </a:r>
            <a:r>
              <a:rPr lang="en-US"/>
              <a:t> (CONTU)</a:t>
            </a:r>
          </a:p>
          <a:p>
            <a:pPr lvl="1"/>
            <a:endParaRPr lang="en-US"/>
          </a:p>
          <a:p>
            <a:pPr lvl="1">
              <a:buFont typeface="Wingdings" pitchFamily="2" charset="2"/>
              <a:buNone/>
            </a:pPr>
            <a:endParaRPr lang="en-US"/>
          </a:p>
          <a:p>
            <a:pPr lvl="1"/>
            <a:r>
              <a:rPr lang="en-US"/>
              <a:t>Charged with making recommendations about changes to encompass new technology</a:t>
            </a:r>
          </a:p>
        </p:txBody>
      </p:sp>
      <p:pic>
        <p:nvPicPr>
          <p:cNvPr id="6148" name="Picture 2"/>
          <p:cNvPicPr>
            <a:picLocks noChangeAspect="1" noChangeArrowheads="1"/>
          </p:cNvPicPr>
          <p:nvPr/>
        </p:nvPicPr>
        <p:blipFill>
          <a:blip r:embed="rId3" cstate="print"/>
          <a:srcRect/>
          <a:stretch>
            <a:fillRect/>
          </a:stretch>
        </p:blipFill>
        <p:spPr bwMode="auto">
          <a:xfrm>
            <a:off x="4203700" y="3886200"/>
            <a:ext cx="4711700" cy="1219200"/>
          </a:xfrm>
          <a:prstGeom prst="rect">
            <a:avLst/>
          </a:prstGeom>
          <a:ln>
            <a:noFill/>
          </a:ln>
          <a:effectLst>
            <a:outerShdw blurRad="292100" dist="139700" dir="2700000" algn="tl" rotWithShape="0">
              <a:srgbClr val="333333">
                <a:alpha val="65000"/>
              </a:srgbClr>
            </a:outerShdw>
          </a:effectLst>
        </p:spPr>
      </p:pic>
      <p:sp>
        <p:nvSpPr>
          <p:cNvPr id="6149" name="TextBox 4"/>
          <p:cNvSpPr txBox="1">
            <a:spLocks noChangeArrowheads="1"/>
          </p:cNvSpPr>
          <p:nvPr/>
        </p:nvSpPr>
        <p:spPr bwMode="auto">
          <a:xfrm>
            <a:off x="2540000" y="6172200"/>
            <a:ext cx="4064000" cy="338138"/>
          </a:xfrm>
          <a:prstGeom prst="rect">
            <a:avLst/>
          </a:prstGeom>
          <a:noFill/>
          <a:ln w="9525">
            <a:noFill/>
            <a:miter lim="800000"/>
            <a:headEnd/>
            <a:tailEnd/>
          </a:ln>
        </p:spPr>
        <p:txBody>
          <a:bodyPr wrap="none">
            <a:spAutoFit/>
          </a:bodyPr>
          <a:lstStyle/>
          <a:p>
            <a:pPr eaLnBrk="0" hangingPunct="0"/>
            <a:r>
              <a:rPr lang="en-US" sz="1600">
                <a:latin typeface="Arial Narrow" pitchFamily="34" charset="0"/>
                <a:hlinkClick r:id="rId4"/>
              </a:rPr>
              <a:t>http://digital-law-online.info/CONTU/contu1.html</a:t>
            </a:r>
            <a:r>
              <a:rPr lang="en-US" sz="1600">
                <a:latin typeface="Arial Narrow" pitchFamily="34"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r>
              <a:rPr lang="en-US"/>
              <a:t>Historical Snapshot (2)</a:t>
            </a:r>
          </a:p>
        </p:txBody>
      </p:sp>
      <p:sp>
        <p:nvSpPr>
          <p:cNvPr id="7171" name="Rectangle 5"/>
          <p:cNvSpPr>
            <a:spLocks noGrp="1" noChangeArrowheads="1"/>
          </p:cNvSpPr>
          <p:nvPr>
            <p:ph type="body" idx="1"/>
          </p:nvPr>
        </p:nvSpPr>
        <p:spPr>
          <a:xfrm>
            <a:off x="990600" y="1143000"/>
            <a:ext cx="7162800" cy="5410200"/>
          </a:xfrm>
        </p:spPr>
        <p:txBody>
          <a:bodyPr/>
          <a:lstStyle/>
          <a:p>
            <a:pPr>
              <a:lnSpc>
                <a:spcPct val="80000"/>
              </a:lnSpc>
            </a:pPr>
            <a:r>
              <a:rPr lang="en-US"/>
              <a:t>1978:  CONTU* released report</a:t>
            </a:r>
          </a:p>
          <a:p>
            <a:pPr lvl="1">
              <a:lnSpc>
                <a:spcPct val="80000"/>
              </a:lnSpc>
            </a:pPr>
            <a:r>
              <a:rPr lang="en-US"/>
              <a:t>Recommended copyright protection for computer programs</a:t>
            </a:r>
          </a:p>
          <a:p>
            <a:pPr lvl="1">
              <a:lnSpc>
                <a:spcPct val="80000"/>
              </a:lnSpc>
            </a:pPr>
            <a:r>
              <a:rPr lang="en-US"/>
              <a:t>Protection should only extend to expression of computer programs</a:t>
            </a:r>
          </a:p>
          <a:p>
            <a:pPr lvl="1">
              <a:lnSpc>
                <a:spcPct val="80000"/>
              </a:lnSpc>
            </a:pPr>
            <a:r>
              <a:rPr lang="en-US"/>
              <a:t>Report ambiguous in defining what aspects constitute expression</a:t>
            </a:r>
          </a:p>
          <a:p>
            <a:pPr>
              <a:lnSpc>
                <a:spcPct val="80000"/>
              </a:lnSpc>
            </a:pPr>
            <a:r>
              <a:rPr lang="en-US"/>
              <a:t>1980:  Update of Copyright Act</a:t>
            </a:r>
          </a:p>
          <a:p>
            <a:pPr lvl="1">
              <a:lnSpc>
                <a:spcPct val="80000"/>
              </a:lnSpc>
            </a:pPr>
            <a:r>
              <a:rPr lang="en-US"/>
              <a:t>Computer programs protected</a:t>
            </a:r>
          </a:p>
          <a:p>
            <a:pPr lvl="1">
              <a:lnSpc>
                <a:spcPct val="80000"/>
              </a:lnSpc>
            </a:pPr>
            <a:r>
              <a:rPr lang="en-US"/>
              <a:t>Ambiguities remained</a:t>
            </a:r>
          </a:p>
          <a:p>
            <a:pPr lvl="1">
              <a:lnSpc>
                <a:spcPct val="80000"/>
              </a:lnSpc>
            </a:pPr>
            <a:r>
              <a:rPr lang="en-US"/>
              <a:t>Courts left with determining protection parameters</a:t>
            </a:r>
          </a:p>
          <a:p>
            <a:pPr>
              <a:lnSpc>
                <a:spcPct val="80000"/>
              </a:lnSpc>
              <a:buFont typeface="Wingdings" pitchFamily="2" charset="2"/>
              <a:buNone/>
            </a:pPr>
            <a:endParaRPr lang="en-US" sz="1800" i="1"/>
          </a:p>
          <a:p>
            <a:pPr>
              <a:lnSpc>
                <a:spcPct val="80000"/>
              </a:lnSpc>
              <a:buFont typeface="Wingdings" pitchFamily="2" charset="2"/>
              <a:buNone/>
            </a:pPr>
            <a:r>
              <a:rPr lang="en-US" sz="1600" i="1"/>
              <a:t>___________</a:t>
            </a:r>
            <a:br>
              <a:rPr lang="en-US" sz="1600" i="1"/>
            </a:br>
            <a:r>
              <a:rPr lang="en-US" sz="1600" i="1"/>
              <a:t>*CONTU = National Commission on New Technological Uses of Copyrighted Works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r>
              <a:rPr lang="en-US"/>
              <a:t>Proving Infringement</a:t>
            </a:r>
          </a:p>
        </p:txBody>
      </p:sp>
      <p:sp>
        <p:nvSpPr>
          <p:cNvPr id="8195" name="Rectangle 5"/>
          <p:cNvSpPr>
            <a:spLocks noGrp="1" noChangeArrowheads="1"/>
          </p:cNvSpPr>
          <p:nvPr>
            <p:ph type="body" idx="1"/>
          </p:nvPr>
        </p:nvSpPr>
        <p:spPr>
          <a:xfrm>
            <a:off x="990600" y="1676400"/>
            <a:ext cx="7467600" cy="4648200"/>
          </a:xfrm>
        </p:spPr>
        <p:txBody>
          <a:bodyPr/>
          <a:lstStyle/>
          <a:p>
            <a:r>
              <a:rPr lang="en-US"/>
              <a:t>Requires showing: </a:t>
            </a:r>
          </a:p>
          <a:p>
            <a:pPr lvl="1"/>
            <a:r>
              <a:rPr lang="en-US"/>
              <a:t>Substantial </a:t>
            </a:r>
            <a:r>
              <a:rPr lang="en-US" i="1"/>
              <a:t>similarity</a:t>
            </a:r>
            <a:r>
              <a:rPr lang="en-US"/>
              <a:t> of the works and of the protectable* expression</a:t>
            </a:r>
          </a:p>
          <a:p>
            <a:r>
              <a:rPr lang="en-US"/>
              <a:t>Guiding Copyright Principles</a:t>
            </a:r>
          </a:p>
          <a:p>
            <a:pPr lvl="1"/>
            <a:r>
              <a:rPr lang="en-US"/>
              <a:t>Should provide </a:t>
            </a:r>
            <a:r>
              <a:rPr lang="en-US" i="1"/>
              <a:t>incentives</a:t>
            </a:r>
            <a:r>
              <a:rPr lang="en-US"/>
              <a:t> to develop and distribute works</a:t>
            </a:r>
          </a:p>
          <a:p>
            <a:pPr lvl="1"/>
            <a:r>
              <a:rPr lang="en-US" i="1"/>
              <a:t>Exclusivity</a:t>
            </a:r>
          </a:p>
          <a:p>
            <a:pPr lvl="1"/>
            <a:r>
              <a:rPr lang="en-US"/>
              <a:t>Should provide sufficient </a:t>
            </a:r>
            <a:r>
              <a:rPr lang="en-US" i="1"/>
              <a:t>protection</a:t>
            </a:r>
          </a:p>
          <a:p>
            <a:endParaRPr lang="en-US"/>
          </a:p>
          <a:p>
            <a:pPr>
              <a:buFont typeface="Wingdings" pitchFamily="2" charset="2"/>
              <a:buNone/>
            </a:pPr>
            <a:r>
              <a:rPr lang="en-US" sz="1800"/>
              <a:t>______</a:t>
            </a:r>
          </a:p>
          <a:p>
            <a:pPr>
              <a:buFont typeface="Wingdings" pitchFamily="2" charset="2"/>
              <a:buNone/>
            </a:pPr>
            <a:r>
              <a:rPr lang="en-US" sz="1800"/>
              <a:t>* As spelled in US Code; sometimes spelled </a:t>
            </a:r>
            <a:r>
              <a:rPr lang="en-US" sz="1800" i="1"/>
              <a:t>protectible </a:t>
            </a:r>
            <a:r>
              <a:rPr lang="en-US" sz="1800"/>
              <a:t>elsewhere.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Expressions</a:t>
            </a:r>
          </a:p>
        </p:txBody>
      </p:sp>
      <p:sp>
        <p:nvSpPr>
          <p:cNvPr id="9219" name="Rectangle 3"/>
          <p:cNvSpPr>
            <a:spLocks noGrp="1" noChangeArrowheads="1"/>
          </p:cNvSpPr>
          <p:nvPr>
            <p:ph type="body" idx="1"/>
          </p:nvPr>
        </p:nvSpPr>
        <p:spPr/>
        <p:txBody>
          <a:bodyPr/>
          <a:lstStyle/>
          <a:p>
            <a:r>
              <a:rPr lang="en-US"/>
              <a:t>Copyright disputes boil down to basic issue:  distinguishing protectable </a:t>
            </a:r>
            <a:r>
              <a:rPr lang="en-US" i="1"/>
              <a:t>expression</a:t>
            </a:r>
            <a:r>
              <a:rPr lang="en-US"/>
              <a:t> from unprotectable </a:t>
            </a:r>
            <a:r>
              <a:rPr lang="en-US" i="1"/>
              <a:t>ideas</a:t>
            </a:r>
          </a:p>
          <a:p>
            <a:r>
              <a:rPr lang="en-US" i="1"/>
              <a:t>Cannot protect content that is indispensable to convey an idea (Burgunder p. 314)</a:t>
            </a:r>
          </a:p>
          <a:p>
            <a:pPr lvl="1"/>
            <a:r>
              <a:rPr lang="en-US"/>
              <a:t>Otherwise 1</a:t>
            </a:r>
            <a:r>
              <a:rPr lang="en-US" baseline="30000"/>
              <a:t>st</a:t>
            </a:r>
            <a:r>
              <a:rPr lang="en-US"/>
              <a:t> to discuss idea would lock down all further use of the idea</a:t>
            </a:r>
          </a:p>
          <a:p>
            <a:r>
              <a:rPr lang="en-US"/>
              <a:t>Example of court case involving expression in computer world: </a:t>
            </a:r>
            <a:r>
              <a:rPr lang="en-US" i="1"/>
              <a:t>Apple v. Microsoft and HP </a:t>
            </a:r>
            <a:r>
              <a:rPr lang="en-US"/>
              <a:t>(1989): </a:t>
            </a:r>
          </a:p>
          <a:p>
            <a:pPr lvl="1"/>
            <a:r>
              <a:rPr lang="en-US"/>
              <a:t>Core issue:  scope of protectable expression (graphical use interface or </a:t>
            </a:r>
            <a:r>
              <a:rPr lang="en-US" i="1"/>
              <a:t>GUI</a:t>
            </a:r>
            <a:r>
              <a:rPr lang="en-US"/>
              <a:t>)</a:t>
            </a:r>
          </a:p>
        </p:txBody>
      </p:sp>
      <p:grpSp>
        <p:nvGrpSpPr>
          <p:cNvPr id="2" name="Group 1"/>
          <p:cNvGrpSpPr/>
          <p:nvPr/>
        </p:nvGrpSpPr>
        <p:grpSpPr>
          <a:xfrm>
            <a:off x="4648200" y="0"/>
            <a:ext cx="4495800" cy="1371600"/>
            <a:chOff x="4648200" y="0"/>
            <a:chExt cx="4495800" cy="1371600"/>
          </a:xfrm>
        </p:grpSpPr>
        <p:pic>
          <p:nvPicPr>
            <p:cNvPr id="9220" name="Picture 2"/>
            <p:cNvPicPr>
              <a:picLocks noChangeAspect="1" noChangeArrowheads="1"/>
            </p:cNvPicPr>
            <p:nvPr/>
          </p:nvPicPr>
          <p:blipFill>
            <a:blip r:embed="rId3" cstate="print"/>
            <a:srcRect/>
            <a:stretch>
              <a:fillRect/>
            </a:stretch>
          </p:blipFill>
          <p:spPr bwMode="auto">
            <a:xfrm>
              <a:off x="4648200" y="0"/>
              <a:ext cx="1219200" cy="1350963"/>
            </a:xfrm>
            <a:prstGeom prst="rect">
              <a:avLst/>
            </a:prstGeom>
            <a:ln>
              <a:noFill/>
            </a:ln>
            <a:effectLst>
              <a:outerShdw blurRad="292100" dist="139700" dir="2700000" algn="tl" rotWithShape="0">
                <a:srgbClr val="333333">
                  <a:alpha val="65000"/>
                </a:srgbClr>
              </a:outerShdw>
            </a:effectLst>
          </p:spPr>
        </p:pic>
        <p:pic>
          <p:nvPicPr>
            <p:cNvPr id="9221" name="Picture 3"/>
            <p:cNvPicPr>
              <a:picLocks noChangeAspect="1" noChangeArrowheads="1"/>
            </p:cNvPicPr>
            <p:nvPr/>
          </p:nvPicPr>
          <p:blipFill>
            <a:blip r:embed="rId4" cstate="print"/>
            <a:srcRect/>
            <a:stretch>
              <a:fillRect/>
            </a:stretch>
          </p:blipFill>
          <p:spPr bwMode="auto">
            <a:xfrm>
              <a:off x="5848350" y="0"/>
              <a:ext cx="1708150" cy="1371600"/>
            </a:xfrm>
            <a:prstGeom prst="rect">
              <a:avLst/>
            </a:prstGeom>
            <a:ln>
              <a:noFill/>
            </a:ln>
            <a:effectLst>
              <a:outerShdw blurRad="292100" dist="139700" dir="2700000" algn="tl" rotWithShape="0">
                <a:srgbClr val="333333">
                  <a:alpha val="65000"/>
                </a:srgbClr>
              </a:outerShdw>
            </a:effectLst>
          </p:spPr>
        </p:pic>
        <p:pic>
          <p:nvPicPr>
            <p:cNvPr id="9222" name="Picture 4"/>
            <p:cNvPicPr>
              <a:picLocks noChangeAspect="1" noChangeArrowheads="1"/>
            </p:cNvPicPr>
            <p:nvPr/>
          </p:nvPicPr>
          <p:blipFill>
            <a:blip r:embed="rId5" cstate="print"/>
            <a:srcRect/>
            <a:stretch>
              <a:fillRect/>
            </a:stretch>
          </p:blipFill>
          <p:spPr bwMode="auto">
            <a:xfrm>
              <a:off x="7459663" y="0"/>
              <a:ext cx="1684337" cy="1371600"/>
            </a:xfrm>
            <a:prstGeom prst="rect">
              <a:avLst/>
            </a:prstGeom>
            <a:ln>
              <a:noFill/>
            </a:ln>
            <a:effectLst>
              <a:outerShdw blurRad="292100" dist="139700" dir="2700000" algn="tl" rotWithShape="0">
                <a:srgbClr val="333333">
                  <a:alpha val="65000"/>
                </a:srgbClr>
              </a:outerShdw>
            </a:effec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Levels of Abstraction</a:t>
            </a:r>
          </a:p>
        </p:txBody>
      </p:sp>
      <p:sp>
        <p:nvSpPr>
          <p:cNvPr id="10243" name="Rectangle 3"/>
          <p:cNvSpPr>
            <a:spLocks noGrp="1" noChangeArrowheads="1"/>
          </p:cNvSpPr>
          <p:nvPr>
            <p:ph type="body" idx="1"/>
          </p:nvPr>
        </p:nvSpPr>
        <p:spPr>
          <a:xfrm>
            <a:off x="990600" y="1143000"/>
            <a:ext cx="5943600" cy="5181600"/>
          </a:xfrm>
        </p:spPr>
        <p:txBody>
          <a:bodyPr/>
          <a:lstStyle/>
          <a:p>
            <a:r>
              <a:rPr lang="en-US"/>
              <a:t>Multiple expressions test</a:t>
            </a:r>
          </a:p>
          <a:p>
            <a:pPr lvl="1"/>
            <a:r>
              <a:rPr lang="en-US"/>
              <a:t>Underlying principles of copyright guide</a:t>
            </a:r>
          </a:p>
          <a:p>
            <a:pPr lvl="1"/>
            <a:r>
              <a:rPr lang="en-US"/>
              <a:t>Alternative expressions</a:t>
            </a:r>
          </a:p>
          <a:p>
            <a:r>
              <a:rPr lang="en-US"/>
              <a:t>Distinction between </a:t>
            </a:r>
            <a:r>
              <a:rPr lang="en-US" i="1"/>
              <a:t>ideas</a:t>
            </a:r>
            <a:r>
              <a:rPr lang="en-US"/>
              <a:t> and </a:t>
            </a:r>
            <a:r>
              <a:rPr lang="en-US" i="1"/>
              <a:t>expressions</a:t>
            </a:r>
          </a:p>
          <a:p>
            <a:pPr lvl="1"/>
            <a:r>
              <a:rPr lang="en-US"/>
              <a:t>Court decisions somewhat </a:t>
            </a:r>
            <a:r>
              <a:rPr lang="en-US" i="1"/>
              <a:t>ad hoc</a:t>
            </a:r>
            <a:r>
              <a:rPr lang="en-US"/>
              <a:t>, </a:t>
            </a:r>
            <a:br>
              <a:rPr lang="en-US"/>
            </a:br>
            <a:r>
              <a:rPr lang="en-US"/>
              <a:t>but attempt to reflect guiding copyright principles</a:t>
            </a:r>
          </a:p>
          <a:p>
            <a:pPr lvl="1"/>
            <a:r>
              <a:rPr lang="en-US"/>
              <a:t>Line may seem elusive</a:t>
            </a:r>
          </a:p>
          <a:p>
            <a:endParaRPr lang="en-US" i="1"/>
          </a:p>
          <a:p>
            <a:pPr>
              <a:buFont typeface="Wingdings" pitchFamily="2" charset="2"/>
              <a:buNone/>
            </a:pPr>
            <a:r>
              <a:rPr lang="en-US" i="1"/>
              <a:t>	See extended discussion in Burgunder pp 309-317</a:t>
            </a:r>
          </a:p>
        </p:txBody>
      </p:sp>
      <p:pic>
        <p:nvPicPr>
          <p:cNvPr id="10244" name="Picture 2"/>
          <p:cNvPicPr>
            <a:picLocks noChangeAspect="1" noChangeArrowheads="1"/>
          </p:cNvPicPr>
          <p:nvPr/>
        </p:nvPicPr>
        <p:blipFill>
          <a:blip r:embed="rId3" cstate="print"/>
          <a:srcRect/>
          <a:stretch>
            <a:fillRect/>
          </a:stretch>
        </p:blipFill>
        <p:spPr bwMode="auto">
          <a:xfrm>
            <a:off x="6781800" y="838200"/>
            <a:ext cx="2171700" cy="2371725"/>
          </a:xfrm>
          <a:prstGeom prst="rect">
            <a:avLst/>
          </a:prstGeom>
          <a:ln>
            <a:noFill/>
          </a:ln>
          <a:effectLst>
            <a:outerShdw blurRad="292100" dist="139700" dir="2700000" algn="tl" rotWithShape="0">
              <a:srgbClr val="333333">
                <a:alpha val="65000"/>
              </a:srgbClr>
            </a:outerShdw>
          </a:effectLst>
        </p:spPr>
      </p:pic>
      <p:sp>
        <p:nvSpPr>
          <p:cNvPr id="10245" name="TextBox 4"/>
          <p:cNvSpPr txBox="1">
            <a:spLocks noChangeArrowheads="1"/>
          </p:cNvSpPr>
          <p:nvPr/>
        </p:nvSpPr>
        <p:spPr bwMode="auto">
          <a:xfrm>
            <a:off x="6970713" y="3276600"/>
            <a:ext cx="2173287" cy="1277938"/>
          </a:xfrm>
          <a:prstGeom prst="rect">
            <a:avLst/>
          </a:prstGeom>
          <a:noFill/>
          <a:ln w="9525">
            <a:noFill/>
            <a:miter lim="800000"/>
            <a:headEnd/>
            <a:tailEnd/>
          </a:ln>
        </p:spPr>
        <p:txBody>
          <a:bodyPr wrap="none">
            <a:spAutoFit/>
          </a:bodyPr>
          <a:lstStyle/>
          <a:p>
            <a:pPr eaLnBrk="0" hangingPunct="0"/>
            <a:r>
              <a:rPr lang="en-US" sz="1100"/>
              <a:t>Wassily Kandinsky</a:t>
            </a:r>
          </a:p>
          <a:p>
            <a:pPr eaLnBrk="0" hangingPunct="0"/>
            <a:r>
              <a:rPr lang="en-US" sz="1100"/>
              <a:t>(Russian, 1866-1944)</a:t>
            </a:r>
          </a:p>
          <a:p>
            <a:pPr eaLnBrk="0" hangingPunct="0"/>
            <a:r>
              <a:rPr lang="en-US" sz="1100" i="1"/>
              <a:t>Abstraction</a:t>
            </a:r>
            <a:r>
              <a:rPr lang="en-US" sz="1100"/>
              <a:t>, 1922, Lithograph</a:t>
            </a:r>
          </a:p>
          <a:p>
            <a:pPr eaLnBrk="0" hangingPunct="0"/>
            <a:endParaRPr lang="en-US" sz="1100"/>
          </a:p>
          <a:p>
            <a:pPr eaLnBrk="0" hangingPunct="0"/>
            <a:r>
              <a:rPr lang="en-US" sz="1100"/>
              <a:t>Picture from Wesleyan Univ.</a:t>
            </a:r>
            <a:br>
              <a:rPr lang="en-US" sz="1100"/>
            </a:br>
            <a:r>
              <a:rPr lang="en-US" sz="1100"/>
              <a:t>Davison Art Center Web site</a:t>
            </a:r>
          </a:p>
          <a:p>
            <a:pPr eaLnBrk="0" hangingPunct="0"/>
            <a:r>
              <a:rPr lang="en-US" sz="1100">
                <a:hlinkClick r:id="rId4"/>
              </a:rPr>
              <a:t>http://tinyurl.com/44hrfm</a:t>
            </a:r>
            <a:r>
              <a:rPr lang="en-US" sz="1100"/>
              <a:t> </a:t>
            </a:r>
          </a:p>
        </p:txBody>
      </p:sp>
    </p:spTree>
  </p:cSld>
  <p:clrMapOvr>
    <a:masterClrMapping/>
  </p:clrMapOvr>
</p:sld>
</file>

<file path=ppt/theme/theme1.xml><?xml version="1.0" encoding="utf-8"?>
<a:theme xmlns:a="http://schemas.openxmlformats.org/drawingml/2006/main" name="CJ 341 Class Notes">
  <a:themeElements>
    <a:clrScheme name="CJ 341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fontScheme name="CJ 341 Class Notes">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CJ 341 Class Not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J 341 Class Not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J 341 Class Not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J 341 Class Not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J 341 Class Not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J 341 Class Not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J 341 Class Not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J 341 Class Notes 8">
        <a:dk1>
          <a:srgbClr val="000000"/>
        </a:dk1>
        <a:lt1>
          <a:srgbClr val="FFFFFF"/>
        </a:lt1>
        <a:dk2>
          <a:srgbClr val="FF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CJ 341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CJ 341 Class Notes</Template>
  <TotalTime>1464</TotalTime>
  <Words>3073</Words>
  <Application>Microsoft Office PowerPoint</Application>
  <PresentationFormat>On-screen Show (4:3)</PresentationFormat>
  <Paragraphs>523</Paragraphs>
  <Slides>47</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Arial Narrow</vt:lpstr>
      <vt:lpstr>Bookman Old Style</vt:lpstr>
      <vt:lpstr>Curlz MT</vt:lpstr>
      <vt:lpstr>Times New Roman</vt:lpstr>
      <vt:lpstr>Wingdings</vt:lpstr>
      <vt:lpstr>CJ 341 Class Notes</vt:lpstr>
      <vt:lpstr>Copyright Protection for Computer Programs and Digital Media</vt:lpstr>
      <vt:lpstr>Topics</vt:lpstr>
      <vt:lpstr>Copyright &amp; Computer Programs</vt:lpstr>
      <vt:lpstr>Copyright &amp; Computer Programs:  Overview</vt:lpstr>
      <vt:lpstr>Historical Snapshot (1)</vt:lpstr>
      <vt:lpstr>Historical Snapshot (2)</vt:lpstr>
      <vt:lpstr>Proving Infringement</vt:lpstr>
      <vt:lpstr>Expressions</vt:lpstr>
      <vt:lpstr>Levels of Abstraction</vt:lpstr>
      <vt:lpstr>Whelan v. Jaslow 1986 (1)</vt:lpstr>
      <vt:lpstr>Whelan v. Jaslow 1986 (2)</vt:lpstr>
      <vt:lpstr>Lotus Development Corp v. Paperback Software Int’l 1990</vt:lpstr>
      <vt:lpstr>Computer Associates Intl v. Altai 1992</vt:lpstr>
      <vt:lpstr>Lotus Development Corp. v. Borland Int’l 1995</vt:lpstr>
      <vt:lpstr>International Protection of Computer Programs</vt:lpstr>
      <vt:lpstr>International Protection (2)</vt:lpstr>
      <vt:lpstr>International Protection (3)</vt:lpstr>
      <vt:lpstr>Digital Imaging</vt:lpstr>
      <vt:lpstr>Digital Imaging Overview</vt:lpstr>
      <vt:lpstr>Digital Imaging Issues</vt:lpstr>
      <vt:lpstr>Legal Issues</vt:lpstr>
      <vt:lpstr>Moral Rights (1)</vt:lpstr>
      <vt:lpstr>Moral Rights (2)</vt:lpstr>
      <vt:lpstr>Moral Rights (3)</vt:lpstr>
      <vt:lpstr>Ethical Issues</vt:lpstr>
      <vt:lpstr>Propaganda</vt:lpstr>
      <vt:lpstr>Personal Issues</vt:lpstr>
      <vt:lpstr>Hoffman v. Capital Cities (1)</vt:lpstr>
      <vt:lpstr>Hoffman v. Capital Cities (2)</vt:lpstr>
      <vt:lpstr>More Digital Fakery</vt:lpstr>
      <vt:lpstr>End-User License Agreements (EULAs)</vt:lpstr>
      <vt:lpstr>Fundamental Principles of Contract Law</vt:lpstr>
      <vt:lpstr>Elements of a Contract</vt:lpstr>
      <vt:lpstr>Invalidating Agreements</vt:lpstr>
      <vt:lpstr>Remedies for Breach of Contract</vt:lpstr>
      <vt:lpstr>Uniform Commercial Code</vt:lpstr>
      <vt:lpstr>Merchant/Non-merchant Distinction</vt:lpstr>
      <vt:lpstr>Lack of Essential Terms</vt:lpstr>
      <vt:lpstr>Good Faith &amp; Fair Dealing</vt:lpstr>
      <vt:lpstr>Warranties</vt:lpstr>
      <vt:lpstr>Warranties (cont’d)</vt:lpstr>
      <vt:lpstr>Requirements of a Writing: Statute of Frauds</vt:lpstr>
      <vt:lpstr>Requirements of a Writing (cont’d)</vt:lpstr>
      <vt:lpstr>Uniform Computer Information Transactions Act</vt:lpstr>
      <vt:lpstr>General provisions of the UCITA</vt:lpstr>
      <vt:lpstr>Warranties under the UCITA</vt:lpstr>
      <vt:lpstr>Now go and study</vt:lpstr>
    </vt:vector>
  </TitlesOfParts>
  <Manager>Stan Shernock, PhD</Manager>
  <Company>Norwich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programs and digital media</dc:title>
  <dc:subject>CJ341/IA241</dc:subject>
  <dc:creator>M. E. Kabay, PhD, CISSP-ISSMP</dc:creator>
  <cp:keywords/>
  <dc:description>Updated 2011-10-06</dc:description>
  <cp:lastModifiedBy>Mich Kabay</cp:lastModifiedBy>
  <cp:revision>278</cp:revision>
  <dcterms:created xsi:type="dcterms:W3CDTF">2006-09-13T14:01:14Z</dcterms:created>
  <dcterms:modified xsi:type="dcterms:W3CDTF">2021-02-05T19:55:34Z</dcterms:modified>
  <cp:category/>
</cp:coreProperties>
</file>