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3"/>
  </p:notesMasterIdLst>
  <p:handoutMasterIdLst>
    <p:handoutMasterId r:id="rId44"/>
  </p:handoutMasterIdLst>
  <p:sldIdLst>
    <p:sldId id="285" r:id="rId2"/>
    <p:sldId id="352" r:id="rId3"/>
    <p:sldId id="353" r:id="rId4"/>
    <p:sldId id="356" r:id="rId5"/>
    <p:sldId id="354" r:id="rId6"/>
    <p:sldId id="355" r:id="rId7"/>
    <p:sldId id="373" r:id="rId8"/>
    <p:sldId id="357" r:id="rId9"/>
    <p:sldId id="358" r:id="rId10"/>
    <p:sldId id="359" r:id="rId11"/>
    <p:sldId id="381" r:id="rId12"/>
    <p:sldId id="374" r:id="rId13"/>
    <p:sldId id="375" r:id="rId14"/>
    <p:sldId id="377" r:id="rId15"/>
    <p:sldId id="360" r:id="rId16"/>
    <p:sldId id="382" r:id="rId17"/>
    <p:sldId id="361" r:id="rId18"/>
    <p:sldId id="364" r:id="rId19"/>
    <p:sldId id="378" r:id="rId20"/>
    <p:sldId id="362" r:id="rId21"/>
    <p:sldId id="376" r:id="rId22"/>
    <p:sldId id="365" r:id="rId23"/>
    <p:sldId id="366" r:id="rId24"/>
    <p:sldId id="393" r:id="rId25"/>
    <p:sldId id="392" r:id="rId26"/>
    <p:sldId id="367" r:id="rId27"/>
    <p:sldId id="368" r:id="rId28"/>
    <p:sldId id="386" r:id="rId29"/>
    <p:sldId id="387" r:id="rId30"/>
    <p:sldId id="388" r:id="rId31"/>
    <p:sldId id="389" r:id="rId32"/>
    <p:sldId id="390" r:id="rId33"/>
    <p:sldId id="391" r:id="rId34"/>
    <p:sldId id="369" r:id="rId35"/>
    <p:sldId id="383" r:id="rId36"/>
    <p:sldId id="370" r:id="rId37"/>
    <p:sldId id="379" r:id="rId38"/>
    <p:sldId id="371" r:id="rId39"/>
    <p:sldId id="380" r:id="rId40"/>
    <p:sldId id="372" r:id="rId41"/>
    <p:sldId id="288" r:id="rId42"/>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p:cViewPr>
        <p:scale>
          <a:sx n="75" d="100"/>
          <a:sy n="75" d="100"/>
        </p:scale>
        <p:origin x="-2664" y="-10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2850"/>
    </p:cViewPr>
  </p:sorterViewPr>
  <p:notesViewPr>
    <p:cSldViewPr>
      <p:cViewPr varScale="1">
        <p:scale>
          <a:sx n="79" d="100"/>
          <a:sy n="79" d="100"/>
        </p:scale>
        <p:origin x="-32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slide" Target="slides/slide33.xml"/><Relationship Id="rId2" Type="http://schemas.openxmlformats.org/officeDocument/2006/relationships/slide" Target="slides/slide28.xml"/><Relationship Id="rId1" Type="http://schemas.openxmlformats.org/officeDocument/2006/relationships/slide" Target="slides/slide1.xml"/><Relationship Id="rId6" Type="http://schemas.openxmlformats.org/officeDocument/2006/relationships/slide" Target="slides/slide32.xml"/><Relationship Id="rId5" Type="http://schemas.openxmlformats.org/officeDocument/2006/relationships/slide" Target="slides/slide31.xml"/><Relationship Id="rId4"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34BC3-A903-4E33-BABB-D9D76440668E}" type="doc">
      <dgm:prSet loTypeId="urn:microsoft.com/office/officeart/2005/8/layout/default#1" loCatId="list" qsTypeId="urn:microsoft.com/office/officeart/2005/8/quickstyle/3d9" qsCatId="3D" csTypeId="urn:microsoft.com/office/officeart/2005/8/colors/accent0_3" csCatId="mainScheme" phldr="1"/>
      <dgm:spPr/>
      <dgm:t>
        <a:bodyPr/>
        <a:lstStyle/>
        <a:p>
          <a:endParaRPr lang="en-US"/>
        </a:p>
      </dgm:t>
    </dgm:pt>
    <dgm:pt modelId="{CA9504B5-046A-4312-ABE7-18AC84756914}">
      <dgm:prSet phldrT="[Text]"/>
      <dgm:spPr/>
      <dgm:t>
        <a:bodyPr/>
        <a:lstStyle/>
        <a:p>
          <a:r>
            <a:rPr lang="en-US" dirty="0"/>
            <a:t>Trademarks</a:t>
          </a:r>
        </a:p>
      </dgm:t>
    </dgm:pt>
    <dgm:pt modelId="{5C213A57-B525-439E-8E6E-6F8EC14B8520}" type="parTrans" cxnId="{165799D6-DADE-4B3E-875E-07BF92FBF852}">
      <dgm:prSet/>
      <dgm:spPr/>
      <dgm:t>
        <a:bodyPr/>
        <a:lstStyle/>
        <a:p>
          <a:endParaRPr lang="en-US"/>
        </a:p>
      </dgm:t>
    </dgm:pt>
    <dgm:pt modelId="{D638136F-CCCE-4F55-AD94-6C0C997599E4}" type="sibTrans" cxnId="{165799D6-DADE-4B3E-875E-07BF92FBF852}">
      <dgm:prSet/>
      <dgm:spPr/>
      <dgm:t>
        <a:bodyPr/>
        <a:lstStyle/>
        <a:p>
          <a:endParaRPr lang="en-US"/>
        </a:p>
      </dgm:t>
    </dgm:pt>
    <dgm:pt modelId="{8EB72888-C8E3-4575-B508-EE827177BACA}">
      <dgm:prSet phldrT="[Text]"/>
      <dgm:spPr/>
      <dgm:t>
        <a:bodyPr/>
        <a:lstStyle/>
        <a:p>
          <a:r>
            <a:rPr lang="en-US" dirty="0"/>
            <a:t>Domain</a:t>
          </a:r>
        </a:p>
        <a:p>
          <a:r>
            <a:rPr lang="en-US" dirty="0"/>
            <a:t>Names</a:t>
          </a:r>
        </a:p>
      </dgm:t>
    </dgm:pt>
    <dgm:pt modelId="{17D1CC59-0310-4CB0-AF83-9A35494C5D53}" type="parTrans" cxnId="{F44F0C60-6CC4-41FF-91E0-E52201A962B9}">
      <dgm:prSet/>
      <dgm:spPr/>
      <dgm:t>
        <a:bodyPr/>
        <a:lstStyle/>
        <a:p>
          <a:endParaRPr lang="en-US"/>
        </a:p>
      </dgm:t>
    </dgm:pt>
    <dgm:pt modelId="{577CF7AB-C945-4DB9-A83D-52832D63B00C}" type="sibTrans" cxnId="{F44F0C60-6CC4-41FF-91E0-E52201A962B9}">
      <dgm:prSet/>
      <dgm:spPr/>
      <dgm:t>
        <a:bodyPr/>
        <a:lstStyle/>
        <a:p>
          <a:endParaRPr lang="en-US"/>
        </a:p>
      </dgm:t>
    </dgm:pt>
    <dgm:pt modelId="{0FF036F5-C34A-43A3-9F90-E84C8DA94676}">
      <dgm:prSet phldrT="[Text]"/>
      <dgm:spPr/>
      <dgm:t>
        <a:bodyPr/>
        <a:lstStyle/>
        <a:p>
          <a:r>
            <a:rPr lang="en-US" dirty="0"/>
            <a:t>Cyber-</a:t>
          </a:r>
        </a:p>
        <a:p>
          <a:r>
            <a:rPr lang="en-US" dirty="0"/>
            <a:t>squatting</a:t>
          </a:r>
        </a:p>
      </dgm:t>
    </dgm:pt>
    <dgm:pt modelId="{06868B9C-A796-468F-83BE-8899E9C339ED}" type="parTrans" cxnId="{92B87691-DBD9-4476-98FF-B562C5EFC75B}">
      <dgm:prSet/>
      <dgm:spPr/>
      <dgm:t>
        <a:bodyPr/>
        <a:lstStyle/>
        <a:p>
          <a:endParaRPr lang="en-US"/>
        </a:p>
      </dgm:t>
    </dgm:pt>
    <dgm:pt modelId="{D3A8A1E4-703A-4660-9AE9-CF12C483DF35}" type="sibTrans" cxnId="{92B87691-DBD9-4476-98FF-B562C5EFC75B}">
      <dgm:prSet/>
      <dgm:spPr/>
      <dgm:t>
        <a:bodyPr/>
        <a:lstStyle/>
        <a:p>
          <a:endParaRPr lang="en-US"/>
        </a:p>
      </dgm:t>
    </dgm:pt>
    <dgm:pt modelId="{8E32FC0D-F1FB-46C5-855C-AFEFCBB9C2E6}">
      <dgm:prSet phldrT="[Text]"/>
      <dgm:spPr/>
      <dgm:t>
        <a:bodyPr/>
        <a:lstStyle/>
        <a:p>
          <a:r>
            <a:rPr lang="en-US" dirty="0"/>
            <a:t>International</a:t>
          </a:r>
        </a:p>
        <a:p>
          <a:r>
            <a:rPr lang="en-US" dirty="0"/>
            <a:t>protection</a:t>
          </a:r>
        </a:p>
      </dgm:t>
    </dgm:pt>
    <dgm:pt modelId="{740E95EE-9211-45EC-8918-FBAB76770C3E}" type="parTrans" cxnId="{716BB4BF-02AC-43D2-B664-27C948C8E1DD}">
      <dgm:prSet/>
      <dgm:spPr/>
      <dgm:t>
        <a:bodyPr/>
        <a:lstStyle/>
        <a:p>
          <a:endParaRPr lang="en-US"/>
        </a:p>
      </dgm:t>
    </dgm:pt>
    <dgm:pt modelId="{AB5DED6D-2AA8-42EE-BA02-E20EE6A72C42}" type="sibTrans" cxnId="{716BB4BF-02AC-43D2-B664-27C948C8E1DD}">
      <dgm:prSet/>
      <dgm:spPr/>
      <dgm:t>
        <a:bodyPr/>
        <a:lstStyle/>
        <a:p>
          <a:endParaRPr lang="en-US"/>
        </a:p>
      </dgm:t>
    </dgm:pt>
    <dgm:pt modelId="{84C4347B-C9C1-4656-912E-9A0B5A6C1C51}" type="pres">
      <dgm:prSet presAssocID="{01E34BC3-A903-4E33-BABB-D9D76440668E}" presName="diagram" presStyleCnt="0">
        <dgm:presLayoutVars>
          <dgm:dir/>
          <dgm:resizeHandles val="exact"/>
        </dgm:presLayoutVars>
      </dgm:prSet>
      <dgm:spPr/>
    </dgm:pt>
    <dgm:pt modelId="{EA3B2EE4-D508-46CA-B946-5E65D8A1AA82}" type="pres">
      <dgm:prSet presAssocID="{CA9504B5-046A-4312-ABE7-18AC84756914}" presName="node" presStyleLbl="node1" presStyleIdx="0" presStyleCnt="4">
        <dgm:presLayoutVars>
          <dgm:bulletEnabled val="1"/>
        </dgm:presLayoutVars>
      </dgm:prSet>
      <dgm:spPr/>
    </dgm:pt>
    <dgm:pt modelId="{84D42270-A816-4F00-B50A-AF9B466DB760}" type="pres">
      <dgm:prSet presAssocID="{D638136F-CCCE-4F55-AD94-6C0C997599E4}" presName="sibTrans" presStyleCnt="0"/>
      <dgm:spPr/>
    </dgm:pt>
    <dgm:pt modelId="{0C3F4947-5792-461C-BAB7-B4D79C75E4E6}" type="pres">
      <dgm:prSet presAssocID="{8EB72888-C8E3-4575-B508-EE827177BACA}" presName="node" presStyleLbl="node1" presStyleIdx="1" presStyleCnt="4">
        <dgm:presLayoutVars>
          <dgm:bulletEnabled val="1"/>
        </dgm:presLayoutVars>
      </dgm:prSet>
      <dgm:spPr/>
    </dgm:pt>
    <dgm:pt modelId="{7FC9E94F-48A7-4F7A-9FB0-988B2FBD55E4}" type="pres">
      <dgm:prSet presAssocID="{577CF7AB-C945-4DB9-A83D-52832D63B00C}" presName="sibTrans" presStyleCnt="0"/>
      <dgm:spPr/>
    </dgm:pt>
    <dgm:pt modelId="{EF74919E-028A-405B-B146-57140F4D32A9}" type="pres">
      <dgm:prSet presAssocID="{0FF036F5-C34A-43A3-9F90-E84C8DA94676}" presName="node" presStyleLbl="node1" presStyleIdx="2" presStyleCnt="4">
        <dgm:presLayoutVars>
          <dgm:bulletEnabled val="1"/>
        </dgm:presLayoutVars>
      </dgm:prSet>
      <dgm:spPr/>
    </dgm:pt>
    <dgm:pt modelId="{327470E1-7DCD-46CD-960C-DE8B36DB33D8}" type="pres">
      <dgm:prSet presAssocID="{D3A8A1E4-703A-4660-9AE9-CF12C483DF35}" presName="sibTrans" presStyleCnt="0"/>
      <dgm:spPr/>
    </dgm:pt>
    <dgm:pt modelId="{BB50BDAD-4340-4E35-8FEC-EAE491B1775C}" type="pres">
      <dgm:prSet presAssocID="{8E32FC0D-F1FB-46C5-855C-AFEFCBB9C2E6}" presName="node" presStyleLbl="node1" presStyleIdx="3" presStyleCnt="4">
        <dgm:presLayoutVars>
          <dgm:bulletEnabled val="1"/>
        </dgm:presLayoutVars>
      </dgm:prSet>
      <dgm:spPr/>
    </dgm:pt>
  </dgm:ptLst>
  <dgm:cxnLst>
    <dgm:cxn modelId="{91833E15-4BAA-4C3E-BE7E-029622E8239D}" type="presOf" srcId="{0FF036F5-C34A-43A3-9F90-E84C8DA94676}" destId="{EF74919E-028A-405B-B146-57140F4D32A9}" srcOrd="0" destOrd="0" presId="urn:microsoft.com/office/officeart/2005/8/layout/default#1"/>
    <dgm:cxn modelId="{6B39A124-A280-486C-936C-2A449FB1D700}" type="presOf" srcId="{8EB72888-C8E3-4575-B508-EE827177BACA}" destId="{0C3F4947-5792-461C-BAB7-B4D79C75E4E6}" srcOrd="0" destOrd="0" presId="urn:microsoft.com/office/officeart/2005/8/layout/default#1"/>
    <dgm:cxn modelId="{F44F0C60-6CC4-41FF-91E0-E52201A962B9}" srcId="{01E34BC3-A903-4E33-BABB-D9D76440668E}" destId="{8EB72888-C8E3-4575-B508-EE827177BACA}" srcOrd="1" destOrd="0" parTransId="{17D1CC59-0310-4CB0-AF83-9A35494C5D53}" sibTransId="{577CF7AB-C945-4DB9-A83D-52832D63B00C}"/>
    <dgm:cxn modelId="{2209C882-06E9-46E5-96BC-F6EFCACC5862}" type="presOf" srcId="{8E32FC0D-F1FB-46C5-855C-AFEFCBB9C2E6}" destId="{BB50BDAD-4340-4E35-8FEC-EAE491B1775C}" srcOrd="0" destOrd="0" presId="urn:microsoft.com/office/officeart/2005/8/layout/default#1"/>
    <dgm:cxn modelId="{92B87691-DBD9-4476-98FF-B562C5EFC75B}" srcId="{01E34BC3-A903-4E33-BABB-D9D76440668E}" destId="{0FF036F5-C34A-43A3-9F90-E84C8DA94676}" srcOrd="2" destOrd="0" parTransId="{06868B9C-A796-468F-83BE-8899E9C339ED}" sibTransId="{D3A8A1E4-703A-4660-9AE9-CF12C483DF35}"/>
    <dgm:cxn modelId="{B225EAB3-29A6-4A81-86A3-0B253BA71466}" type="presOf" srcId="{01E34BC3-A903-4E33-BABB-D9D76440668E}" destId="{84C4347B-C9C1-4656-912E-9A0B5A6C1C51}" srcOrd="0" destOrd="0" presId="urn:microsoft.com/office/officeart/2005/8/layout/default#1"/>
    <dgm:cxn modelId="{716BB4BF-02AC-43D2-B664-27C948C8E1DD}" srcId="{01E34BC3-A903-4E33-BABB-D9D76440668E}" destId="{8E32FC0D-F1FB-46C5-855C-AFEFCBB9C2E6}" srcOrd="3" destOrd="0" parTransId="{740E95EE-9211-45EC-8918-FBAB76770C3E}" sibTransId="{AB5DED6D-2AA8-42EE-BA02-E20EE6A72C42}"/>
    <dgm:cxn modelId="{FD2AD1C4-AC1D-4A42-AB4A-37D9A97A16C8}" type="presOf" srcId="{CA9504B5-046A-4312-ABE7-18AC84756914}" destId="{EA3B2EE4-D508-46CA-B946-5E65D8A1AA82}" srcOrd="0" destOrd="0" presId="urn:microsoft.com/office/officeart/2005/8/layout/default#1"/>
    <dgm:cxn modelId="{165799D6-DADE-4B3E-875E-07BF92FBF852}" srcId="{01E34BC3-A903-4E33-BABB-D9D76440668E}" destId="{CA9504B5-046A-4312-ABE7-18AC84756914}" srcOrd="0" destOrd="0" parTransId="{5C213A57-B525-439E-8E6E-6F8EC14B8520}" sibTransId="{D638136F-CCCE-4F55-AD94-6C0C997599E4}"/>
    <dgm:cxn modelId="{1AB6F1B1-9E59-41F6-B926-E9B6E3CB2AFC}" type="presParOf" srcId="{84C4347B-C9C1-4656-912E-9A0B5A6C1C51}" destId="{EA3B2EE4-D508-46CA-B946-5E65D8A1AA82}" srcOrd="0" destOrd="0" presId="urn:microsoft.com/office/officeart/2005/8/layout/default#1"/>
    <dgm:cxn modelId="{18864FCD-A964-4564-948E-31F80914E8BB}" type="presParOf" srcId="{84C4347B-C9C1-4656-912E-9A0B5A6C1C51}" destId="{84D42270-A816-4F00-B50A-AF9B466DB760}" srcOrd="1" destOrd="0" presId="urn:microsoft.com/office/officeart/2005/8/layout/default#1"/>
    <dgm:cxn modelId="{51992DB7-F526-4AAF-8C7E-B8E593A1BCB2}" type="presParOf" srcId="{84C4347B-C9C1-4656-912E-9A0B5A6C1C51}" destId="{0C3F4947-5792-461C-BAB7-B4D79C75E4E6}" srcOrd="2" destOrd="0" presId="urn:microsoft.com/office/officeart/2005/8/layout/default#1"/>
    <dgm:cxn modelId="{531310FD-0399-4C51-AF23-51082C6E85FB}" type="presParOf" srcId="{84C4347B-C9C1-4656-912E-9A0B5A6C1C51}" destId="{7FC9E94F-48A7-4F7A-9FB0-988B2FBD55E4}" srcOrd="3" destOrd="0" presId="urn:microsoft.com/office/officeart/2005/8/layout/default#1"/>
    <dgm:cxn modelId="{082AE48F-7B1C-4EAE-BD95-7C24E91FF04E}" type="presParOf" srcId="{84C4347B-C9C1-4656-912E-9A0B5A6C1C51}" destId="{EF74919E-028A-405B-B146-57140F4D32A9}" srcOrd="4" destOrd="0" presId="urn:microsoft.com/office/officeart/2005/8/layout/default#1"/>
    <dgm:cxn modelId="{2AB5BA35-963D-4758-9634-25FDC397A627}" type="presParOf" srcId="{84C4347B-C9C1-4656-912E-9A0B5A6C1C51}" destId="{327470E1-7DCD-46CD-960C-DE8B36DB33D8}" srcOrd="5" destOrd="0" presId="urn:microsoft.com/office/officeart/2005/8/layout/default#1"/>
    <dgm:cxn modelId="{6DF05E50-AFB9-45F0-B279-D243B92C9C8C}" type="presParOf" srcId="{84C4347B-C9C1-4656-912E-9A0B5A6C1C51}" destId="{BB50BDAD-4340-4E35-8FEC-EAE491B1775C}"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B2EE4-D508-46CA-B946-5E65D8A1AA82}">
      <dsp:nvSpPr>
        <dsp:cNvPr id="0" name=""/>
        <dsp:cNvSpPr/>
      </dsp:nvSpPr>
      <dsp:spPr>
        <a:xfrm>
          <a:off x="948" y="604744"/>
          <a:ext cx="3700239" cy="2220143"/>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sp3d extrusionH="28000" prstMaterial="matte"/>
        </a:bodyPr>
        <a:lstStyle/>
        <a:p>
          <a:pPr marL="0" lvl="0" indent="0" algn="ctr" defTabSz="2089150">
            <a:lnSpc>
              <a:spcPct val="90000"/>
            </a:lnSpc>
            <a:spcBef>
              <a:spcPct val="0"/>
            </a:spcBef>
            <a:spcAft>
              <a:spcPct val="35000"/>
            </a:spcAft>
            <a:buNone/>
          </a:pPr>
          <a:r>
            <a:rPr lang="en-US" sz="4700" kern="1200" dirty="0"/>
            <a:t>Trademarks</a:t>
          </a:r>
        </a:p>
      </dsp:txBody>
      <dsp:txXfrm>
        <a:off x="948" y="604744"/>
        <a:ext cx="3700239" cy="2220143"/>
      </dsp:txXfrm>
    </dsp:sp>
    <dsp:sp modelId="{0C3F4947-5792-461C-BAB7-B4D79C75E4E6}">
      <dsp:nvSpPr>
        <dsp:cNvPr id="0" name=""/>
        <dsp:cNvSpPr/>
      </dsp:nvSpPr>
      <dsp:spPr>
        <a:xfrm>
          <a:off x="4071211" y="604744"/>
          <a:ext cx="3700239" cy="2220143"/>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sp3d extrusionH="28000" prstMaterial="matte"/>
        </a:bodyPr>
        <a:lstStyle/>
        <a:p>
          <a:pPr marL="0" lvl="0" indent="0" algn="ctr" defTabSz="2089150">
            <a:lnSpc>
              <a:spcPct val="90000"/>
            </a:lnSpc>
            <a:spcBef>
              <a:spcPct val="0"/>
            </a:spcBef>
            <a:spcAft>
              <a:spcPct val="35000"/>
            </a:spcAft>
            <a:buNone/>
          </a:pPr>
          <a:r>
            <a:rPr lang="en-US" sz="4700" kern="1200" dirty="0"/>
            <a:t>Domain</a:t>
          </a:r>
        </a:p>
        <a:p>
          <a:pPr marL="0" lvl="0" indent="0" algn="ctr" defTabSz="2089150">
            <a:lnSpc>
              <a:spcPct val="90000"/>
            </a:lnSpc>
            <a:spcBef>
              <a:spcPct val="0"/>
            </a:spcBef>
            <a:spcAft>
              <a:spcPct val="35000"/>
            </a:spcAft>
            <a:buNone/>
          </a:pPr>
          <a:r>
            <a:rPr lang="en-US" sz="4700" kern="1200" dirty="0"/>
            <a:t>Names</a:t>
          </a:r>
        </a:p>
      </dsp:txBody>
      <dsp:txXfrm>
        <a:off x="4071211" y="604744"/>
        <a:ext cx="3700239" cy="2220143"/>
      </dsp:txXfrm>
    </dsp:sp>
    <dsp:sp modelId="{EF74919E-028A-405B-B146-57140F4D32A9}">
      <dsp:nvSpPr>
        <dsp:cNvPr id="0" name=""/>
        <dsp:cNvSpPr/>
      </dsp:nvSpPr>
      <dsp:spPr>
        <a:xfrm>
          <a:off x="948" y="3194911"/>
          <a:ext cx="3700239" cy="2220143"/>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sp3d extrusionH="28000" prstMaterial="matte"/>
        </a:bodyPr>
        <a:lstStyle/>
        <a:p>
          <a:pPr marL="0" lvl="0" indent="0" algn="ctr" defTabSz="2089150">
            <a:lnSpc>
              <a:spcPct val="90000"/>
            </a:lnSpc>
            <a:spcBef>
              <a:spcPct val="0"/>
            </a:spcBef>
            <a:spcAft>
              <a:spcPct val="35000"/>
            </a:spcAft>
            <a:buNone/>
          </a:pPr>
          <a:r>
            <a:rPr lang="en-US" sz="4700" kern="1200" dirty="0"/>
            <a:t>Cyber-</a:t>
          </a:r>
        </a:p>
        <a:p>
          <a:pPr marL="0" lvl="0" indent="0" algn="ctr" defTabSz="2089150">
            <a:lnSpc>
              <a:spcPct val="90000"/>
            </a:lnSpc>
            <a:spcBef>
              <a:spcPct val="0"/>
            </a:spcBef>
            <a:spcAft>
              <a:spcPct val="35000"/>
            </a:spcAft>
            <a:buNone/>
          </a:pPr>
          <a:r>
            <a:rPr lang="en-US" sz="4700" kern="1200" dirty="0"/>
            <a:t>squatting</a:t>
          </a:r>
        </a:p>
      </dsp:txBody>
      <dsp:txXfrm>
        <a:off x="948" y="3194911"/>
        <a:ext cx="3700239" cy="2220143"/>
      </dsp:txXfrm>
    </dsp:sp>
    <dsp:sp modelId="{BB50BDAD-4340-4E35-8FEC-EAE491B1775C}">
      <dsp:nvSpPr>
        <dsp:cNvPr id="0" name=""/>
        <dsp:cNvSpPr/>
      </dsp:nvSpPr>
      <dsp:spPr>
        <a:xfrm>
          <a:off x="4071211" y="3194911"/>
          <a:ext cx="3700239" cy="2220143"/>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sp3d extrusionH="28000" prstMaterial="matte"/>
        </a:bodyPr>
        <a:lstStyle/>
        <a:p>
          <a:pPr marL="0" lvl="0" indent="0" algn="ctr" defTabSz="2089150">
            <a:lnSpc>
              <a:spcPct val="90000"/>
            </a:lnSpc>
            <a:spcBef>
              <a:spcPct val="0"/>
            </a:spcBef>
            <a:spcAft>
              <a:spcPct val="35000"/>
            </a:spcAft>
            <a:buNone/>
          </a:pPr>
          <a:r>
            <a:rPr lang="en-US" sz="4700" kern="1200" dirty="0"/>
            <a:t>International</a:t>
          </a:r>
        </a:p>
        <a:p>
          <a:pPr marL="0" lvl="0" indent="0" algn="ctr" defTabSz="2089150">
            <a:lnSpc>
              <a:spcPct val="90000"/>
            </a:lnSpc>
            <a:spcBef>
              <a:spcPct val="0"/>
            </a:spcBef>
            <a:spcAft>
              <a:spcPct val="35000"/>
            </a:spcAft>
            <a:buNone/>
          </a:pPr>
          <a:r>
            <a:rPr lang="en-US" sz="4700" kern="1200" dirty="0"/>
            <a:t>protection</a:t>
          </a:r>
        </a:p>
      </dsp:txBody>
      <dsp:txXfrm>
        <a:off x="4071211" y="3194911"/>
        <a:ext cx="3700239" cy="22201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71688" y="457200"/>
            <a:ext cx="3171825" cy="381000"/>
          </a:xfrm>
          <a:prstGeom prst="rect">
            <a:avLst/>
          </a:prstGeom>
        </p:spPr>
        <p:txBody>
          <a:bodyPr vert="horz" lIns="91440" tIns="45720" rIns="91440" bIns="45720" rtlCol="0"/>
          <a:lstStyle>
            <a:lvl1pPr algn="ctr" eaLnBrk="0" hangingPunct="0">
              <a:defRPr sz="1800"/>
            </a:lvl1pPr>
          </a:lstStyle>
          <a:p>
            <a:pPr>
              <a:defRPr/>
            </a:pPr>
            <a:r>
              <a:rPr lang="pt-BR"/>
              <a:t>CJ341/IA241/IA241 Class Notes</a:t>
            </a:r>
            <a:endParaRPr lang="en-US"/>
          </a:p>
        </p:txBody>
      </p:sp>
      <p:sp>
        <p:nvSpPr>
          <p:cNvPr id="3" name="Slide Number Placeholder 2"/>
          <p:cNvSpPr>
            <a:spLocks noGrp="1"/>
          </p:cNvSpPr>
          <p:nvPr>
            <p:ph type="sldNum" sz="quarter" idx="3"/>
          </p:nvPr>
        </p:nvSpPr>
        <p:spPr>
          <a:xfrm>
            <a:off x="1588" y="8839200"/>
            <a:ext cx="7313612" cy="304800"/>
          </a:xfrm>
          <a:prstGeom prst="rect">
            <a:avLst/>
          </a:prstGeom>
        </p:spPr>
        <p:txBody>
          <a:bodyPr vert="horz" lIns="91440" tIns="45720" rIns="91440" bIns="45720" rtlCol="0" anchor="b"/>
          <a:lstStyle>
            <a:lvl1pPr algn="ctr" eaLnBrk="0" hangingPunct="0">
              <a:defRPr sz="1200"/>
            </a:lvl1pPr>
          </a:lstStyle>
          <a:p>
            <a:pPr>
              <a:defRPr/>
            </a:pPr>
            <a:fld id="{43406FE6-8D98-4EB8-9ABD-B291626E434D}" type="slidenum">
              <a:rPr lang="en-US"/>
              <a:pPr>
                <a:defRPr/>
              </a:pPr>
              <a:t>‹#›</a:t>
            </a:fld>
            <a:endParaRPr lang="en-US"/>
          </a:p>
        </p:txBody>
      </p:sp>
    </p:spTree>
    <p:extLst>
      <p:ext uri="{BB962C8B-B14F-4D97-AF65-F5344CB8AC3E}">
        <p14:creationId xmlns:p14="http://schemas.microsoft.com/office/powerpoint/2010/main" val="1681304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788" eaLnBrk="1" hangingPunct="1">
              <a:defRPr sz="1300" b="0">
                <a:latin typeface="Arial" pitchFamily="34"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788" eaLnBrk="1" hangingPunct="1">
              <a:defRPr sz="1300" b="0">
                <a:latin typeface="Arial" pitchFamily="34" charset="0"/>
              </a:defRPr>
            </a:lvl1pPr>
          </a:lstStyle>
          <a:p>
            <a:pPr>
              <a:defRPr/>
            </a:pPr>
            <a:fld id="{B866E627-2DBB-4BB0-A46E-E1222B579599}" type="slidenum">
              <a:rPr lang="en-US"/>
              <a:pPr>
                <a:defRPr/>
              </a:pPr>
              <a:t>‹#›</a:t>
            </a:fld>
            <a:endParaRPr lang="en-US"/>
          </a:p>
        </p:txBody>
      </p:sp>
    </p:spTree>
    <p:extLst>
      <p:ext uri="{BB962C8B-B14F-4D97-AF65-F5344CB8AC3E}">
        <p14:creationId xmlns:p14="http://schemas.microsoft.com/office/powerpoint/2010/main" val="2729419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9F03A6E-9C18-4D5B-9D15-8E303141717F}" type="slidenum">
              <a:rPr lang="en-US" smtClean="0">
                <a:latin typeface="Arial" charset="0"/>
              </a:rPr>
              <a:pPr/>
              <a:t>1</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235430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F479C3B-1652-4B25-AD9D-1201B74EA172}" type="slidenum">
              <a:rPr lang="en-US" smtClean="0">
                <a:latin typeface="Arial" charset="0"/>
              </a:rPr>
              <a:pPr/>
              <a:t>10</a:t>
            </a:fld>
            <a:endParaRPr 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1340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6C5164E-57F4-4ABF-A48D-E915C72BC87A}" type="slidenum">
              <a:rPr lang="en-US" smtClean="0">
                <a:latin typeface="Arial" charset="0"/>
              </a:rPr>
              <a:pPr/>
              <a:t>11</a:t>
            </a:fld>
            <a:endParaRPr 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3186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62D8ECE-6FB8-44CE-8C85-FFDE59BA7067}" type="slidenum">
              <a:rPr lang="en-US" smtClean="0">
                <a:latin typeface="Arial" charset="0"/>
              </a:rPr>
              <a:pPr/>
              <a:t>12</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365947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70CB199-4217-493D-9230-437386B3C613}" type="slidenum">
              <a:rPr lang="en-US" smtClean="0">
                <a:latin typeface="Arial" charset="0"/>
              </a:rPr>
              <a:pPr/>
              <a:t>13</a:t>
            </a:fld>
            <a:endParaRPr lang="en-US">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1867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3ED77F2-CD47-4554-95C5-A98B84E4076C}" type="slidenum">
              <a:rPr lang="en-US" smtClean="0">
                <a:latin typeface="Arial" charset="0"/>
              </a:rPr>
              <a:pPr/>
              <a:t>14</a:t>
            </a:fld>
            <a:endParaRPr lang="en-US">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898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DB734BA-E5DA-4F05-834E-BFD180173770}" type="slidenum">
              <a:rPr lang="en-US" smtClean="0">
                <a:latin typeface="Arial" charset="0"/>
              </a:rPr>
              <a:pPr/>
              <a:t>15</a:t>
            </a:fld>
            <a:endParaRPr lang="en-US">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30365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488FACF-FC27-41E5-B7E0-ECD096DFE305}" type="slidenum">
              <a:rPr lang="en-US" smtClean="0">
                <a:latin typeface="Arial" charset="0"/>
              </a:rPr>
              <a:pPr/>
              <a:t>16</a:t>
            </a:fld>
            <a:endParaRPr 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594203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65AF6FD-269C-43B8-AB15-F387896BD179}" type="slidenum">
              <a:rPr lang="en-US" smtClean="0">
                <a:latin typeface="Arial" charset="0"/>
              </a:rPr>
              <a:pPr/>
              <a:t>17</a:t>
            </a:fld>
            <a:endParaRPr lang="en-US">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8899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611C136-F910-45C7-A63A-6B1CEF855F1A}" type="slidenum">
              <a:rPr lang="en-US" smtClean="0">
                <a:latin typeface="Arial" charset="0"/>
              </a:rPr>
              <a:pPr/>
              <a:t>18</a:t>
            </a:fld>
            <a:endParaRPr 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8582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1C05C50-F6A4-4864-A4C6-CFCD8A5969F7}" type="slidenum">
              <a:rPr lang="en-US" smtClean="0">
                <a:latin typeface="Arial" charset="0"/>
              </a:rPr>
              <a:pPr/>
              <a:t>19</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5589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E60375B-C22C-46DD-9178-DDDF8E9690E7}" type="slidenum">
              <a:rPr lang="en-US" smtClean="0">
                <a:latin typeface="Arial" charset="0"/>
              </a:rPr>
              <a:pPr/>
              <a:t>2</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5567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732A375-15C0-4F05-A451-AE23F8378206}" type="slidenum">
              <a:rPr lang="en-US" smtClean="0">
                <a:latin typeface="Arial" charset="0"/>
              </a:rPr>
              <a:pPr/>
              <a:t>20</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75295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0F2EDE6-64B9-4D17-A311-D18BCE869136}" type="slidenum">
              <a:rPr lang="en-US" smtClean="0">
                <a:latin typeface="Arial" charset="0"/>
              </a:rPr>
              <a:pPr/>
              <a:t>21</a:t>
            </a:fld>
            <a:endParaRPr lang="en-US">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40850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E3E2A43-0E42-4E08-BE80-3003504AEA5F}" type="slidenum">
              <a:rPr lang="en-US" smtClean="0">
                <a:latin typeface="Arial" charset="0"/>
              </a:rPr>
              <a:pPr/>
              <a:t>22</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154213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AE509F-2CD2-4A2F-A2DB-4A337F7F47FC}" type="slidenum">
              <a:rPr lang="en-US" smtClean="0">
                <a:latin typeface="Arial" charset="0"/>
              </a:rPr>
              <a:pPr/>
              <a:t>23</a:t>
            </a:fld>
            <a:endParaRPr 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891504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latin typeface="Arial" charset="0"/>
            </a:endParaRPr>
          </a:p>
        </p:txBody>
      </p:sp>
      <p:sp>
        <p:nvSpPr>
          <p:cNvPr id="68612" name="Slide Number Placeholder 3"/>
          <p:cNvSpPr>
            <a:spLocks noGrp="1"/>
          </p:cNvSpPr>
          <p:nvPr>
            <p:ph type="sldNum" sz="quarter" idx="5"/>
          </p:nvPr>
        </p:nvSpPr>
        <p:spPr>
          <a:noFill/>
        </p:spPr>
        <p:txBody>
          <a:bodyPr/>
          <a:lstStyle/>
          <a:p>
            <a:fld id="{DB7953B4-7BC6-4EB1-ADDA-2E07A920431B}" type="slidenum">
              <a:rPr lang="en-US" smtClean="0">
                <a:latin typeface="Arial" charset="0"/>
              </a:rPr>
              <a:pPr/>
              <a:t>24</a:t>
            </a:fld>
            <a:endParaRPr lang="en-US">
              <a:latin typeface="Arial" charset="0"/>
            </a:endParaRPr>
          </a:p>
        </p:txBody>
      </p:sp>
    </p:spTree>
    <p:extLst>
      <p:ext uri="{BB962C8B-B14F-4D97-AF65-F5344CB8AC3E}">
        <p14:creationId xmlns:p14="http://schemas.microsoft.com/office/powerpoint/2010/main" val="2297578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latin typeface="Arial" charset="0"/>
            </a:endParaRPr>
          </a:p>
        </p:txBody>
      </p:sp>
      <p:sp>
        <p:nvSpPr>
          <p:cNvPr id="69636" name="Slide Number Placeholder 3"/>
          <p:cNvSpPr>
            <a:spLocks noGrp="1"/>
          </p:cNvSpPr>
          <p:nvPr>
            <p:ph type="sldNum" sz="quarter" idx="5"/>
          </p:nvPr>
        </p:nvSpPr>
        <p:spPr>
          <a:noFill/>
        </p:spPr>
        <p:txBody>
          <a:bodyPr/>
          <a:lstStyle/>
          <a:p>
            <a:fld id="{B148A1D7-37AB-4FA2-AE72-0EEE57F66B7C}" type="slidenum">
              <a:rPr lang="en-US" smtClean="0">
                <a:latin typeface="Arial" charset="0"/>
              </a:rPr>
              <a:pPr/>
              <a:t>25</a:t>
            </a:fld>
            <a:endParaRPr lang="en-US">
              <a:latin typeface="Arial" charset="0"/>
            </a:endParaRPr>
          </a:p>
        </p:txBody>
      </p:sp>
    </p:spTree>
    <p:extLst>
      <p:ext uri="{BB962C8B-B14F-4D97-AF65-F5344CB8AC3E}">
        <p14:creationId xmlns:p14="http://schemas.microsoft.com/office/powerpoint/2010/main" val="1871192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0A1E042-F62B-4660-99F8-6979641CCF7C}" type="slidenum">
              <a:rPr lang="en-US" smtClean="0">
                <a:latin typeface="Arial" charset="0"/>
              </a:rPr>
              <a:pPr/>
              <a:t>26</a:t>
            </a:fld>
            <a:endParaRPr 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671187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D75DF6C-19DC-4D83-B3C1-1B15117160F5}" type="slidenum">
              <a:rPr lang="en-US" smtClean="0">
                <a:latin typeface="Arial" charset="0"/>
              </a:rPr>
              <a:pPr/>
              <a:t>27</a:t>
            </a:fld>
            <a:endParaRPr lang="en-US">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947489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en-US">
                <a:latin typeface="Arial" charset="0"/>
              </a:rPr>
              <a:t>Copyright © 2005 M. E. Kabay.                                                            All rights reserved.</a:t>
            </a:r>
          </a:p>
        </p:txBody>
      </p:sp>
      <p:sp>
        <p:nvSpPr>
          <p:cNvPr id="72707" name="Rectangle 7"/>
          <p:cNvSpPr>
            <a:spLocks noGrp="1" noChangeArrowheads="1"/>
          </p:cNvSpPr>
          <p:nvPr>
            <p:ph type="sldNum" sz="quarter" idx="5"/>
          </p:nvPr>
        </p:nvSpPr>
        <p:spPr>
          <a:noFill/>
        </p:spPr>
        <p:txBody>
          <a:bodyPr/>
          <a:lstStyle/>
          <a:p>
            <a:fld id="{1D29C797-594A-46F5-9E87-B9558CB3C1D4}" type="slidenum">
              <a:rPr lang="en-US" smtClean="0">
                <a:latin typeface="Arial" charset="0"/>
              </a:rPr>
              <a:pPr/>
              <a:t>28</a:t>
            </a:fld>
            <a:endParaRPr lang="en-US">
              <a:latin typeface="Times New Roman" pitchFamily="18" charset="0"/>
            </a:endParaRPr>
          </a:p>
        </p:txBody>
      </p:sp>
      <p:sp>
        <p:nvSpPr>
          <p:cNvPr id="72708" name="Rectangle 2"/>
          <p:cNvSpPr>
            <a:spLocks noGrp="1" noRot="1" noChangeAspect="1" noChangeArrowheads="1" noTextEdit="1"/>
          </p:cNvSpPr>
          <p:nvPr>
            <p:ph type="sldImg"/>
          </p:nvPr>
        </p:nvSpPr>
        <p:spPr>
          <a:xfrm>
            <a:off x="1268413" y="730250"/>
            <a:ext cx="4778375" cy="3584575"/>
          </a:xfrm>
          <a:ln w="12700" cap="flat"/>
        </p:spPr>
      </p:sp>
      <p:sp>
        <p:nvSpPr>
          <p:cNvPr id="72709" name="Rectangle 3"/>
          <p:cNvSpPr>
            <a:spLocks noGrp="1" noChangeArrowheads="1"/>
          </p:cNvSpPr>
          <p:nvPr>
            <p:ph type="body" idx="1"/>
          </p:nvPr>
        </p:nvSpPr>
        <p:spPr>
          <a:xfrm>
            <a:off x="1138238" y="4640263"/>
            <a:ext cx="5119687" cy="2511425"/>
          </a:xfrm>
          <a:solidFill>
            <a:schemeClr val="bg1"/>
          </a:solidFill>
          <a:ln/>
        </p:spPr>
        <p:txBody>
          <a:bodyPr lIns="96755" tIns="48377" rIns="96755" bIns="48377"/>
          <a:lstStyle/>
          <a:p>
            <a:r>
              <a:rPr lang="en-US">
                <a:latin typeface="Arial" charset="0"/>
              </a:rPr>
              <a:t>From EDUPAGE:</a:t>
            </a:r>
          </a:p>
          <a:p>
            <a:r>
              <a:rPr lang="en-US">
                <a:latin typeface="Arial" charset="0"/>
              </a:rPr>
              <a:t>NEWS LINK SITE SUED OVER HOT LINKS</a:t>
            </a:r>
          </a:p>
          <a:p>
            <a:r>
              <a:rPr lang="en-US">
                <a:latin typeface="Arial" charset="0"/>
              </a:rPr>
              <a:t>A lawsuit filed in U.S. District Court in New York City accuses Phoenix-based TotalNews of "blatant acts of misappropriation, trademark dilution and infringement, willful copyright violations, and other related tortious acts."  The plaintiffs, which include CNN, The Washington Post Co., Dow Jones, Times Mirror and Reuters, are upset that the hot links provided from TotalNews to their Web sites display their content framed by the TotalNews home page and its banner ads.  Bruce Keller, an attorney for the plaintiffs calls totalnews.com "a parasitic Web site with no content of its own."  However, TotalNews says it's simply providing PC users links to some 1,200 news sources, allowing viewers to compare information from each, and that if the case goes against them, the precedent will endanger the ability of Web site operators to provide hot links to other sites.  "Hot links either do or don't violate trademarks.  That's not new.  Framing is new. And framing and selling ads is pretty damn new," says Keller.  (Broadcasting &amp; Cable 3 Mar 97)</a:t>
            </a:r>
          </a:p>
        </p:txBody>
      </p:sp>
    </p:spTree>
    <p:extLst>
      <p:ext uri="{BB962C8B-B14F-4D97-AF65-F5344CB8AC3E}">
        <p14:creationId xmlns:p14="http://schemas.microsoft.com/office/powerpoint/2010/main" val="3761043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a:latin typeface="Arial" charset="0"/>
              </a:rPr>
              <a:t>Copyright © 2005 M. E. Kabay.                                                            All rights reserved.</a:t>
            </a:r>
          </a:p>
        </p:txBody>
      </p:sp>
      <p:sp>
        <p:nvSpPr>
          <p:cNvPr id="73731" name="Rectangle 7"/>
          <p:cNvSpPr>
            <a:spLocks noGrp="1" noChangeArrowheads="1"/>
          </p:cNvSpPr>
          <p:nvPr>
            <p:ph type="sldNum" sz="quarter" idx="5"/>
          </p:nvPr>
        </p:nvSpPr>
        <p:spPr>
          <a:noFill/>
        </p:spPr>
        <p:txBody>
          <a:bodyPr/>
          <a:lstStyle/>
          <a:p>
            <a:fld id="{C2725404-2A93-485A-BDBB-212C4B63FCD0}" type="slidenum">
              <a:rPr lang="en-US" smtClean="0">
                <a:latin typeface="Arial" charset="0"/>
              </a:rPr>
              <a:pPr/>
              <a:t>29</a:t>
            </a:fld>
            <a:endParaRPr lang="en-US">
              <a:latin typeface="Times New Roman" pitchFamily="18"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383981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E2B9333-4B73-45D4-9014-A391C3826930}" type="slidenum">
              <a:rPr lang="en-US" smtClean="0">
                <a:latin typeface="Arial" charset="0"/>
              </a:rPr>
              <a:pPr/>
              <a:t>3</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163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p>
            <a:r>
              <a:rPr lang="en-US">
                <a:latin typeface="Arial" charset="0"/>
              </a:rPr>
              <a:t>Copyright © 2005 M. E. Kabay.                                                            All rights reserved.</a:t>
            </a:r>
          </a:p>
        </p:txBody>
      </p:sp>
      <p:sp>
        <p:nvSpPr>
          <p:cNvPr id="74755" name="Rectangle 7"/>
          <p:cNvSpPr>
            <a:spLocks noGrp="1" noChangeArrowheads="1"/>
          </p:cNvSpPr>
          <p:nvPr>
            <p:ph type="sldNum" sz="quarter" idx="5"/>
          </p:nvPr>
        </p:nvSpPr>
        <p:spPr>
          <a:noFill/>
        </p:spPr>
        <p:txBody>
          <a:bodyPr/>
          <a:lstStyle/>
          <a:p>
            <a:fld id="{BF460AB5-8361-4438-9AF6-07BB3FCBD5E6}" type="slidenum">
              <a:rPr lang="en-US" smtClean="0">
                <a:latin typeface="Arial" charset="0"/>
              </a:rPr>
              <a:pPr/>
              <a:t>30</a:t>
            </a:fld>
            <a:endParaRPr lang="en-US">
              <a:latin typeface="Times New Roman" pitchFamily="18"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3511180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en-US">
                <a:latin typeface="Arial" charset="0"/>
              </a:rPr>
              <a:t>Copyright © 2005 M. E. Kabay.                                                            All rights reserved.</a:t>
            </a:r>
          </a:p>
        </p:txBody>
      </p:sp>
      <p:sp>
        <p:nvSpPr>
          <p:cNvPr id="75779" name="Rectangle 7"/>
          <p:cNvSpPr>
            <a:spLocks noGrp="1" noChangeArrowheads="1"/>
          </p:cNvSpPr>
          <p:nvPr>
            <p:ph type="sldNum" sz="quarter" idx="5"/>
          </p:nvPr>
        </p:nvSpPr>
        <p:spPr>
          <a:noFill/>
        </p:spPr>
        <p:txBody>
          <a:bodyPr/>
          <a:lstStyle/>
          <a:p>
            <a:fld id="{AB4FF7F7-5306-4AA2-AEA0-5443F68C794E}" type="slidenum">
              <a:rPr lang="en-US" smtClean="0">
                <a:latin typeface="Arial" charset="0"/>
              </a:rPr>
              <a:pPr/>
              <a:t>31</a:t>
            </a:fld>
            <a:endParaRPr lang="en-US">
              <a:latin typeface="Times New Roman" pitchFamily="18" charset="0"/>
            </a:endParaRPr>
          </a:p>
        </p:txBody>
      </p:sp>
      <p:sp>
        <p:nvSpPr>
          <p:cNvPr id="75780" name="Rectangle 2"/>
          <p:cNvSpPr>
            <a:spLocks noGrp="1" noRot="1" noChangeAspect="1" noChangeArrowheads="1" noTextEdit="1"/>
          </p:cNvSpPr>
          <p:nvPr>
            <p:ph type="sldImg"/>
          </p:nvPr>
        </p:nvSpPr>
        <p:spPr>
          <a:xfrm>
            <a:off x="1268413" y="730250"/>
            <a:ext cx="4778375" cy="3584575"/>
          </a:xfrm>
          <a:ln w="12700" cap="flat"/>
        </p:spPr>
      </p:sp>
      <p:sp>
        <p:nvSpPr>
          <p:cNvPr id="75781" name="Rectangle 3"/>
          <p:cNvSpPr>
            <a:spLocks noGrp="1" noChangeArrowheads="1"/>
          </p:cNvSpPr>
          <p:nvPr>
            <p:ph type="body" idx="1"/>
          </p:nvPr>
        </p:nvSpPr>
        <p:spPr>
          <a:xfrm>
            <a:off x="1219200" y="4560888"/>
            <a:ext cx="5202238" cy="4319587"/>
          </a:xfrm>
          <a:solidFill>
            <a:schemeClr val="bg1"/>
          </a:solidFill>
          <a:ln/>
        </p:spPr>
        <p:txBody>
          <a:bodyPr lIns="96755" tIns="48377" rIns="96755" bIns="48377"/>
          <a:lstStyle/>
          <a:p>
            <a:r>
              <a:rPr lang="en-US">
                <a:latin typeface="Arial" charset="0"/>
              </a:rPr>
              <a:t>Groups Express Shock At Ticketmaster Move (05/01/97; 8:52 a.m. EDT)</a:t>
            </a:r>
            <a:br>
              <a:rPr lang="en-US">
                <a:latin typeface="Arial" charset="0"/>
              </a:rPr>
            </a:br>
            <a:r>
              <a:rPr lang="en-US">
                <a:latin typeface="Arial" charset="0"/>
              </a:rPr>
              <a:t>By Charlotte Dunlap, Computer Reseller News</a:t>
            </a:r>
          </a:p>
          <a:p>
            <a:r>
              <a:rPr lang="en-US">
                <a:latin typeface="Arial" charset="0"/>
              </a:rPr>
              <a:t>HOLLYWOOD, Calif. -- Electronic governing bodies and civil liberties groups are shocked over Ticketmaster's move earlier this week to sue Microsoft for providing links from its local Internet directory sites to Ticketmaster's event pages.</a:t>
            </a:r>
          </a:p>
          <a:p>
            <a:r>
              <a:rPr lang="en-US">
                <a:latin typeface="Arial" charset="0"/>
              </a:rPr>
              <a:t>At issue is Microsoft's creation of links within its Seattle Sidewalk online site. These links bypass Ticketmaster's home page and go directly into its event pages, thus bypassing advertisements located in preceding pages.  Seattle Sidewalk "has 24 to 48 links to our site, which is annoying, but that's not the issue," said Alan Citron, senior vice president for multimedia with Ticketmaster. "Our position is, if they're going to build a page strictly around our content, we should share in the ad revenue."</a:t>
            </a:r>
          </a:p>
          <a:p>
            <a:r>
              <a:rPr lang="en-US">
                <a:latin typeface="Arial" charset="0"/>
              </a:rPr>
              <a:t>Microsoft officials did not return calls for comment.</a:t>
            </a:r>
          </a:p>
          <a:p>
            <a:r>
              <a:rPr lang="en-US">
                <a:latin typeface="Arial" charset="0"/>
              </a:rPr>
              <a:t>Internet-standards and social-issues bodies said links to other sites are the foundation from which the Web was created. Posting information to a public server implies others can provide links to it, these groups maintained.  "Ticketmaster knew when they put up a Web page that's accessed to a public server that people can link to it, and it's an implied license," said Stanton McCandlish, program director at Electronic Frontier Foundation in San Francisco.  "Microsoft can't make use of the materials, and there's no copy being made by Microsoft, but their pages just link to it -- that's how the Internet works. It's a URL, an address."  </a:t>
            </a:r>
          </a:p>
          <a:p>
            <a:r>
              <a:rPr lang="en-US">
                <a:latin typeface="Arial" charset="0"/>
              </a:rPr>
              <a:t>Dave Banisar, staff counsel with the Electronic Privacy Information Center in Washington, D.C., agreed. "There's a number of stupid suits like this going on around the world. What it all comes down to is they all missed the point of what the Web is supposed to be. It's designed for linking."</a:t>
            </a:r>
          </a:p>
          <a:p>
            <a:pPr algn="r"/>
            <a:r>
              <a:rPr lang="en-US" i="1">
                <a:latin typeface="Arial" charset="0"/>
              </a:rPr>
              <a:t>(Cont’d on next page)</a:t>
            </a:r>
          </a:p>
        </p:txBody>
      </p:sp>
    </p:spTree>
    <p:extLst>
      <p:ext uri="{BB962C8B-B14F-4D97-AF65-F5344CB8AC3E}">
        <p14:creationId xmlns:p14="http://schemas.microsoft.com/office/powerpoint/2010/main" val="4172295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p>
            <a:r>
              <a:rPr lang="en-US">
                <a:latin typeface="Arial" charset="0"/>
              </a:rPr>
              <a:t>Copyright © 2005 M. E. Kabay.                                                            All rights reserved.</a:t>
            </a:r>
          </a:p>
        </p:txBody>
      </p:sp>
      <p:sp>
        <p:nvSpPr>
          <p:cNvPr id="76803" name="Rectangle 7"/>
          <p:cNvSpPr>
            <a:spLocks noGrp="1" noChangeArrowheads="1"/>
          </p:cNvSpPr>
          <p:nvPr>
            <p:ph type="sldNum" sz="quarter" idx="5"/>
          </p:nvPr>
        </p:nvSpPr>
        <p:spPr>
          <a:noFill/>
        </p:spPr>
        <p:txBody>
          <a:bodyPr/>
          <a:lstStyle/>
          <a:p>
            <a:fld id="{60FC49EE-EB3F-48A3-A039-9CAB7F2541A2}" type="slidenum">
              <a:rPr lang="en-US" smtClean="0">
                <a:latin typeface="Arial" charset="0"/>
              </a:rPr>
              <a:pPr/>
              <a:t>32</a:t>
            </a:fld>
            <a:endParaRPr lang="en-US">
              <a:latin typeface="Times New Roman" pitchFamily="18"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r>
              <a:rPr lang="en-US">
                <a:latin typeface="Arial" charset="0"/>
              </a:rPr>
              <a:t>New York Times 25 Sep 98 via EDUPAGE</a:t>
            </a:r>
          </a:p>
        </p:txBody>
      </p:sp>
    </p:spTree>
    <p:extLst>
      <p:ext uri="{BB962C8B-B14F-4D97-AF65-F5344CB8AC3E}">
        <p14:creationId xmlns:p14="http://schemas.microsoft.com/office/powerpoint/2010/main" val="37792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a:latin typeface="Arial" charset="0"/>
              </a:rPr>
              <a:t>Copyright © 2005 M. E. Kabay.                                                            All rights reserved.</a:t>
            </a:r>
          </a:p>
        </p:txBody>
      </p:sp>
      <p:sp>
        <p:nvSpPr>
          <p:cNvPr id="77827" name="Rectangle 7"/>
          <p:cNvSpPr>
            <a:spLocks noGrp="1" noChangeArrowheads="1"/>
          </p:cNvSpPr>
          <p:nvPr>
            <p:ph type="sldNum" sz="quarter" idx="5"/>
          </p:nvPr>
        </p:nvSpPr>
        <p:spPr>
          <a:noFill/>
        </p:spPr>
        <p:txBody>
          <a:bodyPr/>
          <a:lstStyle/>
          <a:p>
            <a:fld id="{1E0AB010-8A44-45A4-9E8F-7D37D072DFC2}" type="slidenum">
              <a:rPr lang="en-US" smtClean="0">
                <a:latin typeface="Arial" charset="0"/>
              </a:rPr>
              <a:pPr/>
              <a:t>33</a:t>
            </a:fld>
            <a:endParaRPr lang="en-US">
              <a:latin typeface="Times New Roman" pitchFamily="18"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1236819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9A31905-72C2-4B53-802B-EC1A57300C6D}" type="slidenum">
              <a:rPr lang="en-US" smtClean="0">
                <a:latin typeface="Arial" charset="0"/>
              </a:rPr>
              <a:pPr/>
              <a:t>34</a:t>
            </a:fld>
            <a:endParaRPr lang="en-US">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556079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6667C01-E4DD-4EF5-A5EC-BCC3DC7FA8CE}" type="slidenum">
              <a:rPr lang="en-US" smtClean="0">
                <a:latin typeface="Arial" charset="0"/>
              </a:rPr>
              <a:pPr/>
              <a:t>35</a:t>
            </a:fld>
            <a:endParaRPr lang="en-US">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434851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AC6E641-DE11-4611-B67B-6BB182E33B80}" type="slidenum">
              <a:rPr lang="en-US" smtClean="0">
                <a:latin typeface="Arial" charset="0"/>
              </a:rPr>
              <a:pPr/>
              <a:t>36</a:t>
            </a:fld>
            <a:endParaRPr lang="en-US">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05436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3E7A113-9770-4846-825D-50B1DFA97BB0}" type="slidenum">
              <a:rPr lang="en-US" smtClean="0">
                <a:latin typeface="Arial" charset="0"/>
              </a:rPr>
              <a:pPr/>
              <a:t>37</a:t>
            </a:fld>
            <a:endParaRPr lang="en-US">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202446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AFEB07E-6997-4DE4-A2D2-BC9EEF7BCE39}" type="slidenum">
              <a:rPr lang="en-US" smtClean="0">
                <a:latin typeface="Arial" charset="0"/>
              </a:rPr>
              <a:pPr/>
              <a:t>38</a:t>
            </a:fld>
            <a:endParaRPr lang="en-US">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74569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49186F0-41AB-4544-A8DC-FD20906BF537}" type="slidenum">
              <a:rPr lang="en-US" smtClean="0">
                <a:latin typeface="Arial" charset="0"/>
              </a:rPr>
              <a:pPr/>
              <a:t>39</a:t>
            </a:fld>
            <a:endParaRPr lang="en-US">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6470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0050087-91F6-4E50-B9DA-CA3F579ACA42}" type="slidenum">
              <a:rPr lang="en-US" smtClean="0">
                <a:latin typeface="Arial" charset="0"/>
              </a:rPr>
              <a:pPr/>
              <a:t>4</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76786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CFBA0C4-D9E9-482D-82BE-68347403142E}" type="slidenum">
              <a:rPr lang="en-US" smtClean="0">
                <a:latin typeface="Arial" charset="0"/>
              </a:rPr>
              <a:pPr/>
              <a:t>40</a:t>
            </a:fld>
            <a:endParaRPr lang="en-US">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053106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08AD1C3-CC8F-4E38-9553-36233E9C8C4A}" type="slidenum">
              <a:rPr lang="en-US" smtClean="0">
                <a:latin typeface="Arial" charset="0"/>
              </a:rPr>
              <a:pPr/>
              <a:t>41</a:t>
            </a:fld>
            <a:endParaRPr lang="en-US">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4262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85F731-9181-41FA-91A7-953239030CBE}" type="slidenum">
              <a:rPr lang="en-US" smtClean="0">
                <a:latin typeface="Arial" charset="0"/>
              </a:rPr>
              <a:pPr/>
              <a:t>5</a:t>
            </a:fld>
            <a:endParaRPr 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3745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E56F0AD-3521-4B98-A567-E8B9AE634B80}" type="slidenum">
              <a:rPr lang="en-US" smtClean="0">
                <a:latin typeface="Arial" charset="0"/>
              </a:rPr>
              <a:pPr/>
              <a:t>6</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6582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383B4A-81E3-49CD-8BF6-FBD29F467E81}" type="slidenum">
              <a:rPr lang="en-US" smtClean="0">
                <a:latin typeface="Arial" charset="0"/>
              </a:rPr>
              <a:pPr/>
              <a:t>7</a:t>
            </a:fld>
            <a:endParaRPr 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03827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54EA364-63F3-48AA-A6EB-0C94E6B75B07}" type="slidenum">
              <a:rPr lang="en-US" smtClean="0">
                <a:latin typeface="Arial" charset="0"/>
              </a:rPr>
              <a:pPr/>
              <a:t>8</a:t>
            </a:fld>
            <a:endParaRPr 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6292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A0C441D-5BB8-485B-A997-188709168C96}" type="slidenum">
              <a:rPr lang="en-US" smtClean="0">
                <a:latin typeface="Arial" charset="0"/>
              </a:rPr>
              <a:pPr/>
              <a:t>9</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5216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A6ABF947-658B-4E3E-80AE-C305F53570B0}" type="slidenum">
              <a:rPr lang="en-US" sz="1800">
                <a:latin typeface="Arial" pitchFamily="34" charset="0"/>
              </a:rPr>
              <a:pPr eaLnBrk="0" hangingPunct="0">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2689225" y="6642100"/>
            <a:ext cx="2520242" cy="21544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2019 M. E. Kabay.  </a:t>
            </a:r>
            <a:r>
              <a:rPr lang="en-US" sz="800" b="0" i="1" dirty="0"/>
              <a:t>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spto.gov/web/offices/ac/qs/ope/fee031913.htm#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orwich.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icann.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preview.samspade.org/ssw/download.html" TargetMode="External"/><Relationship Id="rId4" Type="http://schemas.openxmlformats.org/officeDocument/2006/relationships/hyperlink" Target="http://samspade.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ublaw.com/framing.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bitlaw.com/source/15us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2819400"/>
          </a:xfrm>
        </p:spPr>
        <p:txBody>
          <a:bodyPr/>
          <a:lstStyle/>
          <a:p>
            <a:pPr algn="ctr"/>
            <a:r>
              <a:rPr lang="en-US" sz="8000"/>
              <a:t>Trademarks &amp; Domain Names</a:t>
            </a:r>
          </a:p>
        </p:txBody>
      </p:sp>
      <p:sp>
        <p:nvSpPr>
          <p:cNvPr id="7" name="Rectangle 3"/>
          <p:cNvSpPr txBox="1">
            <a:spLocks noChangeArrowheads="1"/>
          </p:cNvSpPr>
          <p:nvPr/>
        </p:nvSpPr>
        <p:spPr bwMode="auto">
          <a:xfrm>
            <a:off x="190500" y="3276600"/>
            <a:ext cx="8763000" cy="33528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a:latin typeface="+mn-lt"/>
              </a:rPr>
              <a:t>CJ341/IA241 </a:t>
            </a:r>
            <a:r>
              <a:rPr lang="en-US" sz="3600" dirty="0">
                <a:latin typeface="+mn-lt"/>
              </a:rPr>
              <a:t>–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#15</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a:endParaRPr lang="en-US" sz="2400" dirty="0">
              <a:latin typeface="Arial" pitchFamily="34" charset="0"/>
              <a:cs typeface="Arial" pitchFamily="34" charset="0"/>
            </a:endParaRPr>
          </a:p>
          <a:p>
            <a:pPr algn="ctr"/>
            <a:r>
              <a:rPr lang="en-US" sz="2400">
                <a:latin typeface="Arial" pitchFamily="34" charset="0"/>
                <a:cs typeface="Arial" pitchFamily="34" charset="0"/>
              </a:rPr>
              <a:t>School of Cybersecurity, Data Science &amp; Computing</a:t>
            </a:r>
          </a:p>
          <a:p>
            <a:pPr algn="ctr"/>
            <a:r>
              <a:rPr lang="en-US" sz="2400">
                <a:latin typeface="Arial" pitchFamily="34" charset="0"/>
                <a:cs typeface="Arial" pitchFamily="34" charset="0"/>
              </a:rPr>
              <a:t>Norwich University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a:t>Classes of Marks (1)</a:t>
            </a:r>
          </a:p>
        </p:txBody>
      </p:sp>
      <p:sp>
        <p:nvSpPr>
          <p:cNvPr id="11267" name="Rectangle 5"/>
          <p:cNvSpPr>
            <a:spLocks noGrp="1" noChangeArrowheads="1"/>
          </p:cNvSpPr>
          <p:nvPr>
            <p:ph type="body" idx="1"/>
          </p:nvPr>
        </p:nvSpPr>
        <p:spPr/>
        <p:txBody>
          <a:bodyPr/>
          <a:lstStyle/>
          <a:p>
            <a:r>
              <a:rPr lang="en-US" dirty="0"/>
              <a:t>Fanciful</a:t>
            </a:r>
          </a:p>
          <a:p>
            <a:pPr lvl="1"/>
            <a:r>
              <a:rPr lang="en-US" dirty="0"/>
              <a:t>Invented words; e.g., </a:t>
            </a:r>
            <a:r>
              <a:rPr lang="en-US" i="1" dirty="0" err="1"/>
              <a:t>Alera</a:t>
            </a:r>
            <a:r>
              <a:rPr lang="en-US" i="1" dirty="0"/>
              <a:t>, </a:t>
            </a:r>
            <a:br>
              <a:rPr lang="en-US" i="1" dirty="0"/>
            </a:br>
            <a:r>
              <a:rPr lang="en-US" i="1" dirty="0"/>
              <a:t>Adario, </a:t>
            </a:r>
            <a:r>
              <a:rPr lang="en-US" i="1" dirty="0" err="1"/>
              <a:t>Elantra</a:t>
            </a:r>
            <a:endParaRPr lang="en-US" i="1" dirty="0"/>
          </a:p>
          <a:p>
            <a:pPr lvl="1"/>
            <a:r>
              <a:rPr lang="en-US" dirty="0"/>
              <a:t>Arbitrary; e.g., </a:t>
            </a:r>
            <a:r>
              <a:rPr lang="en-US" i="1" dirty="0"/>
              <a:t>Cougar, </a:t>
            </a:r>
            <a:r>
              <a:rPr lang="en-US" i="1" dirty="0" err="1"/>
              <a:t>Pavillion</a:t>
            </a:r>
            <a:endParaRPr lang="en-US" i="1" dirty="0"/>
          </a:p>
          <a:p>
            <a:pPr lvl="1"/>
            <a:r>
              <a:rPr lang="en-US" dirty="0"/>
              <a:t>Immediate protection</a:t>
            </a:r>
          </a:p>
          <a:p>
            <a:r>
              <a:rPr lang="en-US" dirty="0"/>
              <a:t>Suggestive – ordinary words or combinations</a:t>
            </a:r>
          </a:p>
          <a:p>
            <a:pPr lvl="1"/>
            <a:r>
              <a:rPr lang="en-US" dirty="0"/>
              <a:t>Connotes quality, ingredient, characteristics but not substance; e.g., </a:t>
            </a:r>
            <a:r>
              <a:rPr lang="en-US" i="1" dirty="0" err="1"/>
              <a:t>PestPatrol</a:t>
            </a:r>
            <a:r>
              <a:rPr lang="en-US" i="1" dirty="0"/>
              <a:t>, </a:t>
            </a:r>
            <a:r>
              <a:rPr lang="en-US" i="1" dirty="0" err="1"/>
              <a:t>SaferSite</a:t>
            </a:r>
            <a:endParaRPr lang="en-US" i="1" dirty="0"/>
          </a:p>
          <a:p>
            <a:pPr lvl="1"/>
            <a:r>
              <a:rPr lang="en-US" dirty="0"/>
              <a:t>Immediate protection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634" y="990600"/>
            <a:ext cx="2314766"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en-US"/>
              <a:t>Classes of Marks (2)</a:t>
            </a:r>
          </a:p>
        </p:txBody>
      </p:sp>
      <p:sp>
        <p:nvSpPr>
          <p:cNvPr id="12291" name="Rectangle 5"/>
          <p:cNvSpPr>
            <a:spLocks noGrp="1" noChangeArrowheads="1"/>
          </p:cNvSpPr>
          <p:nvPr>
            <p:ph type="body" idx="1"/>
          </p:nvPr>
        </p:nvSpPr>
        <p:spPr/>
        <p:txBody>
          <a:bodyPr/>
          <a:lstStyle/>
          <a:p>
            <a:r>
              <a:rPr lang="en-US" dirty="0"/>
              <a:t>Descriptive – ordinary words w/ </a:t>
            </a:r>
            <a:br>
              <a:rPr lang="en-US" dirty="0"/>
            </a:br>
            <a:r>
              <a:rPr lang="en-US" dirty="0"/>
              <a:t>secondary meaning – primary </a:t>
            </a:r>
            <a:br>
              <a:rPr lang="en-US" dirty="0"/>
            </a:br>
            <a:r>
              <a:rPr lang="en-US" dirty="0"/>
              <a:t>meaning is source</a:t>
            </a:r>
          </a:p>
          <a:p>
            <a:pPr lvl="1"/>
            <a:r>
              <a:rPr lang="en-US" i="1" dirty="0"/>
              <a:t>Yellow Pages, Blue Flame</a:t>
            </a:r>
          </a:p>
          <a:p>
            <a:pPr lvl="1"/>
            <a:r>
              <a:rPr lang="en-US" dirty="0"/>
              <a:t>Protection of secondary meaning</a:t>
            </a:r>
          </a:p>
          <a:p>
            <a:pPr lvl="1"/>
            <a:r>
              <a:rPr lang="en-US" dirty="0"/>
              <a:t>Fair use possible</a:t>
            </a:r>
          </a:p>
          <a:p>
            <a:r>
              <a:rPr lang="en-US" dirty="0"/>
              <a:t>Generic – class of product/service – </a:t>
            </a:r>
            <a:r>
              <a:rPr lang="en-US" i="1" dirty="0"/>
              <a:t>no protection under Lanham Act</a:t>
            </a:r>
          </a:p>
          <a:p>
            <a:pPr lvl="1"/>
            <a:r>
              <a:rPr lang="en-US" i="1" dirty="0"/>
              <a:t>“You have mail,” “Instant messaging”</a:t>
            </a:r>
          </a:p>
          <a:p>
            <a:pPr lvl="1"/>
            <a:r>
              <a:rPr lang="en-US" i="1" dirty="0"/>
              <a:t>“E-mail,” “Web site,” “E-commerce”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634" y="990600"/>
            <a:ext cx="2314766"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i="1"/>
              <a:t>Microsoft Corp.</a:t>
            </a:r>
            <a:r>
              <a:rPr lang="en-US"/>
              <a:t> v. </a:t>
            </a:r>
            <a:r>
              <a:rPr lang="en-US" i="1"/>
              <a:t>Lindows.com</a:t>
            </a:r>
            <a:r>
              <a:rPr lang="en-US"/>
              <a:t> 2002</a:t>
            </a:r>
          </a:p>
        </p:txBody>
      </p:sp>
      <p:sp>
        <p:nvSpPr>
          <p:cNvPr id="13315" name="Rectangle 3"/>
          <p:cNvSpPr>
            <a:spLocks noGrp="1" noChangeArrowheads="1"/>
          </p:cNvSpPr>
          <p:nvPr>
            <p:ph type="body" idx="1"/>
          </p:nvPr>
        </p:nvSpPr>
        <p:spPr>
          <a:xfrm>
            <a:off x="990600" y="1295400"/>
            <a:ext cx="7848600" cy="5257800"/>
          </a:xfrm>
        </p:spPr>
        <p:txBody>
          <a:bodyPr/>
          <a:lstStyle/>
          <a:p>
            <a:r>
              <a:rPr lang="en-US" sz="2200"/>
              <a:t>1995: PTO registered the name </a:t>
            </a:r>
            <a:r>
              <a:rPr lang="en-US" sz="2200" i="1"/>
              <a:t>Windows</a:t>
            </a:r>
            <a:r>
              <a:rPr lang="en-US" sz="2200"/>
              <a:t> for Microsoft</a:t>
            </a:r>
          </a:p>
          <a:p>
            <a:r>
              <a:rPr lang="en-US" sz="2200"/>
              <a:t>2001:  Microsoft sued Lindows.com, a Linux-based operating system development and distribution company, claiming name infringed on the Windows registered trademark</a:t>
            </a:r>
          </a:p>
          <a:p>
            <a:r>
              <a:rPr lang="en-US" sz="2200" i="1"/>
              <a:t>Windows</a:t>
            </a:r>
            <a:r>
              <a:rPr lang="en-US" sz="2200"/>
              <a:t> questioned as a </a:t>
            </a:r>
            <a:r>
              <a:rPr lang="en-US" sz="2200" i="1"/>
              <a:t>Generic </a:t>
            </a:r>
            <a:r>
              <a:rPr lang="en-US" sz="2200"/>
              <a:t>mark</a:t>
            </a:r>
          </a:p>
          <a:p>
            <a:pPr lvl="1"/>
            <a:r>
              <a:rPr lang="en-US" sz="2200"/>
              <a:t>Lindows.com claimed PTO erred in registering Windows because generic term describing windowing capability of graphical user interfaces prior to Microsoft’s first OS release</a:t>
            </a:r>
          </a:p>
          <a:p>
            <a:pPr lvl="1"/>
            <a:r>
              <a:rPr lang="en-US" sz="2200"/>
              <a:t>2002: Trial judge indicated generic term possibly improperly registered</a:t>
            </a:r>
          </a:p>
          <a:p>
            <a:r>
              <a:rPr lang="en-US" sz="2200"/>
              <a:t>Parties settled dispute; Lindows adopted new name</a:t>
            </a:r>
          </a:p>
          <a:p>
            <a:r>
              <a:rPr lang="en-US" sz="2200"/>
              <a:t>Note:  Marks that become generic over time can lose protected status (e.g., “aspirin”)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i="1"/>
              <a:t>Abercrombie &amp; Fitch </a:t>
            </a:r>
            <a:r>
              <a:rPr lang="en-US"/>
              <a:t>v. </a:t>
            </a:r>
            <a:r>
              <a:rPr lang="en-US" i="1"/>
              <a:t>Hunting World </a:t>
            </a:r>
            <a:r>
              <a:rPr lang="en-US"/>
              <a:t>1976</a:t>
            </a:r>
          </a:p>
        </p:txBody>
      </p:sp>
      <p:sp>
        <p:nvSpPr>
          <p:cNvPr id="14339" name="Rectangle 3"/>
          <p:cNvSpPr>
            <a:spLocks noGrp="1" noChangeArrowheads="1"/>
          </p:cNvSpPr>
          <p:nvPr>
            <p:ph type="body" idx="1"/>
          </p:nvPr>
        </p:nvSpPr>
        <p:spPr>
          <a:xfrm>
            <a:off x="990600" y="1295400"/>
            <a:ext cx="7162800" cy="5334000"/>
          </a:xfrm>
        </p:spPr>
        <p:txBody>
          <a:bodyPr/>
          <a:lstStyle/>
          <a:p>
            <a:r>
              <a:rPr lang="en-US" sz="2000"/>
              <a:t>A&amp;F sued Hunting World, claiming infringement of its registered trademarks for the word “</a:t>
            </a:r>
            <a:r>
              <a:rPr lang="en-US" sz="2000" i="1"/>
              <a:t>safari</a:t>
            </a:r>
            <a:r>
              <a:rPr lang="en-US" sz="2000"/>
              <a:t>” on clothing</a:t>
            </a:r>
          </a:p>
          <a:p>
            <a:r>
              <a:rPr lang="en-US" sz="2000"/>
              <a:t>Hunting World claimed that the word is common</a:t>
            </a:r>
          </a:p>
          <a:p>
            <a:r>
              <a:rPr lang="en-US" sz="2000"/>
              <a:t>District Court</a:t>
            </a:r>
          </a:p>
          <a:p>
            <a:pPr lvl="1"/>
            <a:r>
              <a:rPr lang="en-US" sz="2000"/>
              <a:t>Determined “safari” generic</a:t>
            </a:r>
          </a:p>
          <a:p>
            <a:pPr lvl="1"/>
            <a:r>
              <a:rPr lang="en-US" sz="2000"/>
              <a:t>Could not distinguish A&amp;F’s goods</a:t>
            </a:r>
          </a:p>
          <a:p>
            <a:pPr lvl="1"/>
            <a:r>
              <a:rPr lang="en-US" sz="2000"/>
              <a:t>Dismissed A&amp;F’s complaint</a:t>
            </a:r>
          </a:p>
          <a:p>
            <a:pPr lvl="1"/>
            <a:r>
              <a:rPr lang="en-US" sz="2000"/>
              <a:t>Cancelled A&amp;F’s registered “safari” trademarks</a:t>
            </a:r>
          </a:p>
          <a:p>
            <a:pPr lvl="1"/>
            <a:r>
              <a:rPr lang="en-US" sz="2000"/>
              <a:t>A&amp;F appealed</a:t>
            </a:r>
          </a:p>
          <a:p>
            <a:r>
              <a:rPr lang="en-US" sz="2000"/>
              <a:t> Court of Appeals</a:t>
            </a:r>
          </a:p>
          <a:p>
            <a:pPr lvl="1"/>
            <a:r>
              <a:rPr lang="en-US" sz="2000"/>
              <a:t>Explained that there are four categories of trade protection terms</a:t>
            </a:r>
          </a:p>
          <a:p>
            <a:pPr lvl="1"/>
            <a:r>
              <a:rPr lang="en-US" sz="2000"/>
              <a:t>Found term “safari” to be </a:t>
            </a:r>
            <a:r>
              <a:rPr lang="en-US" sz="2000" i="1"/>
              <a:t>generic</a:t>
            </a:r>
            <a:r>
              <a:rPr lang="en-US" sz="2000"/>
              <a:t> with respect to </a:t>
            </a:r>
            <a:r>
              <a:rPr lang="en-US" sz="2000" i="1"/>
              <a:t>some</a:t>
            </a:r>
            <a:r>
              <a:rPr lang="en-US" sz="2000"/>
              <a:t> types of clothing, but not with </a:t>
            </a:r>
            <a:r>
              <a:rPr lang="en-US" sz="2000" i="1"/>
              <a:t>others</a:t>
            </a:r>
            <a:r>
              <a:rPr lang="en-US" sz="2000"/>
              <a:t> (e.g., boots)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Federal Registration</a:t>
            </a:r>
          </a:p>
        </p:txBody>
      </p:sp>
      <p:sp>
        <p:nvSpPr>
          <p:cNvPr id="15363" name="Rectangle 3"/>
          <p:cNvSpPr>
            <a:spLocks noGrp="1" noChangeArrowheads="1"/>
          </p:cNvSpPr>
          <p:nvPr>
            <p:ph type="body" idx="1"/>
          </p:nvPr>
        </p:nvSpPr>
        <p:spPr/>
        <p:txBody>
          <a:bodyPr/>
          <a:lstStyle/>
          <a:p>
            <a:r>
              <a:rPr lang="en-US" dirty="0"/>
              <a:t>Registration provides notice to others of:</a:t>
            </a:r>
          </a:p>
          <a:p>
            <a:pPr lvl="1"/>
            <a:r>
              <a:rPr lang="en-US" dirty="0"/>
              <a:t>Registrant’s exclusive rights to use mark</a:t>
            </a:r>
          </a:p>
          <a:p>
            <a:r>
              <a:rPr lang="en-US" dirty="0"/>
              <a:t>Registration = </a:t>
            </a:r>
            <a:r>
              <a:rPr lang="en-US" i="1" dirty="0"/>
              <a:t>Prima facie</a:t>
            </a:r>
            <a:r>
              <a:rPr lang="en-US" dirty="0"/>
              <a:t> evidence of validity</a:t>
            </a:r>
          </a:p>
          <a:p>
            <a:pPr lvl="1"/>
            <a:r>
              <a:rPr lang="en-US" dirty="0"/>
              <a:t>Burden on challenger of mark</a:t>
            </a:r>
          </a:p>
          <a:p>
            <a:pPr lvl="1"/>
            <a:r>
              <a:rPr lang="en-US" dirty="0"/>
              <a:t>Once registered for &gt;5 years, not possible to contest mark</a:t>
            </a:r>
          </a:p>
          <a:p>
            <a:r>
              <a:rPr lang="en-US" dirty="0"/>
              <a:t>Availability of enhanced remedies for trademark counterfeiting</a:t>
            </a:r>
            <a:endParaRPr lang="en-US" i="1" dirty="0"/>
          </a:p>
        </p:txBody>
      </p:sp>
      <p:grpSp>
        <p:nvGrpSpPr>
          <p:cNvPr id="15364" name="Group 8"/>
          <p:cNvGrpSpPr>
            <a:grpSpLocks/>
          </p:cNvGrpSpPr>
          <p:nvPr/>
        </p:nvGrpSpPr>
        <p:grpSpPr bwMode="auto">
          <a:xfrm>
            <a:off x="4800600" y="4800600"/>
            <a:ext cx="3962400" cy="1524000"/>
            <a:chOff x="3168" y="2976"/>
            <a:chExt cx="2496" cy="960"/>
          </a:xfrm>
          <a:effectLst>
            <a:outerShdw blurRad="76200" dir="18900000" sy="23000" kx="-1200000" algn="bl" rotWithShape="0">
              <a:prstClr val="black">
                <a:alpha val="20000"/>
              </a:prstClr>
            </a:outerShdw>
          </a:effectLst>
          <a:scene3d>
            <a:camera prst="perspectiveHeroicExtremeLeftFacing"/>
            <a:lightRig rig="threePt" dir="t"/>
          </a:scene3d>
        </p:grpSpPr>
        <p:sp>
          <p:nvSpPr>
            <p:cNvPr id="15365" name="Rectangle 7"/>
            <p:cNvSpPr>
              <a:spLocks noChangeArrowheads="1"/>
            </p:cNvSpPr>
            <p:nvPr/>
          </p:nvSpPr>
          <p:spPr bwMode="auto">
            <a:xfrm>
              <a:off x="3168" y="2976"/>
              <a:ext cx="2496" cy="960"/>
            </a:xfrm>
            <a:prstGeom prst="rect">
              <a:avLst/>
            </a:prstGeom>
            <a:solidFill>
              <a:srgbClr val="FFCC00"/>
            </a:solidFill>
            <a:ln w="12700">
              <a:solidFill>
                <a:schemeClr val="tx1"/>
              </a:solidFill>
              <a:miter lim="800000"/>
              <a:headEnd type="none" w="sm" len="sm"/>
              <a:tailEnd type="none" w="sm" len="sm"/>
            </a:ln>
          </p:spPr>
          <p:txBody>
            <a:bodyPr wrap="none" anchor="ctr"/>
            <a:lstStyle/>
            <a:p>
              <a:pPr eaLnBrk="0" hangingPunct="0"/>
              <a:endParaRPr lang="en-US"/>
            </a:p>
          </p:txBody>
        </p:sp>
        <p:sp>
          <p:nvSpPr>
            <p:cNvPr id="15366" name="Text Box 4"/>
            <p:cNvSpPr txBox="1">
              <a:spLocks noChangeArrowheads="1"/>
            </p:cNvSpPr>
            <p:nvPr/>
          </p:nvSpPr>
          <p:spPr bwMode="auto">
            <a:xfrm>
              <a:off x="3216" y="2976"/>
              <a:ext cx="1132" cy="903"/>
            </a:xfrm>
            <a:prstGeom prst="rect">
              <a:avLst/>
            </a:prstGeom>
            <a:noFill/>
            <a:ln w="12700">
              <a:noFill/>
              <a:miter lim="800000"/>
              <a:headEnd type="none" w="sm" len="sm"/>
              <a:tailEnd type="none" w="sm" len="sm"/>
            </a:ln>
          </p:spPr>
          <p:txBody>
            <a:bodyPr wrap="none">
              <a:spAutoFit/>
            </a:bodyPr>
            <a:lstStyle/>
            <a:p>
              <a:pPr eaLnBrk="0" hangingPunct="0"/>
              <a:r>
                <a:rPr lang="en-US" sz="8800" dirty="0"/>
                <a:t>TM</a:t>
              </a:r>
            </a:p>
          </p:txBody>
        </p:sp>
        <p:sp>
          <p:nvSpPr>
            <p:cNvPr id="15367" name="Text Box 5"/>
            <p:cNvSpPr txBox="1">
              <a:spLocks noChangeArrowheads="1"/>
            </p:cNvSpPr>
            <p:nvPr/>
          </p:nvSpPr>
          <p:spPr bwMode="auto">
            <a:xfrm>
              <a:off x="4944" y="2976"/>
              <a:ext cx="635" cy="903"/>
            </a:xfrm>
            <a:prstGeom prst="rect">
              <a:avLst/>
            </a:prstGeom>
            <a:noFill/>
            <a:ln w="12700">
              <a:noFill/>
              <a:miter lim="800000"/>
              <a:headEnd type="none" w="sm" len="sm"/>
              <a:tailEnd type="none" w="sm" len="sm"/>
            </a:ln>
          </p:spPr>
          <p:txBody>
            <a:bodyPr wrap="none">
              <a:spAutoFit/>
            </a:bodyPr>
            <a:lstStyle/>
            <a:p>
              <a:pPr eaLnBrk="0" hangingPunct="0"/>
              <a:r>
                <a:rPr lang="en-US" sz="8800" dirty="0"/>
                <a:t>®</a:t>
              </a:r>
            </a:p>
          </p:txBody>
        </p:sp>
        <p:sp>
          <p:nvSpPr>
            <p:cNvPr id="15368" name="Text Box 6"/>
            <p:cNvSpPr txBox="1">
              <a:spLocks noChangeArrowheads="1"/>
            </p:cNvSpPr>
            <p:nvPr/>
          </p:nvSpPr>
          <p:spPr bwMode="auto">
            <a:xfrm>
              <a:off x="4560" y="3312"/>
              <a:ext cx="205" cy="250"/>
            </a:xfrm>
            <a:prstGeom prst="rect">
              <a:avLst/>
            </a:prstGeom>
            <a:noFill/>
            <a:ln w="12700">
              <a:noFill/>
              <a:miter lim="800000"/>
              <a:headEnd type="none" w="sm" len="sm"/>
              <a:tailEnd type="none" w="sm" len="sm"/>
            </a:ln>
          </p:spPr>
          <p:txBody>
            <a:bodyPr wrap="none">
              <a:spAutoFit/>
            </a:bodyPr>
            <a:lstStyle/>
            <a:p>
              <a:pPr eaLnBrk="0" hangingPunct="0"/>
              <a:r>
                <a:rPr lang="en-US"/>
                <a:t>v</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Application for Registered Trademark</a:t>
            </a:r>
          </a:p>
        </p:txBody>
      </p:sp>
      <p:sp>
        <p:nvSpPr>
          <p:cNvPr id="16387" name="Rectangle 3"/>
          <p:cNvSpPr>
            <a:spLocks noGrp="1" noChangeArrowheads="1"/>
          </p:cNvSpPr>
          <p:nvPr>
            <p:ph type="body" idx="1"/>
          </p:nvPr>
        </p:nvSpPr>
        <p:spPr>
          <a:xfrm>
            <a:off x="990600" y="1447800"/>
            <a:ext cx="7696200" cy="5181600"/>
          </a:xfrm>
        </p:spPr>
        <p:txBody>
          <a:bodyPr/>
          <a:lstStyle/>
          <a:p>
            <a:r>
              <a:rPr lang="en-US" dirty="0"/>
              <a:t>Register TM with US Patent &amp; </a:t>
            </a:r>
            <a:br>
              <a:rPr lang="en-US" dirty="0"/>
            </a:br>
            <a:r>
              <a:rPr lang="en-US" dirty="0"/>
              <a:t>Trademark Office (PTO)</a:t>
            </a:r>
          </a:p>
          <a:p>
            <a:r>
              <a:rPr lang="en-US" dirty="0"/>
              <a:t>Application</a:t>
            </a:r>
          </a:p>
          <a:p>
            <a:pPr lvl="1"/>
            <a:r>
              <a:rPr lang="en-US" dirty="0"/>
              <a:t>240,000 applications per year</a:t>
            </a:r>
          </a:p>
          <a:p>
            <a:r>
              <a:rPr lang="en-US" dirty="0"/>
              <a:t>Payment of fees</a:t>
            </a:r>
          </a:p>
          <a:p>
            <a:pPr lvl="1"/>
            <a:r>
              <a:rPr lang="en-US" dirty="0"/>
              <a:t>2010: fee = $850</a:t>
            </a:r>
          </a:p>
          <a:p>
            <a:endParaRPr lang="en-US" sz="1600" dirty="0">
              <a:latin typeface="Arial Narrow" panose="020B0606020202030204" pitchFamily="34" charset="0"/>
            </a:endParaRPr>
          </a:p>
          <a:p>
            <a:endParaRPr lang="en-US" sz="1600" dirty="0">
              <a:latin typeface="Arial Narrow" panose="020B0606020202030204" pitchFamily="34" charset="0"/>
            </a:endParaRPr>
          </a:p>
          <a:p>
            <a:pPr marL="0" indent="0">
              <a:buNone/>
            </a:pPr>
            <a:r>
              <a:rPr lang="en-US" dirty="0">
                <a:latin typeface="Arial Narrow" panose="020B0606020202030204" pitchFamily="34" charset="0"/>
                <a:hlinkClick r:id="rId3"/>
              </a:rPr>
              <a:t>http://www.uspto.gov/web/offices/ac/qs/ope/fee031913.htm#tm</a:t>
            </a:r>
            <a:r>
              <a:rPr lang="en-US" dirty="0">
                <a:latin typeface="Arial Narrow" panose="020B0606020202030204" pitchFamily="34" charset="0"/>
              </a:rPr>
              <a:t> </a:t>
            </a:r>
            <a:r>
              <a:rPr lang="en-US" dirty="0"/>
              <a:t> </a:t>
            </a:r>
          </a:p>
          <a:p>
            <a:r>
              <a:rPr lang="en-US" dirty="0"/>
              <a:t>Drawing of mark</a:t>
            </a:r>
          </a:p>
          <a:p>
            <a:r>
              <a:rPr lang="en-US" dirty="0"/>
              <a:t>Examination process </a:t>
            </a:r>
          </a:p>
          <a:p>
            <a:r>
              <a:rPr lang="en-US" dirty="0"/>
              <a:t>Approval, amendment, or denial</a:t>
            </a:r>
          </a:p>
          <a:p>
            <a:r>
              <a:rPr lang="en-US" dirty="0"/>
              <a:t>Appeal Process</a:t>
            </a:r>
          </a:p>
        </p:txBody>
      </p:sp>
      <p:pic>
        <p:nvPicPr>
          <p:cNvPr id="16388" name="Picture 4"/>
          <p:cNvPicPr>
            <a:picLocks noChangeAspect="1" noChangeArrowheads="1"/>
          </p:cNvPicPr>
          <p:nvPr/>
        </p:nvPicPr>
        <p:blipFill>
          <a:blip r:embed="rId4" cstate="print"/>
          <a:srcRect/>
          <a:stretch>
            <a:fillRect/>
          </a:stretch>
        </p:blipFill>
        <p:spPr bwMode="auto">
          <a:xfrm>
            <a:off x="6248400" y="838200"/>
            <a:ext cx="2428875" cy="2428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7" y="3505200"/>
            <a:ext cx="6350000" cy="10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Exceptions to Grant of Trademark</a:t>
            </a:r>
          </a:p>
        </p:txBody>
      </p:sp>
      <p:sp>
        <p:nvSpPr>
          <p:cNvPr id="17411" name="Rectangle 3"/>
          <p:cNvSpPr>
            <a:spLocks noGrp="1" noChangeArrowheads="1"/>
          </p:cNvSpPr>
          <p:nvPr>
            <p:ph type="body" idx="1"/>
          </p:nvPr>
        </p:nvSpPr>
        <p:spPr>
          <a:xfrm>
            <a:off x="228600" y="1219200"/>
            <a:ext cx="5638800" cy="5486400"/>
          </a:xfrm>
        </p:spPr>
        <p:txBody>
          <a:bodyPr/>
          <a:lstStyle/>
          <a:p>
            <a:r>
              <a:rPr lang="en-US" dirty="0"/>
              <a:t>Immoral, deceptive, scandalous</a:t>
            </a:r>
          </a:p>
          <a:p>
            <a:r>
              <a:rPr lang="en-US" dirty="0"/>
              <a:t>Falsely implies connection w/ person, institution, national symbol</a:t>
            </a:r>
          </a:p>
          <a:p>
            <a:r>
              <a:rPr lang="en-US" dirty="0"/>
              <a:t>Flag of US or other government entity</a:t>
            </a:r>
          </a:p>
          <a:p>
            <a:r>
              <a:rPr lang="en-US" dirty="0"/>
              <a:t>Name, portrait, signature of living person or deceased president of US (w/out permission)</a:t>
            </a:r>
          </a:p>
          <a:p>
            <a:r>
              <a:rPr lang="en-US" dirty="0"/>
              <a:t>Resembles existing mark</a:t>
            </a:r>
          </a:p>
          <a:p>
            <a:r>
              <a:rPr lang="en-US" dirty="0"/>
              <a:t>Mere description or surname</a:t>
            </a:r>
          </a:p>
          <a:p>
            <a:pPr lvl="1"/>
            <a:r>
              <a:rPr lang="en-US" dirty="0"/>
              <a:t>McDonald’s has sued many family firms established </a:t>
            </a:r>
            <a:r>
              <a:rPr lang="en-US" i="1" dirty="0"/>
              <a:t>before</a:t>
            </a:r>
            <a:r>
              <a:rPr lang="en-US" dirty="0"/>
              <a:t> fast-food chain started</a:t>
            </a:r>
          </a:p>
          <a:p>
            <a:pPr lvl="1"/>
            <a:r>
              <a:rPr lang="en-US" dirty="0"/>
              <a:t>Lost cases</a:t>
            </a:r>
          </a:p>
        </p:txBody>
      </p:sp>
      <p:pic>
        <p:nvPicPr>
          <p:cNvPr id="17412" name="Picture 4"/>
          <p:cNvPicPr>
            <a:picLocks noChangeAspect="1" noChangeArrowheads="1"/>
          </p:cNvPicPr>
          <p:nvPr/>
        </p:nvPicPr>
        <p:blipFill>
          <a:blip r:embed="rId3" cstate="print"/>
          <a:srcRect/>
          <a:stretch>
            <a:fillRect/>
          </a:stretch>
        </p:blipFill>
        <p:spPr bwMode="auto">
          <a:xfrm>
            <a:off x="5943600" y="1676400"/>
            <a:ext cx="3038475" cy="365524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324600" y="5486400"/>
            <a:ext cx="2382512" cy="1323439"/>
          </a:xfrm>
          <a:prstGeom prst="rect">
            <a:avLst/>
          </a:prstGeom>
          <a:solidFill>
            <a:srgbClr val="FFC000"/>
          </a:solidFill>
          <a:scene3d>
            <a:camera prst="orthographicFront"/>
            <a:lightRig rig="threePt" dir="t"/>
          </a:scene3d>
          <a:sp3d>
            <a:bevelT/>
          </a:sp3d>
        </p:spPr>
        <p:txBody>
          <a:bodyPr wrap="none" rtlCol="0">
            <a:spAutoFit/>
          </a:bodyPr>
          <a:lstStyle/>
          <a:p>
            <a:r>
              <a:rPr lang="en-US" dirty="0"/>
              <a:t>Prof Kabay’s new </a:t>
            </a:r>
            <a:br>
              <a:rPr lang="en-US" dirty="0"/>
            </a:br>
            <a:r>
              <a:rPr lang="en-US" dirty="0"/>
              <a:t>trademark for his</a:t>
            </a:r>
          </a:p>
          <a:p>
            <a:r>
              <a:rPr lang="en-US" dirty="0"/>
              <a:t>course materials </a:t>
            </a:r>
          </a:p>
          <a:p>
            <a:r>
              <a:rPr lang="en-US" dirty="0"/>
              <a:t>– or not.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cstate="print">
            <a:lum bright="26000" contrast="-35000"/>
          </a:blip>
          <a:srcRect/>
          <a:stretch>
            <a:fillRect/>
          </a:stretch>
        </p:blipFill>
        <p:spPr bwMode="auto">
          <a:xfrm>
            <a:off x="0" y="0"/>
            <a:ext cx="9144000" cy="6858000"/>
          </a:xfrm>
          <a:prstGeom prst="rect">
            <a:avLst/>
          </a:prstGeom>
          <a:noFill/>
          <a:ln w="9525">
            <a:noFill/>
            <a:miter lim="800000"/>
            <a:headEnd/>
            <a:tailEnd/>
          </a:ln>
        </p:spPr>
      </p:pic>
      <p:sp>
        <p:nvSpPr>
          <p:cNvPr id="18434" name="Rectangle 2"/>
          <p:cNvSpPr>
            <a:spLocks noGrp="1" noChangeArrowheads="1"/>
          </p:cNvSpPr>
          <p:nvPr>
            <p:ph type="title"/>
          </p:nvPr>
        </p:nvSpPr>
        <p:spPr/>
        <p:txBody>
          <a:bodyPr/>
          <a:lstStyle/>
          <a:p>
            <a:r>
              <a:rPr lang="en-US"/>
              <a:t>Nature of Protection for Trademarks</a:t>
            </a:r>
          </a:p>
        </p:txBody>
      </p:sp>
      <p:sp>
        <p:nvSpPr>
          <p:cNvPr id="18435" name="Rectangle 3"/>
          <p:cNvSpPr>
            <a:spLocks noGrp="1" noChangeArrowheads="1"/>
          </p:cNvSpPr>
          <p:nvPr>
            <p:ph type="body" idx="1"/>
          </p:nvPr>
        </p:nvSpPr>
        <p:spPr/>
        <p:txBody>
          <a:bodyPr/>
          <a:lstStyle/>
          <a:p>
            <a:r>
              <a:rPr lang="en-US"/>
              <a:t>Prevent confusion by users</a:t>
            </a:r>
          </a:p>
          <a:p>
            <a:r>
              <a:rPr lang="en-US"/>
              <a:t>Factors considered by the courts</a:t>
            </a:r>
          </a:p>
          <a:p>
            <a:pPr lvl="1"/>
            <a:r>
              <a:rPr lang="en-US"/>
              <a:t>Similarity of marks</a:t>
            </a:r>
          </a:p>
          <a:p>
            <a:pPr lvl="1"/>
            <a:r>
              <a:rPr lang="en-US"/>
              <a:t>Similarity of goods</a:t>
            </a:r>
          </a:p>
          <a:p>
            <a:pPr lvl="1"/>
            <a:r>
              <a:rPr lang="en-US"/>
              <a:t>Relationship between parties offering goods</a:t>
            </a:r>
          </a:p>
          <a:p>
            <a:pPr lvl="1"/>
            <a:r>
              <a:rPr lang="en-US"/>
              <a:t>Classes of purchasers</a:t>
            </a:r>
          </a:p>
          <a:p>
            <a:pPr lvl="1"/>
            <a:r>
              <a:rPr lang="en-US"/>
              <a:t>Evidence of confusion</a:t>
            </a:r>
          </a:p>
          <a:p>
            <a:pPr lvl="1"/>
            <a:r>
              <a:rPr lang="en-US"/>
              <a:t>Defendant’s intent</a:t>
            </a:r>
          </a:p>
          <a:p>
            <a:pPr lvl="1"/>
            <a:r>
              <a:rPr lang="en-US"/>
              <a:t>Strength of plaintiff’s mark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Relief for Violation of Trademarks</a:t>
            </a:r>
          </a:p>
        </p:txBody>
      </p:sp>
      <p:sp>
        <p:nvSpPr>
          <p:cNvPr id="19459" name="Rectangle 3"/>
          <p:cNvSpPr>
            <a:spLocks noGrp="1" noChangeArrowheads="1"/>
          </p:cNvSpPr>
          <p:nvPr>
            <p:ph type="body" idx="1"/>
          </p:nvPr>
        </p:nvSpPr>
        <p:spPr>
          <a:xfrm>
            <a:off x="381000" y="1219200"/>
            <a:ext cx="4419600" cy="5410200"/>
          </a:xfrm>
        </p:spPr>
        <p:txBody>
          <a:bodyPr/>
          <a:lstStyle/>
          <a:p>
            <a:r>
              <a:rPr lang="en-US" sz="2300" dirty="0"/>
              <a:t>Injunction prohibiting continued violation</a:t>
            </a:r>
          </a:p>
          <a:p>
            <a:r>
              <a:rPr lang="en-US" sz="2300" dirty="0"/>
              <a:t>Seizure of goods and counterfeit marks</a:t>
            </a:r>
          </a:p>
          <a:p>
            <a:r>
              <a:rPr lang="en-US" sz="2300" dirty="0"/>
              <a:t>Recovery of plaintiff’s profits</a:t>
            </a:r>
          </a:p>
          <a:p>
            <a:r>
              <a:rPr lang="en-US" sz="2300" dirty="0"/>
              <a:t>Destruction of infringing goods and advertising</a:t>
            </a:r>
          </a:p>
          <a:p>
            <a:r>
              <a:rPr lang="en-US" sz="2300" dirty="0"/>
              <a:t>Recovery of actual damages incurred (loss of profits, goodwill)</a:t>
            </a:r>
          </a:p>
          <a:p>
            <a:r>
              <a:rPr lang="en-US" sz="2300" dirty="0"/>
              <a:t>Recovery of legal costs including attorney’s fees in some cases</a:t>
            </a:r>
          </a:p>
        </p:txBody>
      </p:sp>
      <p:pic>
        <p:nvPicPr>
          <p:cNvPr id="19460" name="Picture 4"/>
          <p:cNvPicPr>
            <a:picLocks noChangeAspect="1" noChangeArrowheads="1"/>
          </p:cNvPicPr>
          <p:nvPr/>
        </p:nvPicPr>
        <p:blipFill>
          <a:blip r:embed="rId3" cstate="print"/>
          <a:srcRect/>
          <a:stretch>
            <a:fillRect/>
          </a:stretch>
        </p:blipFill>
        <p:spPr bwMode="auto">
          <a:xfrm>
            <a:off x="4724400" y="1066800"/>
            <a:ext cx="4181475" cy="5238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cstate="print">
            <a:lum bright="46000" contrast="-43000"/>
          </a:blip>
          <a:srcRect t="11600"/>
          <a:stretch>
            <a:fillRect/>
          </a:stretch>
        </p:blipFill>
        <p:spPr bwMode="auto">
          <a:xfrm>
            <a:off x="0" y="0"/>
            <a:ext cx="9144000" cy="6858000"/>
          </a:xfrm>
          <a:prstGeom prst="rect">
            <a:avLst/>
          </a:prstGeom>
          <a:noFill/>
          <a:ln w="9525">
            <a:noFill/>
            <a:miter lim="800000"/>
            <a:headEnd/>
            <a:tailEnd/>
          </a:ln>
        </p:spPr>
      </p:pic>
      <p:sp>
        <p:nvSpPr>
          <p:cNvPr id="20482" name="Rectangle 2"/>
          <p:cNvSpPr>
            <a:spLocks noGrp="1" noChangeArrowheads="1"/>
          </p:cNvSpPr>
          <p:nvPr>
            <p:ph type="title"/>
          </p:nvPr>
        </p:nvSpPr>
        <p:spPr/>
        <p:txBody>
          <a:bodyPr/>
          <a:lstStyle/>
          <a:p>
            <a:r>
              <a:rPr lang="en-US"/>
              <a:t>Dilution</a:t>
            </a:r>
          </a:p>
        </p:txBody>
      </p:sp>
      <p:sp>
        <p:nvSpPr>
          <p:cNvPr id="20483" name="Rectangle 3"/>
          <p:cNvSpPr>
            <a:spLocks noGrp="1" noChangeArrowheads="1"/>
          </p:cNvSpPr>
          <p:nvPr>
            <p:ph type="body" idx="1"/>
          </p:nvPr>
        </p:nvSpPr>
        <p:spPr/>
        <p:txBody>
          <a:bodyPr/>
          <a:lstStyle/>
          <a:p>
            <a:r>
              <a:rPr lang="en-US" dirty="0"/>
              <a:t>Occurs when distinctive or well-known mark is used by another company for unrelated product or service</a:t>
            </a:r>
          </a:p>
          <a:p>
            <a:pPr lvl="1"/>
            <a:r>
              <a:rPr lang="en-US" dirty="0"/>
              <a:t>Confusion not main concern because of dissimilarity</a:t>
            </a:r>
          </a:p>
          <a:p>
            <a:pPr lvl="2"/>
            <a:r>
              <a:rPr lang="en-US" dirty="0"/>
              <a:t>E.g., Kodak paper and Kodak speakers </a:t>
            </a:r>
          </a:p>
          <a:p>
            <a:r>
              <a:rPr lang="en-US" dirty="0"/>
              <a:t>Federal Trademark Dilution Act (FTDA)</a:t>
            </a:r>
          </a:p>
          <a:p>
            <a:pPr lvl="1"/>
            <a:r>
              <a:rPr lang="en-US" dirty="0"/>
              <a:t>15 USC §1051</a:t>
            </a:r>
          </a:p>
          <a:p>
            <a:pPr lvl="1"/>
            <a:r>
              <a:rPr lang="en-US" dirty="0"/>
              <a:t>Law since 1996</a:t>
            </a:r>
          </a:p>
          <a:p>
            <a:pPr lvl="1"/>
            <a:r>
              <a:rPr lang="en-US" dirty="0"/>
              <a:t>Primary tool for dilution protection in US</a:t>
            </a:r>
          </a:p>
          <a:p>
            <a:pPr lvl="1"/>
            <a:r>
              <a:rPr lang="en-US" dirty="0"/>
              <a:t>(see also later in notes)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Topics</a:t>
            </a:r>
          </a:p>
        </p:txBody>
      </p:sp>
      <p:graphicFrame>
        <p:nvGraphicFramePr>
          <p:cNvPr id="4" name="Diagram 3"/>
          <p:cNvGraphicFramePr/>
          <p:nvPr/>
        </p:nvGraphicFramePr>
        <p:xfrm>
          <a:off x="609600" y="533400"/>
          <a:ext cx="7772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52400"/>
            <a:ext cx="7543800" cy="1143000"/>
          </a:xfrm>
        </p:spPr>
        <p:txBody>
          <a:bodyPr/>
          <a:lstStyle/>
          <a:p>
            <a:r>
              <a:rPr lang="en-US" sz="3200"/>
              <a:t>Checkpoint Systems Inc. vs Check Point Software Technologies</a:t>
            </a:r>
          </a:p>
        </p:txBody>
      </p:sp>
      <p:sp>
        <p:nvSpPr>
          <p:cNvPr id="21507" name="Rectangle 3"/>
          <p:cNvSpPr>
            <a:spLocks noGrp="1" noChangeArrowheads="1"/>
          </p:cNvSpPr>
          <p:nvPr>
            <p:ph type="body" idx="1"/>
          </p:nvPr>
        </p:nvSpPr>
        <p:spPr/>
        <p:txBody>
          <a:bodyPr/>
          <a:lstStyle/>
          <a:p>
            <a:r>
              <a:rPr lang="en-US" dirty="0"/>
              <a:t>The companies</a:t>
            </a:r>
          </a:p>
          <a:p>
            <a:pPr lvl="1"/>
            <a:r>
              <a:rPr lang="en-US" dirty="0"/>
              <a:t>Checkpoint Systems provides anti-shoplifting equipment</a:t>
            </a:r>
          </a:p>
          <a:p>
            <a:pPr lvl="1"/>
            <a:r>
              <a:rPr lang="en-US" dirty="0"/>
              <a:t>Check Point Software provides firewalls</a:t>
            </a:r>
          </a:p>
          <a:p>
            <a:r>
              <a:rPr lang="en-US" dirty="0"/>
              <a:t>The claim</a:t>
            </a:r>
          </a:p>
          <a:p>
            <a:pPr lvl="1"/>
            <a:r>
              <a:rPr lang="en-US" dirty="0"/>
              <a:t>Checkpoint accused Check Point of infringing on its trademark</a:t>
            </a:r>
          </a:p>
          <a:p>
            <a:r>
              <a:rPr lang="en-US" dirty="0"/>
              <a:t>The ruling</a:t>
            </a:r>
          </a:p>
          <a:p>
            <a:pPr lvl="1"/>
            <a:r>
              <a:rPr lang="en-US" dirty="0"/>
              <a:t>Court refused to grant </a:t>
            </a:r>
            <a:br>
              <a:rPr lang="en-US" dirty="0"/>
            </a:br>
            <a:r>
              <a:rPr lang="en-US" dirty="0"/>
              <a:t>injunction</a:t>
            </a:r>
          </a:p>
          <a:p>
            <a:pPr lvl="1"/>
            <a:r>
              <a:rPr lang="en-US" dirty="0"/>
              <a:t>Argued there was no </a:t>
            </a:r>
            <a:br>
              <a:rPr lang="en-US" dirty="0"/>
            </a:br>
            <a:r>
              <a:rPr lang="en-US" dirty="0"/>
              <a:t>likelihood of confusion</a:t>
            </a:r>
          </a:p>
        </p:txBody>
      </p:sp>
      <p:pic>
        <p:nvPicPr>
          <p:cNvPr id="21508" name="Picture 4"/>
          <p:cNvPicPr>
            <a:picLocks noChangeAspect="1" noChangeArrowheads="1"/>
          </p:cNvPicPr>
          <p:nvPr/>
        </p:nvPicPr>
        <p:blipFill>
          <a:blip r:embed="rId3" cstate="print"/>
          <a:srcRect/>
          <a:stretch>
            <a:fillRect/>
          </a:stretch>
        </p:blipFill>
        <p:spPr bwMode="auto">
          <a:xfrm>
            <a:off x="5057775" y="1219200"/>
            <a:ext cx="3571875" cy="914400"/>
          </a:xfrm>
          <a:prstGeom prst="rect">
            <a:avLst/>
          </a:prstGeom>
          <a:ln>
            <a:noFill/>
          </a:ln>
          <a:effectLst>
            <a:outerShdw blurRad="292100" dist="139700" dir="2700000" algn="tl" rotWithShape="0">
              <a:srgbClr val="333333">
                <a:alpha val="65000"/>
              </a:srgbClr>
            </a:outerShdw>
          </a:effectLst>
        </p:spPr>
      </p:pic>
      <p:pic>
        <p:nvPicPr>
          <p:cNvPr id="21509" name="Picture 5"/>
          <p:cNvPicPr>
            <a:picLocks noChangeAspect="1" noChangeArrowheads="1"/>
          </p:cNvPicPr>
          <p:nvPr/>
        </p:nvPicPr>
        <p:blipFill>
          <a:blip r:embed="rId4" cstate="print"/>
          <a:srcRect/>
          <a:stretch>
            <a:fillRect/>
          </a:stretch>
        </p:blipFill>
        <p:spPr bwMode="auto">
          <a:xfrm>
            <a:off x="5867400" y="4724400"/>
            <a:ext cx="3050234"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Trademark Protection and Computers</a:t>
            </a:r>
          </a:p>
        </p:txBody>
      </p:sp>
      <p:sp>
        <p:nvSpPr>
          <p:cNvPr id="22531" name="Rectangle 3"/>
          <p:cNvSpPr>
            <a:spLocks noGrp="1" noChangeArrowheads="1"/>
          </p:cNvSpPr>
          <p:nvPr>
            <p:ph type="body" idx="1"/>
          </p:nvPr>
        </p:nvSpPr>
        <p:spPr>
          <a:xfrm>
            <a:off x="990600" y="1295400"/>
            <a:ext cx="7162800" cy="5334000"/>
          </a:xfrm>
        </p:spPr>
        <p:txBody>
          <a:bodyPr/>
          <a:lstStyle/>
          <a:p>
            <a:r>
              <a:rPr lang="en-US" dirty="0"/>
              <a:t>Trademark principles </a:t>
            </a:r>
            <a:br>
              <a:rPr lang="en-US" dirty="0"/>
            </a:br>
            <a:r>
              <a:rPr lang="en-US" dirty="0"/>
              <a:t>apply in computer / </a:t>
            </a:r>
            <a:br>
              <a:rPr lang="en-US" dirty="0"/>
            </a:br>
            <a:r>
              <a:rPr lang="en-US" dirty="0"/>
              <a:t>technology context</a:t>
            </a:r>
          </a:p>
          <a:p>
            <a:pPr lvl="1"/>
            <a:r>
              <a:rPr lang="en-US" dirty="0"/>
              <a:t>E.g., protection </a:t>
            </a:r>
            <a:br>
              <a:rPr lang="en-US" dirty="0"/>
            </a:br>
            <a:r>
              <a:rPr lang="en-US" dirty="0"/>
              <a:t>available for shape </a:t>
            </a:r>
            <a:br>
              <a:rPr lang="en-US" dirty="0"/>
            </a:br>
            <a:r>
              <a:rPr lang="en-US" dirty="0"/>
              <a:t>and appearance of </a:t>
            </a:r>
            <a:br>
              <a:rPr lang="en-US" dirty="0"/>
            </a:br>
            <a:r>
              <a:rPr lang="en-US" dirty="0"/>
              <a:t>hardware (product </a:t>
            </a:r>
            <a:br>
              <a:rPr lang="en-US" dirty="0"/>
            </a:br>
            <a:r>
              <a:rPr lang="en-US" dirty="0"/>
              <a:t>design)</a:t>
            </a:r>
          </a:p>
          <a:p>
            <a:r>
              <a:rPr lang="en-US" dirty="0"/>
              <a:t>Apple Computer’s iMac</a:t>
            </a:r>
          </a:p>
          <a:p>
            <a:pPr lvl="1"/>
            <a:r>
              <a:rPr lang="en-US" dirty="0"/>
              <a:t>Design big hit</a:t>
            </a:r>
          </a:p>
          <a:p>
            <a:pPr lvl="1"/>
            <a:r>
              <a:rPr lang="en-US" dirty="0"/>
              <a:t>1999:  Apple filed suit against Future Power, Inc. when it intended to sell a PC like iMac</a:t>
            </a:r>
          </a:p>
          <a:p>
            <a:pPr lvl="1"/>
            <a:r>
              <a:rPr lang="en-US" dirty="0"/>
              <a:t>Court issued a preliminary injunction </a:t>
            </a:r>
          </a:p>
        </p:txBody>
      </p:sp>
      <p:pic>
        <p:nvPicPr>
          <p:cNvPr id="22532" name="Picture 4"/>
          <p:cNvPicPr>
            <a:picLocks noChangeAspect="1" noChangeArrowheads="1"/>
          </p:cNvPicPr>
          <p:nvPr/>
        </p:nvPicPr>
        <p:blipFill>
          <a:blip r:embed="rId3" cstate="print"/>
          <a:srcRect/>
          <a:stretch>
            <a:fillRect/>
          </a:stretch>
        </p:blipFill>
        <p:spPr bwMode="auto">
          <a:xfrm>
            <a:off x="4741165" y="1066800"/>
            <a:ext cx="4059935"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Domain Names</a:t>
            </a:r>
          </a:p>
        </p:txBody>
      </p:sp>
      <p:sp>
        <p:nvSpPr>
          <p:cNvPr id="23555" name="Rectangle 3"/>
          <p:cNvSpPr>
            <a:spLocks noGrp="1" noChangeArrowheads="1"/>
          </p:cNvSpPr>
          <p:nvPr>
            <p:ph type="body" idx="1"/>
          </p:nvPr>
        </p:nvSpPr>
        <p:spPr>
          <a:xfrm>
            <a:off x="304800" y="1219200"/>
            <a:ext cx="4876800" cy="4648200"/>
          </a:xfrm>
        </p:spPr>
        <p:txBody>
          <a:bodyPr/>
          <a:lstStyle/>
          <a:p>
            <a:r>
              <a:rPr lang="en-US" sz="3200" dirty="0"/>
              <a:t>The Domain Name System (DNS)</a:t>
            </a:r>
          </a:p>
          <a:p>
            <a:r>
              <a:rPr lang="en-US" sz="3200" dirty="0"/>
              <a:t>Looking Up DNS Info</a:t>
            </a:r>
          </a:p>
          <a:p>
            <a:r>
              <a:rPr lang="en-US" sz="3200" dirty="0"/>
              <a:t>Dispute resolution</a:t>
            </a:r>
          </a:p>
          <a:p>
            <a:r>
              <a:rPr lang="en-US" sz="3200" dirty="0"/>
              <a:t>Hyperlinks</a:t>
            </a:r>
          </a:p>
          <a:p>
            <a:r>
              <a:rPr lang="en-US" sz="3200" dirty="0" err="1"/>
              <a:t>Cybersquatting</a:t>
            </a:r>
            <a:r>
              <a:rPr lang="en-US" sz="3200" dirty="0"/>
              <a:t> Cases</a:t>
            </a:r>
          </a:p>
        </p:txBody>
      </p:sp>
      <p:pic>
        <p:nvPicPr>
          <p:cNvPr id="4" name="Picture 3" descr="DNS.jpg"/>
          <p:cNvPicPr>
            <a:picLocks noChangeAspect="1"/>
          </p:cNvPicPr>
          <p:nvPr/>
        </p:nvPicPr>
        <p:blipFill>
          <a:blip r:embed="rId3" cstate="print"/>
          <a:stretch>
            <a:fillRect/>
          </a:stretch>
        </p:blipFill>
        <p:spPr>
          <a:xfrm>
            <a:off x="5192322" y="0"/>
            <a:ext cx="3951678"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The Domain Name System</a:t>
            </a:r>
          </a:p>
        </p:txBody>
      </p:sp>
      <p:sp>
        <p:nvSpPr>
          <p:cNvPr id="24579" name="Rectangle 3"/>
          <p:cNvSpPr>
            <a:spLocks noGrp="1" noChangeArrowheads="1"/>
          </p:cNvSpPr>
          <p:nvPr>
            <p:ph type="body" idx="1"/>
          </p:nvPr>
        </p:nvSpPr>
        <p:spPr>
          <a:xfrm>
            <a:off x="990600" y="1066800"/>
            <a:ext cx="7162800" cy="5257800"/>
          </a:xfrm>
        </p:spPr>
        <p:txBody>
          <a:bodyPr/>
          <a:lstStyle/>
          <a:p>
            <a:r>
              <a:rPr lang="en-US" dirty="0"/>
              <a:t>Converts words (e.g., </a:t>
            </a:r>
            <a:r>
              <a:rPr lang="en-US" dirty="0">
                <a:hlinkClick r:id="rId3"/>
              </a:rPr>
              <a:t>www.norwich.edu</a:t>
            </a:r>
            <a:r>
              <a:rPr lang="en-US" dirty="0"/>
              <a:t>) into IP addresses (e.g., 192.149.109.153)</a:t>
            </a:r>
          </a:p>
          <a:p>
            <a:r>
              <a:rPr lang="en-US" dirty="0"/>
              <a:t>Early years – DARPA contract with USC</a:t>
            </a:r>
          </a:p>
          <a:p>
            <a:r>
              <a:rPr lang="en-US" dirty="0"/>
              <a:t>1992:  NSFNET opened to .com users</a:t>
            </a:r>
          </a:p>
          <a:p>
            <a:pPr lvl="1"/>
            <a:r>
              <a:rPr lang="en-US" dirty="0"/>
              <a:t>Network Solutions Inc. became registrar for .com, </a:t>
            </a:r>
            <a:r>
              <a:rPr lang="en-US" dirty="0" err="1"/>
              <a:t>.net</a:t>
            </a:r>
            <a:r>
              <a:rPr lang="en-US" dirty="0"/>
              <a:t>, .org</a:t>
            </a:r>
          </a:p>
          <a:p>
            <a:r>
              <a:rPr lang="en-US" dirty="0"/>
              <a:t>1998: ICANN (Internet Corporation for Assigned Names and Numbers)</a:t>
            </a:r>
          </a:p>
          <a:p>
            <a:pPr lvl="1"/>
            <a:r>
              <a:rPr lang="en-US" dirty="0"/>
              <a:t>Established by US govt</a:t>
            </a:r>
          </a:p>
          <a:p>
            <a:pPr lvl="1"/>
            <a:r>
              <a:rPr lang="en-US" dirty="0"/>
              <a:t>Highly controversial – much </a:t>
            </a:r>
            <a:br>
              <a:rPr lang="en-US" dirty="0"/>
            </a:br>
            <a:r>
              <a:rPr lang="en-US" dirty="0"/>
              <a:t>political turmoil over actions, </a:t>
            </a:r>
            <a:br>
              <a:rPr lang="en-US" dirty="0"/>
            </a:br>
            <a:r>
              <a:rPr lang="en-US" dirty="0"/>
              <a:t>governance</a:t>
            </a:r>
          </a:p>
          <a:p>
            <a:pPr lvl="1"/>
            <a:r>
              <a:rPr lang="en-US" dirty="0">
                <a:hlinkClick r:id="rId4"/>
              </a:rPr>
              <a:t>http://www.icann.org/</a:t>
            </a:r>
            <a:r>
              <a:rPr lang="en-US" dirty="0"/>
              <a:t> </a:t>
            </a:r>
          </a:p>
        </p:txBody>
      </p:sp>
      <p:pic>
        <p:nvPicPr>
          <p:cNvPr id="24580" name="Picture 4"/>
          <p:cNvPicPr>
            <a:picLocks noChangeAspect="1" noChangeArrowheads="1"/>
          </p:cNvPicPr>
          <p:nvPr/>
        </p:nvPicPr>
        <p:blipFill>
          <a:blip r:embed="rId5" cstate="print"/>
          <a:srcRect/>
          <a:stretch>
            <a:fillRect/>
          </a:stretch>
        </p:blipFill>
        <p:spPr bwMode="auto">
          <a:xfrm>
            <a:off x="6096000" y="4327643"/>
            <a:ext cx="2871112" cy="230175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152400"/>
            <a:ext cx="8001000" cy="762000"/>
          </a:xfrm>
        </p:spPr>
        <p:txBody>
          <a:bodyPr/>
          <a:lstStyle/>
          <a:p>
            <a:r>
              <a:rPr lang="en-US"/>
              <a:t>Looking Up DNS Information (1)</a:t>
            </a:r>
          </a:p>
        </p:txBody>
      </p:sp>
      <p:pic>
        <p:nvPicPr>
          <p:cNvPr id="25605" name="Picture 5"/>
          <p:cNvPicPr>
            <a:picLocks noChangeAspect="1" noChangeArrowheads="1"/>
          </p:cNvPicPr>
          <p:nvPr/>
        </p:nvPicPr>
        <p:blipFill>
          <a:blip r:embed="rId3" cstate="print"/>
          <a:srcRect l="18750" t="8750" r="32813" b="60625"/>
          <a:stretch>
            <a:fillRect/>
          </a:stretch>
        </p:blipFill>
        <p:spPr bwMode="auto">
          <a:xfrm>
            <a:off x="990600" y="838200"/>
            <a:ext cx="7239000" cy="572114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152400"/>
            <a:ext cx="7924800" cy="838200"/>
          </a:xfrm>
        </p:spPr>
        <p:txBody>
          <a:bodyPr/>
          <a:lstStyle/>
          <a:p>
            <a:r>
              <a:rPr lang="en-US"/>
              <a:t>Looking Up DNS Information (2)</a:t>
            </a:r>
          </a:p>
        </p:txBody>
      </p:sp>
      <p:sp>
        <p:nvSpPr>
          <p:cNvPr id="26627" name="Content Placeholder 2"/>
          <p:cNvSpPr>
            <a:spLocks noGrp="1"/>
          </p:cNvSpPr>
          <p:nvPr>
            <p:ph idx="1"/>
          </p:nvPr>
        </p:nvSpPr>
        <p:spPr/>
        <p:txBody>
          <a:bodyPr/>
          <a:lstStyle/>
          <a:p>
            <a:endParaRPr lang="en-US"/>
          </a:p>
        </p:txBody>
      </p:sp>
      <p:pic>
        <p:nvPicPr>
          <p:cNvPr id="26628" name="Picture 2"/>
          <p:cNvPicPr>
            <a:picLocks noChangeAspect="1" noChangeArrowheads="1"/>
          </p:cNvPicPr>
          <p:nvPr/>
        </p:nvPicPr>
        <p:blipFill>
          <a:blip r:embed="rId3" cstate="print"/>
          <a:srcRect/>
          <a:stretch>
            <a:fillRect/>
          </a:stretch>
        </p:blipFill>
        <p:spPr bwMode="auto">
          <a:xfrm>
            <a:off x="190500" y="977900"/>
            <a:ext cx="8763000" cy="5880100"/>
          </a:xfrm>
          <a:prstGeom prst="rect">
            <a:avLst/>
          </a:prstGeom>
          <a:noFill/>
          <a:ln w="9525">
            <a:noFill/>
            <a:miter lim="800000"/>
            <a:headEnd/>
            <a:tailEnd/>
          </a:ln>
        </p:spPr>
      </p:pic>
      <p:sp>
        <p:nvSpPr>
          <p:cNvPr id="26629" name="TextBox 4"/>
          <p:cNvSpPr txBox="1">
            <a:spLocks noChangeArrowheads="1"/>
          </p:cNvSpPr>
          <p:nvPr/>
        </p:nvSpPr>
        <p:spPr bwMode="auto">
          <a:xfrm>
            <a:off x="5943600" y="4191000"/>
            <a:ext cx="2366963" cy="708025"/>
          </a:xfrm>
          <a:prstGeom prst="rect">
            <a:avLst/>
          </a:prstGeom>
          <a:solidFill>
            <a:srgbClr val="FFC000"/>
          </a:solidFill>
          <a:ln w="9525">
            <a:noFill/>
            <a:miter lim="800000"/>
            <a:headEnd/>
            <a:tailEnd/>
          </a:ln>
        </p:spPr>
        <p:txBody>
          <a:bodyPr wrap="none">
            <a:spAutoFit/>
          </a:bodyPr>
          <a:lstStyle/>
          <a:p>
            <a:pPr eaLnBrk="0" hangingPunct="0"/>
            <a:r>
              <a:rPr lang="en-US">
                <a:latin typeface="Arial Narrow" pitchFamily="34" charset="0"/>
              </a:rPr>
              <a:t>Home page:</a:t>
            </a:r>
          </a:p>
          <a:p>
            <a:pPr eaLnBrk="0" hangingPunct="0"/>
            <a:r>
              <a:rPr lang="en-US">
                <a:latin typeface="Arial Narrow" pitchFamily="34" charset="0"/>
                <a:hlinkClick r:id="rId4"/>
              </a:rPr>
              <a:t>http://samspade.org/</a:t>
            </a:r>
            <a:r>
              <a:rPr lang="en-US">
                <a:latin typeface="Arial Narrow" pitchFamily="34" charset="0"/>
              </a:rPr>
              <a:t>  </a:t>
            </a:r>
          </a:p>
        </p:txBody>
      </p:sp>
      <p:sp>
        <p:nvSpPr>
          <p:cNvPr id="26630" name="TextBox 5"/>
          <p:cNvSpPr txBox="1">
            <a:spLocks noChangeArrowheads="1"/>
          </p:cNvSpPr>
          <p:nvPr/>
        </p:nvSpPr>
        <p:spPr bwMode="auto">
          <a:xfrm>
            <a:off x="2027238" y="6019800"/>
            <a:ext cx="5089525" cy="708025"/>
          </a:xfrm>
          <a:prstGeom prst="rect">
            <a:avLst/>
          </a:prstGeom>
          <a:solidFill>
            <a:srgbClr val="FFC000"/>
          </a:solidFill>
          <a:ln w="9525">
            <a:noFill/>
            <a:miter lim="800000"/>
            <a:headEnd/>
            <a:tailEnd/>
          </a:ln>
        </p:spPr>
        <p:txBody>
          <a:bodyPr wrap="none">
            <a:spAutoFit/>
          </a:bodyPr>
          <a:lstStyle/>
          <a:p>
            <a:pPr eaLnBrk="0" hangingPunct="0"/>
            <a:r>
              <a:rPr lang="en-US">
                <a:latin typeface="Arial Narrow" pitchFamily="34" charset="0"/>
              </a:rPr>
              <a:t>Download:</a:t>
            </a:r>
          </a:p>
          <a:p>
            <a:pPr eaLnBrk="0" hangingPunct="0"/>
            <a:r>
              <a:rPr lang="en-US">
                <a:latin typeface="Arial Narrow" pitchFamily="34" charset="0"/>
                <a:hlinkClick r:id="rId5"/>
              </a:rPr>
              <a:t>http://preview.samspade.org/ssw/download.html</a:t>
            </a:r>
            <a:r>
              <a:rPr lang="en-US">
                <a:latin typeface="Arial Narrow"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Dispute Resolution</a:t>
            </a:r>
          </a:p>
        </p:txBody>
      </p:sp>
      <p:sp>
        <p:nvSpPr>
          <p:cNvPr id="25603" name="Rectangle 3"/>
          <p:cNvSpPr>
            <a:spLocks noGrp="1" noChangeArrowheads="1"/>
          </p:cNvSpPr>
          <p:nvPr>
            <p:ph type="body" idx="1"/>
          </p:nvPr>
        </p:nvSpPr>
        <p:spPr>
          <a:xfrm>
            <a:off x="990600" y="1066800"/>
            <a:ext cx="7696200" cy="5486400"/>
          </a:xfrm>
        </p:spPr>
        <p:txBody>
          <a:bodyPr/>
          <a:lstStyle/>
          <a:p>
            <a:pPr>
              <a:defRPr/>
            </a:pPr>
            <a:r>
              <a:rPr lang="en-US" sz="2350" dirty="0"/>
              <a:t>Early years:  arbitrary decisions criticized by courts</a:t>
            </a:r>
          </a:p>
          <a:p>
            <a:pPr>
              <a:defRPr/>
            </a:pPr>
            <a:r>
              <a:rPr lang="en-US" sz="2350" dirty="0"/>
              <a:t>New rules:  complainant must show</a:t>
            </a:r>
          </a:p>
          <a:p>
            <a:pPr lvl="1">
              <a:defRPr/>
            </a:pPr>
            <a:r>
              <a:rPr lang="en-US" sz="2350" dirty="0"/>
              <a:t>Domain name same or confusingly similar to TM or SM</a:t>
            </a:r>
          </a:p>
          <a:p>
            <a:pPr lvl="1">
              <a:defRPr/>
            </a:pPr>
            <a:r>
              <a:rPr lang="en-US" sz="2350" dirty="0"/>
              <a:t>Registrant has no legitimate rights or interest to domain name</a:t>
            </a:r>
          </a:p>
          <a:p>
            <a:pPr lvl="1">
              <a:defRPr/>
            </a:pPr>
            <a:r>
              <a:rPr lang="en-US" sz="2350" dirty="0"/>
              <a:t>Registered and used in </a:t>
            </a:r>
            <a:r>
              <a:rPr lang="en-US" sz="2350" i="1" dirty="0"/>
              <a:t>bad faith</a:t>
            </a:r>
            <a:endParaRPr lang="en-US" sz="2350" dirty="0"/>
          </a:p>
          <a:p>
            <a:pPr>
              <a:defRPr/>
            </a:pPr>
            <a:r>
              <a:rPr lang="en-US" sz="2350" dirty="0"/>
              <a:t>Bad faith shown by primary purpose of registration</a:t>
            </a:r>
          </a:p>
          <a:p>
            <a:pPr lvl="1">
              <a:defRPr/>
            </a:pPr>
            <a:r>
              <a:rPr lang="en-US" sz="2350" dirty="0"/>
              <a:t>Extortion of money for name; or</a:t>
            </a:r>
          </a:p>
          <a:p>
            <a:pPr lvl="1">
              <a:defRPr/>
            </a:pPr>
            <a:r>
              <a:rPr lang="en-US" sz="2350" dirty="0"/>
              <a:t>Interference with complainant’s business; or</a:t>
            </a:r>
          </a:p>
          <a:p>
            <a:pPr lvl="1">
              <a:defRPr/>
            </a:pPr>
            <a:r>
              <a:rPr lang="en-US" sz="2350" dirty="0"/>
              <a:t>Deliberate attempt to attract visitors for commercial gain by causing confusion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Hyperlinks and Trademarks</a:t>
            </a:r>
          </a:p>
        </p:txBody>
      </p:sp>
      <p:sp>
        <p:nvSpPr>
          <p:cNvPr id="28675" name="Rectangle 3"/>
          <p:cNvSpPr>
            <a:spLocks noGrp="1" noChangeArrowheads="1"/>
          </p:cNvSpPr>
          <p:nvPr>
            <p:ph type="body" idx="1"/>
          </p:nvPr>
        </p:nvSpPr>
        <p:spPr>
          <a:xfrm>
            <a:off x="990600" y="1066800"/>
            <a:ext cx="7620000" cy="5486400"/>
          </a:xfrm>
        </p:spPr>
        <p:txBody>
          <a:bodyPr/>
          <a:lstStyle/>
          <a:p>
            <a:pPr>
              <a:buFont typeface="Wingdings" pitchFamily="2" charset="2"/>
              <a:buNone/>
            </a:pPr>
            <a:r>
              <a:rPr lang="en-US"/>
              <a:t>Cannot legally use </a:t>
            </a:r>
          </a:p>
          <a:p>
            <a:r>
              <a:rPr lang="en-US"/>
              <a:t>Others’ </a:t>
            </a:r>
            <a:r>
              <a:rPr lang="en-US" i="1"/>
              <a:t>trademarks</a:t>
            </a:r>
            <a:r>
              <a:rPr lang="en-US"/>
              <a:t> or </a:t>
            </a:r>
            <a:r>
              <a:rPr lang="en-US" i="1"/>
              <a:t>logos</a:t>
            </a:r>
            <a:r>
              <a:rPr lang="en-US"/>
              <a:t> on a Web site without permission</a:t>
            </a:r>
          </a:p>
          <a:p>
            <a:r>
              <a:rPr lang="en-US" i="1"/>
              <a:t>Framing</a:t>
            </a:r>
            <a:r>
              <a:rPr lang="en-US"/>
              <a:t> to bring another’s content directly into a page that appears to be created by another site</a:t>
            </a:r>
          </a:p>
          <a:p>
            <a:r>
              <a:rPr lang="en-US"/>
              <a:t>Others’ trademarks in invisible </a:t>
            </a:r>
            <a:r>
              <a:rPr lang="en-US" i="1"/>
              <a:t>metatags </a:t>
            </a:r>
          </a:p>
          <a:p>
            <a:pPr lvl="1"/>
            <a:r>
              <a:rPr lang="en-US"/>
              <a:t>In underlying HTML </a:t>
            </a:r>
          </a:p>
          <a:p>
            <a:pPr lvl="1"/>
            <a:r>
              <a:rPr lang="en-US"/>
              <a:t>Metatags visible to search engines</a:t>
            </a:r>
          </a:p>
          <a:p>
            <a:pPr lvl="1"/>
            <a:r>
              <a:rPr lang="en-US"/>
              <a:t>Attempt to increase number of hits for page misappropriating trademark</a:t>
            </a:r>
          </a:p>
          <a:p>
            <a:pPr lvl="1"/>
            <a:r>
              <a:rPr lang="en-US"/>
              <a:t>E.g., one car company might include trademarks for cars of a competitor to draw traffic via GOOGLE searches </a:t>
            </a:r>
          </a:p>
          <a:p>
            <a:pPr lvl="1"/>
            <a:r>
              <a:rPr lang="en-US"/>
              <a:t>THIS IS A </a:t>
            </a:r>
            <a:r>
              <a:rPr lang="en-US" i="1"/>
              <a:t>HYPOTHETICAL</a:t>
            </a:r>
            <a:r>
              <a:rPr lang="en-US"/>
              <a:t> EXAMPLE!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lIns="92075" tIns="46038" rIns="92075" bIns="46038"/>
          <a:lstStyle/>
          <a:p>
            <a:r>
              <a:rPr lang="en-US"/>
              <a:t>Framing: TotalNews</a:t>
            </a:r>
          </a:p>
        </p:txBody>
      </p:sp>
      <p:sp>
        <p:nvSpPr>
          <p:cNvPr id="29699" name="Rectangle 3"/>
          <p:cNvSpPr>
            <a:spLocks noGrp="1" noChangeArrowheads="1"/>
          </p:cNvSpPr>
          <p:nvPr>
            <p:ph type="body" idx="1"/>
          </p:nvPr>
        </p:nvSpPr>
        <p:spPr>
          <a:xfrm>
            <a:off x="990600" y="1371600"/>
            <a:ext cx="7162800" cy="4953000"/>
          </a:xfrm>
        </p:spPr>
        <p:txBody>
          <a:bodyPr lIns="92075" tIns="46038" rIns="92075" bIns="46038"/>
          <a:lstStyle/>
          <a:p>
            <a:pPr>
              <a:buFont typeface="Wingdings" pitchFamily="2" charset="2"/>
              <a:buNone/>
            </a:pPr>
            <a:r>
              <a:rPr lang="en-US"/>
              <a:t>1997.03 — RISKS, EDUPAGE</a:t>
            </a:r>
          </a:p>
        </p:txBody>
      </p:sp>
      <p:grpSp>
        <p:nvGrpSpPr>
          <p:cNvPr id="29700" name="Group 4"/>
          <p:cNvGrpSpPr>
            <a:grpSpLocks/>
          </p:cNvGrpSpPr>
          <p:nvPr/>
        </p:nvGrpSpPr>
        <p:grpSpPr bwMode="auto">
          <a:xfrm>
            <a:off x="1757363" y="1987550"/>
            <a:ext cx="6465887" cy="4221163"/>
            <a:chOff x="1107" y="1252"/>
            <a:chExt cx="4073" cy="2659"/>
          </a:xfrm>
        </p:grpSpPr>
        <p:sp>
          <p:nvSpPr>
            <p:cNvPr id="29701" name="Rectangle 5" descr="10%"/>
            <p:cNvSpPr>
              <a:spLocks noChangeArrowheads="1"/>
            </p:cNvSpPr>
            <p:nvPr/>
          </p:nvSpPr>
          <p:spPr bwMode="auto">
            <a:xfrm>
              <a:off x="2198" y="1252"/>
              <a:ext cx="2982" cy="2166"/>
            </a:xfrm>
            <a:prstGeom prst="rect">
              <a:avLst/>
            </a:prstGeom>
            <a:pattFill prst="pct10">
              <a:fgClr>
                <a:schemeClr val="folHlink"/>
              </a:fgClr>
              <a:bgClr>
                <a:schemeClr val="bg1"/>
              </a:bgClr>
            </a:pattFill>
            <a:ln w="12700">
              <a:solidFill>
                <a:schemeClr val="tx1"/>
              </a:solidFill>
              <a:miter lim="800000"/>
              <a:headEnd/>
              <a:tailEnd/>
            </a:ln>
          </p:spPr>
          <p:txBody>
            <a:bodyPr wrap="none" anchor="ctr"/>
            <a:lstStyle/>
            <a:p>
              <a:pPr eaLnBrk="0" hangingPunct="0"/>
              <a:endParaRPr lang="en-US"/>
            </a:p>
          </p:txBody>
        </p:sp>
        <p:sp>
          <p:nvSpPr>
            <p:cNvPr id="29702" name="Rectangle 6" descr="Outlined diamond"/>
            <p:cNvSpPr>
              <a:spLocks noChangeArrowheads="1"/>
            </p:cNvSpPr>
            <p:nvPr/>
          </p:nvSpPr>
          <p:spPr bwMode="auto">
            <a:xfrm>
              <a:off x="2547" y="1252"/>
              <a:ext cx="2633" cy="1877"/>
            </a:xfrm>
            <a:prstGeom prst="rect">
              <a:avLst/>
            </a:prstGeom>
            <a:pattFill prst="openDmnd">
              <a:fgClr>
                <a:schemeClr val="folHlink"/>
              </a:fgClr>
              <a:bgClr>
                <a:schemeClr val="bg1"/>
              </a:bgClr>
            </a:pattFill>
            <a:ln w="12700">
              <a:solidFill>
                <a:schemeClr val="tx1"/>
              </a:solidFill>
              <a:miter lim="800000"/>
              <a:headEnd/>
              <a:tailEnd/>
            </a:ln>
          </p:spPr>
          <p:txBody>
            <a:bodyPr wrap="none" anchor="ctr"/>
            <a:lstStyle/>
            <a:p>
              <a:pPr eaLnBrk="0" hangingPunct="0"/>
              <a:endParaRPr lang="en-US"/>
            </a:p>
          </p:txBody>
        </p:sp>
        <p:sp>
          <p:nvSpPr>
            <p:cNvPr id="29703" name="Rectangle 7"/>
            <p:cNvSpPr>
              <a:spLocks noChangeArrowheads="1"/>
            </p:cNvSpPr>
            <p:nvPr/>
          </p:nvSpPr>
          <p:spPr bwMode="auto">
            <a:xfrm>
              <a:off x="3167" y="1783"/>
              <a:ext cx="1373" cy="442"/>
            </a:xfrm>
            <a:prstGeom prst="rect">
              <a:avLst/>
            </a:prstGeom>
            <a:solidFill>
              <a:schemeClr val="bg1"/>
            </a:solidFill>
            <a:ln w="9525">
              <a:noFill/>
              <a:miter lim="800000"/>
              <a:headEnd/>
              <a:tailEnd/>
            </a:ln>
          </p:spPr>
          <p:txBody>
            <a:bodyPr wrap="none" lIns="92075" tIns="46038" rIns="92075" bIns="46038">
              <a:spAutoFit/>
            </a:bodyPr>
            <a:lstStyle/>
            <a:p>
              <a:pPr algn="ctr" eaLnBrk="0" hangingPunct="0"/>
              <a:r>
                <a:rPr lang="en-US"/>
                <a:t>Materials from </a:t>
              </a:r>
            </a:p>
            <a:p>
              <a:pPr lvl="1" algn="ctr" eaLnBrk="0" hangingPunct="0"/>
              <a:r>
                <a:rPr lang="en-US"/>
                <a:t>news source</a:t>
              </a:r>
            </a:p>
          </p:txBody>
        </p:sp>
        <p:sp>
          <p:nvSpPr>
            <p:cNvPr id="29704" name="Rectangle 8"/>
            <p:cNvSpPr>
              <a:spLocks noChangeArrowheads="1"/>
            </p:cNvSpPr>
            <p:nvPr/>
          </p:nvSpPr>
          <p:spPr bwMode="auto">
            <a:xfrm>
              <a:off x="2824" y="3207"/>
              <a:ext cx="1799" cy="138"/>
            </a:xfrm>
            <a:prstGeom prst="rect">
              <a:avLst/>
            </a:prstGeom>
            <a:solidFill>
              <a:schemeClr val="tx1"/>
            </a:solidFill>
            <a:ln w="12700">
              <a:solidFill>
                <a:schemeClr val="tx1"/>
              </a:solidFill>
              <a:miter lim="800000"/>
              <a:headEnd/>
              <a:tailEnd/>
            </a:ln>
          </p:spPr>
          <p:txBody>
            <a:bodyPr wrap="none" anchor="ctr"/>
            <a:lstStyle/>
            <a:p>
              <a:pPr eaLnBrk="0" hangingPunct="0"/>
              <a:endParaRPr lang="en-US"/>
            </a:p>
          </p:txBody>
        </p:sp>
        <p:sp>
          <p:nvSpPr>
            <p:cNvPr id="29705" name="Rectangle 9"/>
            <p:cNvSpPr>
              <a:spLocks noChangeArrowheads="1"/>
            </p:cNvSpPr>
            <p:nvPr/>
          </p:nvSpPr>
          <p:spPr bwMode="auto">
            <a:xfrm>
              <a:off x="3435" y="3615"/>
              <a:ext cx="947" cy="296"/>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eaLnBrk="0" hangingPunct="0"/>
              <a:r>
                <a:rPr lang="en-US" sz="1200"/>
                <a:t>Banner ad fees</a:t>
              </a:r>
            </a:p>
            <a:p>
              <a:pPr eaLnBrk="0" hangingPunct="0"/>
              <a:r>
                <a:rPr lang="en-US" sz="1200"/>
                <a:t>paid to TotalNews</a:t>
              </a:r>
            </a:p>
          </p:txBody>
        </p:sp>
        <p:sp>
          <p:nvSpPr>
            <p:cNvPr id="29706" name="Rectangle 10"/>
            <p:cNvSpPr>
              <a:spLocks noChangeArrowheads="1"/>
            </p:cNvSpPr>
            <p:nvPr/>
          </p:nvSpPr>
          <p:spPr bwMode="auto">
            <a:xfrm>
              <a:off x="2269" y="1324"/>
              <a:ext cx="201" cy="136"/>
            </a:xfrm>
            <a:prstGeom prst="rect">
              <a:avLst/>
            </a:prstGeom>
            <a:solidFill>
              <a:schemeClr val="tx1"/>
            </a:solidFill>
            <a:ln w="12700">
              <a:solidFill>
                <a:schemeClr val="tx1"/>
              </a:solidFill>
              <a:miter lim="800000"/>
              <a:headEnd/>
              <a:tailEnd/>
            </a:ln>
          </p:spPr>
          <p:txBody>
            <a:bodyPr wrap="none" anchor="ctr"/>
            <a:lstStyle/>
            <a:p>
              <a:pPr eaLnBrk="0" hangingPunct="0"/>
              <a:endParaRPr lang="en-US"/>
            </a:p>
          </p:txBody>
        </p:sp>
        <p:sp>
          <p:nvSpPr>
            <p:cNvPr id="29707" name="Rectangle 11"/>
            <p:cNvSpPr>
              <a:spLocks noChangeArrowheads="1"/>
            </p:cNvSpPr>
            <p:nvPr/>
          </p:nvSpPr>
          <p:spPr bwMode="auto">
            <a:xfrm>
              <a:off x="2269" y="1542"/>
              <a:ext cx="201" cy="137"/>
            </a:xfrm>
            <a:prstGeom prst="rect">
              <a:avLst/>
            </a:prstGeom>
            <a:solidFill>
              <a:schemeClr val="tx1"/>
            </a:solidFill>
            <a:ln w="12700">
              <a:solidFill>
                <a:schemeClr val="tx1"/>
              </a:solidFill>
              <a:miter lim="800000"/>
              <a:headEnd/>
              <a:tailEnd/>
            </a:ln>
          </p:spPr>
          <p:txBody>
            <a:bodyPr wrap="none" anchor="ctr"/>
            <a:lstStyle/>
            <a:p>
              <a:pPr eaLnBrk="0" hangingPunct="0"/>
              <a:endParaRPr lang="en-US"/>
            </a:p>
          </p:txBody>
        </p:sp>
        <p:sp>
          <p:nvSpPr>
            <p:cNvPr id="29708" name="Rectangle 12"/>
            <p:cNvSpPr>
              <a:spLocks noChangeArrowheads="1"/>
            </p:cNvSpPr>
            <p:nvPr/>
          </p:nvSpPr>
          <p:spPr bwMode="auto">
            <a:xfrm>
              <a:off x="2269" y="1760"/>
              <a:ext cx="201" cy="135"/>
            </a:xfrm>
            <a:prstGeom prst="rect">
              <a:avLst/>
            </a:prstGeom>
            <a:solidFill>
              <a:schemeClr val="tx1"/>
            </a:solidFill>
            <a:ln w="12700">
              <a:solidFill>
                <a:schemeClr val="tx1"/>
              </a:solidFill>
              <a:miter lim="800000"/>
              <a:headEnd/>
              <a:tailEnd/>
            </a:ln>
          </p:spPr>
          <p:txBody>
            <a:bodyPr wrap="none" anchor="ctr"/>
            <a:lstStyle/>
            <a:p>
              <a:pPr eaLnBrk="0" hangingPunct="0"/>
              <a:endParaRPr lang="en-US"/>
            </a:p>
          </p:txBody>
        </p:sp>
        <p:sp>
          <p:nvSpPr>
            <p:cNvPr id="29709" name="Rectangle 13"/>
            <p:cNvSpPr>
              <a:spLocks noChangeArrowheads="1"/>
            </p:cNvSpPr>
            <p:nvPr/>
          </p:nvSpPr>
          <p:spPr bwMode="auto">
            <a:xfrm>
              <a:off x="2269" y="1975"/>
              <a:ext cx="201" cy="138"/>
            </a:xfrm>
            <a:prstGeom prst="rect">
              <a:avLst/>
            </a:prstGeom>
            <a:solidFill>
              <a:schemeClr val="tx1"/>
            </a:solidFill>
            <a:ln w="12700">
              <a:solidFill>
                <a:schemeClr val="tx1"/>
              </a:solidFill>
              <a:miter lim="800000"/>
              <a:headEnd/>
              <a:tailEnd/>
            </a:ln>
          </p:spPr>
          <p:txBody>
            <a:bodyPr wrap="none" anchor="ctr"/>
            <a:lstStyle/>
            <a:p>
              <a:pPr eaLnBrk="0" hangingPunct="0"/>
              <a:endParaRPr lang="en-US"/>
            </a:p>
          </p:txBody>
        </p:sp>
        <p:sp>
          <p:nvSpPr>
            <p:cNvPr id="29710" name="Rectangle 14"/>
            <p:cNvSpPr>
              <a:spLocks noChangeArrowheads="1"/>
            </p:cNvSpPr>
            <p:nvPr/>
          </p:nvSpPr>
          <p:spPr bwMode="auto">
            <a:xfrm>
              <a:off x="2269" y="2194"/>
              <a:ext cx="201" cy="137"/>
            </a:xfrm>
            <a:prstGeom prst="rect">
              <a:avLst/>
            </a:prstGeom>
            <a:solidFill>
              <a:schemeClr val="tx1"/>
            </a:solidFill>
            <a:ln w="12700">
              <a:solidFill>
                <a:schemeClr val="tx1"/>
              </a:solidFill>
              <a:miter lim="800000"/>
              <a:headEnd/>
              <a:tailEnd/>
            </a:ln>
          </p:spPr>
          <p:txBody>
            <a:bodyPr wrap="none" anchor="ctr"/>
            <a:lstStyle/>
            <a:p>
              <a:pPr eaLnBrk="0" hangingPunct="0"/>
              <a:endParaRPr lang="en-US"/>
            </a:p>
          </p:txBody>
        </p:sp>
        <p:sp>
          <p:nvSpPr>
            <p:cNvPr id="29711" name="Line 15"/>
            <p:cNvSpPr>
              <a:spLocks noChangeShapeType="1"/>
            </p:cNvSpPr>
            <p:nvPr/>
          </p:nvSpPr>
          <p:spPr bwMode="auto">
            <a:xfrm flipH="1">
              <a:off x="3169" y="3855"/>
              <a:ext cx="27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712" name="Line 16"/>
            <p:cNvSpPr>
              <a:spLocks noChangeShapeType="1"/>
            </p:cNvSpPr>
            <p:nvPr/>
          </p:nvSpPr>
          <p:spPr bwMode="auto">
            <a:xfrm flipV="1">
              <a:off x="3169" y="3349"/>
              <a:ext cx="0" cy="50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9713" name="Rectangle 17"/>
            <p:cNvSpPr>
              <a:spLocks noChangeArrowheads="1"/>
            </p:cNvSpPr>
            <p:nvPr/>
          </p:nvSpPr>
          <p:spPr bwMode="auto">
            <a:xfrm>
              <a:off x="1107" y="1574"/>
              <a:ext cx="755" cy="411"/>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algn="r" eaLnBrk="0" hangingPunct="0"/>
              <a:r>
                <a:rPr lang="en-US" sz="1200"/>
                <a:t>“Channels”</a:t>
              </a:r>
            </a:p>
            <a:p>
              <a:pPr algn="r" eaLnBrk="0" hangingPunct="0"/>
              <a:r>
                <a:rPr lang="en-US" sz="1200"/>
                <a:t>controlled by </a:t>
              </a:r>
            </a:p>
            <a:p>
              <a:pPr algn="r" eaLnBrk="0" hangingPunct="0"/>
              <a:r>
                <a:rPr lang="en-US" sz="1200"/>
                <a:t>TotalNews</a:t>
              </a:r>
            </a:p>
          </p:txBody>
        </p:sp>
        <p:sp>
          <p:nvSpPr>
            <p:cNvPr id="29714" name="Line 18"/>
            <p:cNvSpPr>
              <a:spLocks noChangeShapeType="1"/>
            </p:cNvSpPr>
            <p:nvPr/>
          </p:nvSpPr>
          <p:spPr bwMode="auto">
            <a:xfrm flipV="1">
              <a:off x="1848" y="1464"/>
              <a:ext cx="346" cy="36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9715" name="Line 19"/>
            <p:cNvSpPr>
              <a:spLocks noChangeShapeType="1"/>
            </p:cNvSpPr>
            <p:nvPr/>
          </p:nvSpPr>
          <p:spPr bwMode="auto">
            <a:xfrm>
              <a:off x="1848" y="1971"/>
              <a:ext cx="277" cy="291"/>
            </a:xfrm>
            <a:prstGeom prst="line">
              <a:avLst/>
            </a:prstGeom>
            <a:noFill/>
            <a:ln w="12700">
              <a:solidFill>
                <a:schemeClr val="tx1"/>
              </a:solidFill>
              <a:round/>
              <a:headEnd type="none" w="sm" len="sm"/>
              <a:tailEnd type="stealth" w="med" len="lg"/>
            </a:ln>
          </p:spPr>
          <p:txBody>
            <a:bodyPr wrap="none" anchor="ctr"/>
            <a:lstStyle/>
            <a:p>
              <a:endParaRPr lang="en-US"/>
            </a:p>
          </p:txBody>
        </p:sp>
      </p:gr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Framing: TotalNews (cont’d)</a:t>
            </a:r>
          </a:p>
        </p:txBody>
      </p:sp>
      <p:sp>
        <p:nvSpPr>
          <p:cNvPr id="30723" name="Rectangle 3"/>
          <p:cNvSpPr>
            <a:spLocks noGrp="1" noChangeArrowheads="1"/>
          </p:cNvSpPr>
          <p:nvPr>
            <p:ph type="body" idx="1"/>
          </p:nvPr>
        </p:nvSpPr>
        <p:spPr/>
        <p:txBody>
          <a:bodyPr/>
          <a:lstStyle/>
          <a:p>
            <a:pPr>
              <a:buFont typeface="Wingdings" pitchFamily="2" charset="2"/>
              <a:buNone/>
            </a:pPr>
            <a:r>
              <a:rPr lang="en-US"/>
              <a:t>News organizations claimed</a:t>
            </a:r>
          </a:p>
          <a:p>
            <a:r>
              <a:rPr lang="en-US"/>
              <a:t>Misappropriation</a:t>
            </a:r>
          </a:p>
          <a:p>
            <a:pPr lvl="1"/>
            <a:r>
              <a:rPr lang="en-US"/>
              <a:t>Entire commercial value of news</a:t>
            </a:r>
          </a:p>
          <a:p>
            <a:pPr lvl="1"/>
            <a:r>
              <a:rPr lang="en-US"/>
              <a:t>Reselling to others for TotalNews’ profit</a:t>
            </a:r>
          </a:p>
          <a:p>
            <a:r>
              <a:rPr lang="en-US"/>
              <a:t>Federal trademark infringement &amp; dilution</a:t>
            </a:r>
          </a:p>
          <a:p>
            <a:pPr lvl="1"/>
            <a:r>
              <a:rPr lang="en-US"/>
              <a:t>Diluting distinctiveness</a:t>
            </a:r>
          </a:p>
          <a:p>
            <a:pPr lvl="1"/>
            <a:r>
              <a:rPr lang="en-US"/>
              <a:t>Causing confusion, deceiving customers</a:t>
            </a:r>
          </a:p>
          <a:p>
            <a:r>
              <a:rPr lang="en-US"/>
              <a:t>Copyright infringement</a:t>
            </a:r>
          </a:p>
          <a:p>
            <a:pPr lvl="1"/>
            <a:r>
              <a:rPr lang="en-US"/>
              <a:t>Violating several exclusive rights</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Trademarks</a:t>
            </a:r>
          </a:p>
        </p:txBody>
      </p:sp>
      <p:sp>
        <p:nvSpPr>
          <p:cNvPr id="4099" name="Rectangle 3"/>
          <p:cNvSpPr>
            <a:spLocks noGrp="1" noChangeArrowheads="1"/>
          </p:cNvSpPr>
          <p:nvPr>
            <p:ph type="body" idx="1"/>
          </p:nvPr>
        </p:nvSpPr>
        <p:spPr/>
        <p:txBody>
          <a:bodyPr/>
          <a:lstStyle/>
          <a:p>
            <a:r>
              <a:rPr lang="en-US" sz="2800" dirty="0"/>
              <a:t>Purpose</a:t>
            </a:r>
          </a:p>
          <a:p>
            <a:r>
              <a:rPr lang="en-US" sz="2800" dirty="0"/>
              <a:t>Definition and Types</a:t>
            </a:r>
          </a:p>
          <a:p>
            <a:r>
              <a:rPr lang="en-US" sz="2800" dirty="0"/>
              <a:t>Classes of Marks</a:t>
            </a:r>
          </a:p>
          <a:p>
            <a:r>
              <a:rPr lang="en-US" sz="2800" dirty="0"/>
              <a:t>Application and Exceptions to Grant</a:t>
            </a:r>
          </a:p>
          <a:p>
            <a:r>
              <a:rPr lang="en-US" sz="2800" dirty="0"/>
              <a:t>Nature of Protection</a:t>
            </a:r>
          </a:p>
          <a:p>
            <a:r>
              <a:rPr lang="en-US" sz="2800" dirty="0"/>
              <a:t>Relief for Violation</a:t>
            </a:r>
          </a:p>
        </p:txBody>
      </p:sp>
      <p:sp>
        <p:nvSpPr>
          <p:cNvPr id="4100" name="TextBox 3"/>
          <p:cNvSpPr txBox="1">
            <a:spLocks noChangeArrowheads="1"/>
          </p:cNvSpPr>
          <p:nvPr/>
        </p:nvSpPr>
        <p:spPr bwMode="auto">
          <a:xfrm>
            <a:off x="5638800" y="4038600"/>
            <a:ext cx="2312988" cy="1862138"/>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14300" prst="hardEdge"/>
          </a:sp3d>
        </p:spPr>
        <p:txBody>
          <a:bodyPr wrap="none">
            <a:spAutoFit/>
          </a:bodyPr>
          <a:lstStyle/>
          <a:p>
            <a:pPr eaLnBrk="0" hangingPunct="0"/>
            <a:r>
              <a:rPr lang="en-US" sz="11500" dirty="0"/>
              <a:t>TM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Framing:  TotalNews (cont’d)</a:t>
            </a:r>
          </a:p>
        </p:txBody>
      </p:sp>
      <p:sp>
        <p:nvSpPr>
          <p:cNvPr id="31747" name="Rectangle 3"/>
          <p:cNvSpPr>
            <a:spLocks noGrp="1" noChangeArrowheads="1"/>
          </p:cNvSpPr>
          <p:nvPr>
            <p:ph type="body" idx="1"/>
          </p:nvPr>
        </p:nvSpPr>
        <p:spPr>
          <a:xfrm>
            <a:off x="990600" y="1676400"/>
            <a:ext cx="7162800" cy="4953000"/>
          </a:xfrm>
        </p:spPr>
        <p:txBody>
          <a:bodyPr/>
          <a:lstStyle/>
          <a:p>
            <a:r>
              <a:rPr lang="en-US"/>
              <a:t>Violation of advertising laws, deceptive practices &amp; unfair competition</a:t>
            </a:r>
          </a:p>
          <a:p>
            <a:pPr lvl="1"/>
            <a:r>
              <a:rPr lang="en-US"/>
              <a:t>Mistaken impression of affiliation</a:t>
            </a:r>
          </a:p>
          <a:p>
            <a:r>
              <a:rPr lang="en-US"/>
              <a:t>Tortious interference with business relationships</a:t>
            </a:r>
          </a:p>
          <a:p>
            <a:pPr lvl="1"/>
            <a:r>
              <a:rPr lang="en-US"/>
              <a:t>Selling ads by making news available</a:t>
            </a:r>
          </a:p>
          <a:p>
            <a:pPr lvl="1">
              <a:buFont typeface="Wingdings" pitchFamily="2" charset="2"/>
              <a:buNone/>
            </a:pPr>
            <a:endParaRPr lang="en-US"/>
          </a:p>
          <a:p>
            <a:pPr>
              <a:buFont typeface="Wingdings" pitchFamily="2" charset="2"/>
              <a:buNone/>
            </a:pPr>
            <a:r>
              <a:rPr lang="en-US"/>
              <a:t>Conclusion:  case settled out of court</a:t>
            </a:r>
          </a:p>
          <a:p>
            <a:r>
              <a:rPr lang="en-US"/>
              <a:t>TotalNews would stop framing</a:t>
            </a:r>
          </a:p>
          <a:p>
            <a:r>
              <a:rPr lang="en-US"/>
              <a:t>Would link to news sites only with permission</a:t>
            </a:r>
          </a:p>
          <a:p>
            <a:pPr>
              <a:buFont typeface="Wingdings" pitchFamily="2" charset="2"/>
              <a:buNone/>
            </a:pPr>
            <a:endParaRPr lang="en-US" sz="1800"/>
          </a:p>
          <a:p>
            <a:pPr>
              <a:buFont typeface="Wingdings" pitchFamily="2" charset="2"/>
              <a:buNone/>
            </a:pPr>
            <a:r>
              <a:rPr lang="en-US" sz="1800"/>
              <a:t>See </a:t>
            </a:r>
            <a:r>
              <a:rPr lang="en-US" sz="1800">
                <a:hlinkClick r:id="rId3"/>
              </a:rPr>
              <a:t>http://www.publaw.com/framing.html</a:t>
            </a:r>
            <a:r>
              <a:rPr lang="en-US" sz="1800"/>
              <a:t> </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92075" tIns="46038" rIns="92075" bIns="46038"/>
          <a:lstStyle/>
          <a:p>
            <a:r>
              <a:rPr lang="en-US"/>
              <a:t>Links: Ticketmaster vs Microsoft</a:t>
            </a:r>
          </a:p>
        </p:txBody>
      </p:sp>
      <p:sp>
        <p:nvSpPr>
          <p:cNvPr id="32771" name="Rectangle 3"/>
          <p:cNvSpPr>
            <a:spLocks noGrp="1" noChangeArrowheads="1"/>
          </p:cNvSpPr>
          <p:nvPr>
            <p:ph type="body" idx="1"/>
          </p:nvPr>
        </p:nvSpPr>
        <p:spPr>
          <a:xfrm>
            <a:off x="990600" y="1676400"/>
            <a:ext cx="7696200" cy="4648200"/>
          </a:xfrm>
        </p:spPr>
        <p:txBody>
          <a:bodyPr lIns="92075" tIns="46038" rIns="92075" bIns="46038"/>
          <a:lstStyle/>
          <a:p>
            <a:pPr>
              <a:buFont typeface="Wingdings" pitchFamily="2" charset="2"/>
              <a:buNone/>
            </a:pPr>
            <a:r>
              <a:rPr lang="en-US"/>
              <a:t>1997.04 — Ticketmaster Group sues Microsoft</a:t>
            </a:r>
          </a:p>
          <a:p>
            <a:r>
              <a:rPr lang="en-US"/>
              <a:t>MS included </a:t>
            </a:r>
            <a:r>
              <a:rPr lang="en-US" i="1"/>
              <a:t>hot links </a:t>
            </a:r>
            <a:r>
              <a:rPr lang="en-US"/>
              <a:t>from Ticketmaster Web pages to Microsoft Web pages</a:t>
            </a:r>
          </a:p>
          <a:p>
            <a:r>
              <a:rPr lang="en-US"/>
              <a:t>No formal agreement granting permission for such links</a:t>
            </a:r>
          </a:p>
          <a:p>
            <a:r>
              <a:rPr lang="en-US"/>
              <a:t>Ticketmaster saw MS as deriving benefit from the linkage but bypassing Ticketmaster's advertising</a:t>
            </a:r>
          </a:p>
          <a:p>
            <a:r>
              <a:rPr lang="en-US"/>
              <a:t>Ticketmaster programmed Web pages to lead all Sidewalk users trying to follow unauthorized links to a dead end</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Links:  Gary Bernstein Sues Entire Web? (1998-09)</a:t>
            </a:r>
          </a:p>
        </p:txBody>
      </p:sp>
      <p:sp>
        <p:nvSpPr>
          <p:cNvPr id="33795" name="Rectangle 3"/>
          <p:cNvSpPr>
            <a:spLocks noGrp="1" noChangeArrowheads="1"/>
          </p:cNvSpPr>
          <p:nvPr>
            <p:ph type="body" idx="1"/>
          </p:nvPr>
        </p:nvSpPr>
        <p:spPr>
          <a:xfrm>
            <a:off x="914400" y="1828800"/>
            <a:ext cx="7315200" cy="4648200"/>
          </a:xfrm>
        </p:spPr>
        <p:txBody>
          <a:bodyPr/>
          <a:lstStyle/>
          <a:p>
            <a:pPr>
              <a:lnSpc>
                <a:spcPct val="80000"/>
              </a:lnSpc>
            </a:pPr>
            <a:r>
              <a:rPr lang="en-US"/>
              <a:t>Hollywood photographer Gary Bernstein</a:t>
            </a:r>
          </a:p>
          <a:p>
            <a:pPr lvl="1">
              <a:lnSpc>
                <a:spcPct val="80000"/>
              </a:lnSpc>
            </a:pPr>
            <a:r>
              <a:rPr lang="en-US"/>
              <a:t>Sued several Web operators for having links to sites containing pirated copies of his works</a:t>
            </a:r>
          </a:p>
          <a:p>
            <a:pPr>
              <a:lnSpc>
                <a:spcPct val="80000"/>
              </a:lnSpc>
            </a:pPr>
            <a:r>
              <a:rPr lang="en-US"/>
              <a:t>Included </a:t>
            </a:r>
            <a:r>
              <a:rPr lang="en-US" i="1"/>
              <a:t>indirect</a:t>
            </a:r>
            <a:r>
              <a:rPr lang="en-US"/>
              <a:t> links</a:t>
            </a:r>
          </a:p>
          <a:p>
            <a:pPr lvl="1">
              <a:lnSpc>
                <a:spcPct val="80000"/>
              </a:lnSpc>
            </a:pPr>
            <a:r>
              <a:rPr lang="en-US"/>
              <a:t>links to site with links to sites. . . .</a:t>
            </a:r>
          </a:p>
          <a:p>
            <a:pPr>
              <a:lnSpc>
                <a:spcPct val="80000"/>
              </a:lnSpc>
            </a:pPr>
            <a:r>
              <a:rPr lang="en-US"/>
              <a:t>Contamination spread along Web links</a:t>
            </a:r>
          </a:p>
          <a:p>
            <a:pPr lvl="1">
              <a:lnSpc>
                <a:spcPct val="80000"/>
              </a:lnSpc>
            </a:pPr>
            <a:r>
              <a:rPr lang="en-US"/>
              <a:t>from bad site to all those linked to it</a:t>
            </a:r>
          </a:p>
          <a:p>
            <a:pPr lvl="1">
              <a:lnSpc>
                <a:spcPct val="80000"/>
              </a:lnSpc>
            </a:pPr>
            <a:r>
              <a:rPr lang="en-US"/>
              <a:t>presumably every Web site on planet</a:t>
            </a:r>
          </a:p>
          <a:p>
            <a:pPr>
              <a:lnSpc>
                <a:spcPct val="80000"/>
              </a:lnSpc>
            </a:pPr>
            <a:r>
              <a:rPr lang="en-US"/>
              <a:t>Los Angeles Federal District Court Judge Manuel A. Real dismissed indirect linkage</a:t>
            </a:r>
          </a:p>
          <a:p>
            <a:pPr lvl="1">
              <a:lnSpc>
                <a:spcPct val="80000"/>
              </a:lnSpc>
            </a:pPr>
            <a:r>
              <a:rPr lang="en-US"/>
              <a:t>Bernstein withdrew entire suit</a:t>
            </a: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CA"/>
              <a:t>Deep Linking</a:t>
            </a:r>
          </a:p>
        </p:txBody>
      </p:sp>
      <p:sp>
        <p:nvSpPr>
          <p:cNvPr id="34819" name="Rectangle 3"/>
          <p:cNvSpPr>
            <a:spLocks noGrp="1" noChangeArrowheads="1"/>
          </p:cNvSpPr>
          <p:nvPr>
            <p:ph type="body" idx="1"/>
          </p:nvPr>
        </p:nvSpPr>
        <p:spPr>
          <a:xfrm>
            <a:off x="990600" y="1371600"/>
            <a:ext cx="7162800" cy="4953000"/>
          </a:xfrm>
        </p:spPr>
        <p:txBody>
          <a:bodyPr/>
          <a:lstStyle/>
          <a:p>
            <a:r>
              <a:rPr lang="en-CA"/>
              <a:t>Many sites require registration for their materials</a:t>
            </a:r>
          </a:p>
          <a:p>
            <a:pPr lvl="1"/>
            <a:r>
              <a:rPr lang="en-CA"/>
              <a:t>Provide sales leads</a:t>
            </a:r>
          </a:p>
          <a:p>
            <a:pPr lvl="1"/>
            <a:r>
              <a:rPr lang="en-CA"/>
              <a:t>Statistics on users characteristics</a:t>
            </a:r>
          </a:p>
          <a:p>
            <a:pPr lvl="1"/>
            <a:r>
              <a:rPr lang="en-CA"/>
              <a:t>Market research</a:t>
            </a:r>
          </a:p>
          <a:p>
            <a:r>
              <a:rPr lang="en-CA"/>
              <a:t>Once you’ve signed up, get URL for White Paper (etc).</a:t>
            </a:r>
          </a:p>
          <a:p>
            <a:pPr lvl="1"/>
            <a:r>
              <a:rPr lang="en-CA"/>
              <a:t>Is there a violation of IP laws or ethics in publishing the hidden URL?</a:t>
            </a:r>
          </a:p>
          <a:p>
            <a:r>
              <a:rPr lang="en-CA"/>
              <a:t>Some Web sites have private (unpublished, unlinked) sections</a:t>
            </a:r>
          </a:p>
          <a:p>
            <a:pPr lvl="1"/>
            <a:r>
              <a:rPr lang="en-CA"/>
              <a:t>What if someone publishes the link?</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Federal Trademark Dilution Act of 1995 – 15 USC §1051</a:t>
            </a:r>
          </a:p>
        </p:txBody>
      </p:sp>
      <p:sp>
        <p:nvSpPr>
          <p:cNvPr id="35843" name="Rectangle 3"/>
          <p:cNvSpPr>
            <a:spLocks noGrp="1" noChangeArrowheads="1"/>
          </p:cNvSpPr>
          <p:nvPr>
            <p:ph type="body" idx="1"/>
          </p:nvPr>
        </p:nvSpPr>
        <p:spPr/>
        <p:txBody>
          <a:bodyPr/>
          <a:lstStyle/>
          <a:p>
            <a:r>
              <a:rPr lang="en-US"/>
              <a:t>Prior to 1995, courts had to rule against plaintiff if no confusion could be shown</a:t>
            </a:r>
          </a:p>
          <a:p>
            <a:pPr lvl="1"/>
            <a:r>
              <a:rPr lang="en-US"/>
              <a:t>Thus radically different businesses could use existing trademarks without infringing the Lanham Act</a:t>
            </a:r>
          </a:p>
          <a:p>
            <a:r>
              <a:rPr lang="en-US"/>
              <a:t>But large companies with famous trademarks argued that frequent use </a:t>
            </a:r>
            <a:r>
              <a:rPr lang="en-US" i="1"/>
              <a:t>diluted</a:t>
            </a:r>
            <a:r>
              <a:rPr lang="en-US"/>
              <a:t> value of their marks</a:t>
            </a:r>
          </a:p>
          <a:p>
            <a:r>
              <a:rPr lang="en-US"/>
              <a:t>Congress passed TDA of 1995 to protect such plaintiffs even when no confusion likely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Cybersquatting</a:t>
            </a:r>
          </a:p>
        </p:txBody>
      </p:sp>
      <p:sp>
        <p:nvSpPr>
          <p:cNvPr id="36867" name="Rectangle 3"/>
          <p:cNvSpPr>
            <a:spLocks noGrp="1" noChangeArrowheads="1"/>
          </p:cNvSpPr>
          <p:nvPr>
            <p:ph type="body" idx="1"/>
          </p:nvPr>
        </p:nvSpPr>
        <p:spPr>
          <a:xfrm>
            <a:off x="990600" y="1219200"/>
            <a:ext cx="7772400" cy="5410200"/>
          </a:xfrm>
        </p:spPr>
        <p:txBody>
          <a:bodyPr/>
          <a:lstStyle/>
          <a:p>
            <a:pPr>
              <a:lnSpc>
                <a:spcPct val="80000"/>
              </a:lnSpc>
            </a:pPr>
            <a:r>
              <a:rPr lang="en-US" sz="2300" dirty="0"/>
              <a:t>People register domain names </a:t>
            </a:r>
            <a:br>
              <a:rPr lang="en-US" sz="2300" dirty="0"/>
            </a:br>
            <a:r>
              <a:rPr lang="en-US" sz="2300" dirty="0"/>
              <a:t>related to trademarks or </a:t>
            </a:r>
            <a:br>
              <a:rPr lang="en-US" sz="2300" dirty="0"/>
            </a:br>
            <a:r>
              <a:rPr lang="en-US" sz="2300" dirty="0"/>
              <a:t>company names to</a:t>
            </a:r>
          </a:p>
          <a:p>
            <a:pPr lvl="1">
              <a:lnSpc>
                <a:spcPct val="80000"/>
              </a:lnSpc>
            </a:pPr>
            <a:r>
              <a:rPr lang="en-US" sz="2300" dirty="0"/>
              <a:t>Make money (sell back to </a:t>
            </a:r>
            <a:br>
              <a:rPr lang="en-US" sz="2300" dirty="0"/>
            </a:br>
            <a:r>
              <a:rPr lang="en-US" sz="2300" dirty="0"/>
              <a:t>legit user)</a:t>
            </a:r>
          </a:p>
          <a:p>
            <a:pPr lvl="1">
              <a:lnSpc>
                <a:spcPct val="80000"/>
              </a:lnSpc>
            </a:pPr>
            <a:r>
              <a:rPr lang="en-US" sz="2300" dirty="0"/>
              <a:t>For political purposes </a:t>
            </a:r>
            <a:br>
              <a:rPr lang="en-US" sz="2300" dirty="0"/>
            </a:br>
            <a:r>
              <a:rPr lang="en-US" sz="2300" dirty="0"/>
              <a:t>(embarrassment)</a:t>
            </a:r>
          </a:p>
          <a:p>
            <a:pPr lvl="1">
              <a:lnSpc>
                <a:spcPct val="80000"/>
              </a:lnSpc>
            </a:pPr>
            <a:r>
              <a:rPr lang="en-US" sz="2300" dirty="0"/>
              <a:t>For fun / satire / mischief</a:t>
            </a:r>
          </a:p>
          <a:p>
            <a:pPr>
              <a:lnSpc>
                <a:spcPct val="80000"/>
              </a:lnSpc>
            </a:pPr>
            <a:r>
              <a:rPr lang="en-US" sz="2300" dirty="0"/>
              <a:t>Examples</a:t>
            </a:r>
          </a:p>
          <a:p>
            <a:pPr lvl="1">
              <a:lnSpc>
                <a:spcPct val="80000"/>
              </a:lnSpc>
            </a:pPr>
            <a:r>
              <a:rPr lang="en-US" sz="2300" dirty="0"/>
              <a:t>{</a:t>
            </a:r>
            <a:r>
              <a:rPr lang="en-US" sz="2300" dirty="0" err="1"/>
              <a:t>insert_name_here</a:t>
            </a:r>
            <a:r>
              <a:rPr lang="en-US" sz="2300" dirty="0"/>
              <a:t>}sucks.com</a:t>
            </a:r>
          </a:p>
          <a:p>
            <a:pPr lvl="1">
              <a:lnSpc>
                <a:spcPct val="80000"/>
              </a:lnSpc>
            </a:pPr>
            <a:r>
              <a:rPr lang="en-US" sz="2300" dirty="0"/>
              <a:t>Variant top-level domains</a:t>
            </a:r>
          </a:p>
          <a:p>
            <a:pPr lvl="2">
              <a:lnSpc>
                <a:spcPct val="80000"/>
              </a:lnSpc>
            </a:pPr>
            <a:r>
              <a:rPr lang="en-US" sz="2300" dirty="0"/>
              <a:t>whitehouse.com used to be porn site</a:t>
            </a:r>
          </a:p>
          <a:p>
            <a:pPr lvl="1">
              <a:lnSpc>
                <a:spcPct val="80000"/>
              </a:lnSpc>
            </a:pPr>
            <a:r>
              <a:rPr lang="en-US" sz="2300" dirty="0"/>
              <a:t>Variant </a:t>
            </a:r>
            <a:r>
              <a:rPr lang="en-US" sz="2300" dirty="0" err="1"/>
              <a:t>mis</a:t>
            </a:r>
            <a:r>
              <a:rPr lang="en-US" sz="2300" dirty="0"/>
              <a:t>-spellings</a:t>
            </a:r>
          </a:p>
          <a:p>
            <a:pPr lvl="2">
              <a:lnSpc>
                <a:spcPct val="80000"/>
              </a:lnSpc>
            </a:pPr>
            <a:r>
              <a:rPr lang="en-US" sz="2300" dirty="0" err="1"/>
              <a:t>i</a:t>
            </a:r>
            <a:r>
              <a:rPr lang="en-US" sz="2300" dirty="0"/>
              <a:t> </a:t>
            </a:r>
            <a:r>
              <a:rPr lang="en-US" sz="2300" dirty="0">
                <a:sym typeface="Symbol" pitchFamily="18" charset="2"/>
              </a:rPr>
              <a:t>1, o  0, etc.</a:t>
            </a:r>
          </a:p>
          <a:p>
            <a:pPr lvl="2">
              <a:lnSpc>
                <a:spcPct val="80000"/>
              </a:lnSpc>
            </a:pPr>
            <a:r>
              <a:rPr lang="en-US" sz="2300" dirty="0">
                <a:sym typeface="Symbol" pitchFamily="18" charset="2"/>
              </a:rPr>
              <a:t>Symbols near to each other on keyboard</a:t>
            </a:r>
          </a:p>
        </p:txBody>
      </p:sp>
      <p:pic>
        <p:nvPicPr>
          <p:cNvPr id="36868" name="Picture 4"/>
          <p:cNvPicPr>
            <a:picLocks noChangeAspect="1" noChangeArrowheads="1"/>
          </p:cNvPicPr>
          <p:nvPr/>
        </p:nvPicPr>
        <p:blipFill>
          <a:blip r:embed="rId3" cstate="print"/>
          <a:srcRect/>
          <a:stretch>
            <a:fillRect/>
          </a:stretch>
        </p:blipFill>
        <p:spPr bwMode="auto">
          <a:xfrm>
            <a:off x="5775715" y="38100"/>
            <a:ext cx="3234519" cy="309589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0" y="3223736"/>
            <a:ext cx="2849947" cy="738664"/>
          </a:xfrm>
          <a:prstGeom prst="rect">
            <a:avLst/>
          </a:prstGeom>
          <a:solidFill>
            <a:srgbClr val="FFC000"/>
          </a:solidFill>
          <a:scene3d>
            <a:camera prst="orthographicFront"/>
            <a:lightRig rig="threePt" dir="t"/>
          </a:scene3d>
          <a:sp3d>
            <a:bevelT/>
          </a:sp3d>
        </p:spPr>
        <p:txBody>
          <a:bodyPr wrap="none" rtlCol="0">
            <a:spAutoFit/>
          </a:bodyPr>
          <a:lstStyle/>
          <a:p>
            <a:pPr algn="ctr"/>
            <a:r>
              <a:rPr lang="en-US" sz="1400" dirty="0"/>
              <a:t>Permission requested </a:t>
            </a:r>
            <a:br>
              <a:rPr lang="en-US" sz="1400" dirty="0"/>
            </a:br>
            <a:r>
              <a:rPr lang="en-US" sz="1400" dirty="0"/>
              <a:t>from </a:t>
            </a:r>
            <a:r>
              <a:rPr lang="en-US" sz="1400" dirty="0" err="1"/>
              <a:t>Biplab</a:t>
            </a:r>
            <a:r>
              <a:rPr lang="en-US" sz="1400" dirty="0"/>
              <a:t> </a:t>
            </a:r>
            <a:r>
              <a:rPr lang="en-US" sz="1400" dirty="0" err="1"/>
              <a:t>Dey</a:t>
            </a:r>
            <a:r>
              <a:rPr lang="en-US" sz="1400" dirty="0"/>
              <a:t>, </a:t>
            </a:r>
            <a:r>
              <a:rPr lang="en-US" sz="1400" dirty="0" err="1"/>
              <a:t>Dolcera</a:t>
            </a:r>
            <a:r>
              <a:rPr lang="en-US" sz="1400" dirty="0"/>
              <a:t> ITES, </a:t>
            </a:r>
            <a:br>
              <a:rPr lang="en-US" sz="1400" dirty="0"/>
            </a:br>
            <a:r>
              <a:rPr lang="en-US" sz="1400" dirty="0"/>
              <a:t>for use of image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Cybersquatting Cases Have Used Trademark Dilution Act</a:t>
            </a:r>
          </a:p>
        </p:txBody>
      </p:sp>
      <p:sp>
        <p:nvSpPr>
          <p:cNvPr id="37891" name="Rectangle 3"/>
          <p:cNvSpPr>
            <a:spLocks noGrp="1" noChangeArrowheads="1"/>
          </p:cNvSpPr>
          <p:nvPr>
            <p:ph type="body" idx="1"/>
          </p:nvPr>
        </p:nvSpPr>
        <p:spPr/>
        <p:txBody>
          <a:bodyPr/>
          <a:lstStyle/>
          <a:p>
            <a:r>
              <a:rPr lang="en-US" sz="2000"/>
              <a:t>Many examples of parasites who register famous trademarks or people’s names as DNS entries</a:t>
            </a:r>
          </a:p>
          <a:p>
            <a:pPr lvl="1"/>
            <a:r>
              <a:rPr lang="en-US" sz="2000"/>
              <a:t>Hope to capitalize by extorting money to sell registration to legitimate users</a:t>
            </a:r>
          </a:p>
          <a:p>
            <a:pPr lvl="1"/>
            <a:r>
              <a:rPr lang="en-US" sz="2000"/>
              <a:t>Many victims have appealed under ICANN rules or gone to court for </a:t>
            </a:r>
            <a:r>
              <a:rPr lang="en-US" sz="2000" i="1"/>
              <a:t>trademark dilution</a:t>
            </a:r>
          </a:p>
          <a:p>
            <a:r>
              <a:rPr lang="en-US" sz="2000" i="1"/>
              <a:t>Intermatic Inc. vs Toeppen</a:t>
            </a:r>
            <a:r>
              <a:rPr lang="en-US" sz="2000"/>
              <a:t> an excellent example of case illuminating the issues</a:t>
            </a:r>
          </a:p>
          <a:p>
            <a:pPr lvl="1"/>
            <a:r>
              <a:rPr lang="en-US" sz="2000"/>
              <a:t>Defendant registered 240 domain names using famous company names and trademarks</a:t>
            </a:r>
          </a:p>
          <a:p>
            <a:pPr lvl="1"/>
            <a:r>
              <a:rPr lang="en-US" sz="2000"/>
              <a:t>Intermatic argued that Toeppen should not be able to block its use of its TM in domain name</a:t>
            </a:r>
          </a:p>
          <a:p>
            <a:pPr lvl="1"/>
            <a:r>
              <a:rPr lang="en-US" sz="2000"/>
              <a:t>Judge ruled in favor of plaintiff because of dilution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Panavision Int’l v. Toeppen 1996</a:t>
            </a:r>
          </a:p>
        </p:txBody>
      </p:sp>
      <p:sp>
        <p:nvSpPr>
          <p:cNvPr id="38915" name="Rectangle 3"/>
          <p:cNvSpPr>
            <a:spLocks noGrp="1" noChangeArrowheads="1"/>
          </p:cNvSpPr>
          <p:nvPr>
            <p:ph type="body" idx="1"/>
          </p:nvPr>
        </p:nvSpPr>
        <p:spPr>
          <a:xfrm>
            <a:off x="990600" y="1295400"/>
            <a:ext cx="7162800" cy="5257800"/>
          </a:xfrm>
        </p:spPr>
        <p:txBody>
          <a:bodyPr/>
          <a:lstStyle/>
          <a:p>
            <a:pPr>
              <a:lnSpc>
                <a:spcPct val="80000"/>
              </a:lnSpc>
            </a:pPr>
            <a:r>
              <a:rPr lang="en-US" sz="2000"/>
              <a:t>Dennis Toeppen registered panavision.com</a:t>
            </a:r>
          </a:p>
          <a:p>
            <a:pPr lvl="1">
              <a:lnSpc>
                <a:spcPct val="80000"/>
              </a:lnSpc>
            </a:pPr>
            <a:r>
              <a:rPr lang="en-US" sz="2000"/>
              <a:t>Site displayed views of Pana, Illinois </a:t>
            </a:r>
          </a:p>
          <a:p>
            <a:pPr>
              <a:lnSpc>
                <a:spcPct val="80000"/>
              </a:lnSpc>
            </a:pPr>
            <a:r>
              <a:rPr lang="en-US" sz="2000"/>
              <a:t>Panavision thereafter sought to create a website under its own name, but learned panavision.com was registered</a:t>
            </a:r>
          </a:p>
          <a:p>
            <a:pPr lvl="1">
              <a:lnSpc>
                <a:spcPct val="80000"/>
              </a:lnSpc>
            </a:pPr>
            <a:r>
              <a:rPr lang="en-US" sz="2000"/>
              <a:t>Notified Toeppen</a:t>
            </a:r>
          </a:p>
          <a:p>
            <a:pPr>
              <a:lnSpc>
                <a:spcPct val="80000"/>
              </a:lnSpc>
            </a:pPr>
            <a:r>
              <a:rPr lang="en-US" sz="2000"/>
              <a:t>Toeppen demanded $13K for use of the domain name</a:t>
            </a:r>
          </a:p>
          <a:p>
            <a:pPr lvl="1">
              <a:lnSpc>
                <a:spcPct val="80000"/>
              </a:lnSpc>
            </a:pPr>
            <a:r>
              <a:rPr lang="en-US" sz="2000"/>
              <a:t>Panavision refused to pay</a:t>
            </a:r>
          </a:p>
          <a:p>
            <a:pPr>
              <a:lnSpc>
                <a:spcPct val="80000"/>
              </a:lnSpc>
            </a:pPr>
            <a:r>
              <a:rPr lang="en-US" sz="2000"/>
              <a:t>Toeppen then registered panaflex.com</a:t>
            </a:r>
          </a:p>
          <a:p>
            <a:pPr>
              <a:lnSpc>
                <a:spcPct val="80000"/>
              </a:lnSpc>
            </a:pPr>
            <a:r>
              <a:rPr lang="en-US" sz="2000"/>
              <a:t>Panavision sued Toeppen for trademark infringement &amp; dilution</a:t>
            </a:r>
          </a:p>
          <a:p>
            <a:pPr>
              <a:lnSpc>
                <a:spcPct val="80000"/>
              </a:lnSpc>
            </a:pPr>
            <a:r>
              <a:rPr lang="en-US" sz="2000"/>
              <a:t>Court found </a:t>
            </a:r>
          </a:p>
          <a:p>
            <a:pPr lvl="1">
              <a:lnSpc>
                <a:spcPct val="80000"/>
              </a:lnSpc>
            </a:pPr>
            <a:r>
              <a:rPr lang="en-US" sz="2000"/>
              <a:t>Toeppen violated federal and state dilution laws</a:t>
            </a:r>
          </a:p>
          <a:p>
            <a:pPr lvl="1">
              <a:lnSpc>
                <a:spcPct val="80000"/>
              </a:lnSpc>
            </a:pPr>
            <a:r>
              <a:rPr lang="en-US" sz="2000"/>
              <a:t>Enjoined Toeppen from continued violations</a:t>
            </a:r>
          </a:p>
          <a:p>
            <a:pPr>
              <a:lnSpc>
                <a:spcPct val="80000"/>
              </a:lnSpc>
            </a:pPr>
            <a:r>
              <a:rPr lang="en-US" sz="2000"/>
              <a:t>Key Point:  Registering a famous mark as a domain name with the goal of cashing in on it violates dilution statutes.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152400"/>
            <a:ext cx="7543800" cy="1143000"/>
          </a:xfrm>
        </p:spPr>
        <p:txBody>
          <a:bodyPr/>
          <a:lstStyle/>
          <a:p>
            <a:r>
              <a:rPr lang="en-US"/>
              <a:t>Anticybersquatting Consumer Protection Act (ACPA) of 1999</a:t>
            </a:r>
          </a:p>
        </p:txBody>
      </p:sp>
      <p:sp>
        <p:nvSpPr>
          <p:cNvPr id="39939" name="Rectangle 3"/>
          <p:cNvSpPr>
            <a:spLocks noGrp="1" noChangeArrowheads="1"/>
          </p:cNvSpPr>
          <p:nvPr>
            <p:ph type="body" idx="1"/>
          </p:nvPr>
        </p:nvSpPr>
        <p:spPr>
          <a:xfrm>
            <a:off x="228600" y="1295400"/>
            <a:ext cx="8763000" cy="5334000"/>
          </a:xfrm>
        </p:spPr>
        <p:txBody>
          <a:bodyPr/>
          <a:lstStyle/>
          <a:p>
            <a:pPr>
              <a:lnSpc>
                <a:spcPct val="80000"/>
              </a:lnSpc>
            </a:pPr>
            <a:r>
              <a:rPr lang="en-US" sz="2100" dirty="0"/>
              <a:t>15 USC §1129 </a:t>
            </a:r>
          </a:p>
          <a:p>
            <a:pPr>
              <a:lnSpc>
                <a:spcPct val="80000"/>
              </a:lnSpc>
            </a:pPr>
            <a:r>
              <a:rPr lang="en-US" sz="2100" dirty="0"/>
              <a:t>Increasing complaints about cybersquatting</a:t>
            </a:r>
          </a:p>
          <a:p>
            <a:pPr>
              <a:lnSpc>
                <a:spcPct val="80000"/>
              </a:lnSpc>
            </a:pPr>
            <a:r>
              <a:rPr lang="en-US" sz="2100" dirty="0"/>
              <a:t>Bad faith use of TM, company name or person’s name defined clearly for domain names</a:t>
            </a:r>
          </a:p>
          <a:p>
            <a:pPr lvl="1">
              <a:lnSpc>
                <a:spcPct val="80000"/>
              </a:lnSpc>
            </a:pPr>
            <a:r>
              <a:rPr lang="en-US" sz="2100" dirty="0"/>
              <a:t>Civil liability</a:t>
            </a:r>
          </a:p>
          <a:p>
            <a:pPr lvl="1">
              <a:lnSpc>
                <a:spcPct val="80000"/>
              </a:lnSpc>
            </a:pPr>
            <a:r>
              <a:rPr lang="en-US" sz="2100" dirty="0"/>
              <a:t>Multiple criteria</a:t>
            </a:r>
          </a:p>
          <a:p>
            <a:pPr lvl="1">
              <a:lnSpc>
                <a:spcPct val="80000"/>
              </a:lnSpc>
            </a:pPr>
            <a:r>
              <a:rPr lang="en-US" sz="2100" dirty="0"/>
              <a:t>Most significant:  offer to sell or transfer domain name </a:t>
            </a:r>
          </a:p>
          <a:p>
            <a:pPr lvl="2">
              <a:lnSpc>
                <a:spcPct val="80000"/>
              </a:lnSpc>
            </a:pPr>
            <a:r>
              <a:rPr lang="en-US" sz="2100" dirty="0"/>
              <a:t>For financial gain</a:t>
            </a:r>
          </a:p>
          <a:p>
            <a:pPr lvl="2">
              <a:lnSpc>
                <a:spcPct val="80000"/>
              </a:lnSpc>
            </a:pPr>
            <a:r>
              <a:rPr lang="en-US" sz="2100" dirty="0"/>
              <a:t>Without prior use for real business</a:t>
            </a:r>
          </a:p>
          <a:p>
            <a:pPr lvl="1">
              <a:lnSpc>
                <a:spcPct val="80000"/>
              </a:lnSpc>
            </a:pPr>
            <a:r>
              <a:rPr lang="en-US" sz="2100" dirty="0"/>
              <a:t>Registration of multiple similar infringing domain names</a:t>
            </a:r>
          </a:p>
          <a:p>
            <a:pPr>
              <a:lnSpc>
                <a:spcPct val="80000"/>
              </a:lnSpc>
            </a:pPr>
            <a:r>
              <a:rPr lang="en-US" sz="2100" dirty="0"/>
              <a:t>Statutory damages of $1,000-$100,000 per domain name</a:t>
            </a:r>
          </a:p>
          <a:p>
            <a:pPr>
              <a:lnSpc>
                <a:spcPct val="80000"/>
              </a:lnSpc>
            </a:pPr>
            <a:r>
              <a:rPr lang="en-US" sz="2100" dirty="0"/>
              <a:t>Applies to distinctive trademarks &amp; famous names</a:t>
            </a:r>
          </a:p>
          <a:p>
            <a:pPr>
              <a:lnSpc>
                <a:spcPct val="80000"/>
              </a:lnSpc>
            </a:pPr>
            <a:r>
              <a:rPr lang="en-US" sz="2100" dirty="0"/>
              <a:t>Effective tool used for protection from domain-name related abuse</a:t>
            </a:r>
          </a:p>
          <a:p>
            <a:pPr>
              <a:lnSpc>
                <a:spcPct val="80000"/>
              </a:lnSpc>
            </a:pPr>
            <a:r>
              <a:rPr lang="en-US" sz="2100" dirty="0"/>
              <a:t>See </a:t>
            </a:r>
            <a:r>
              <a:rPr lang="en-US" sz="2100" dirty="0" err="1"/>
              <a:t>Burgunder</a:t>
            </a:r>
            <a:r>
              <a:rPr lang="en-US" sz="2100" dirty="0"/>
              <a:t> p 394 – factors for assessing bad faith under ACPA (Exhibit 11.1)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Uniform Dispute Resolution Policy (UDRP)</a:t>
            </a:r>
          </a:p>
        </p:txBody>
      </p:sp>
      <p:sp>
        <p:nvSpPr>
          <p:cNvPr id="40963" name="Rectangle 3"/>
          <p:cNvSpPr>
            <a:spLocks noGrp="1" noChangeArrowheads="1"/>
          </p:cNvSpPr>
          <p:nvPr>
            <p:ph type="body" idx="1"/>
          </p:nvPr>
        </p:nvSpPr>
        <p:spPr/>
        <p:txBody>
          <a:bodyPr/>
          <a:lstStyle/>
          <a:p>
            <a:r>
              <a:rPr lang="en-US" sz="2000"/>
              <a:t>Adopted by ICANN in 1999</a:t>
            </a:r>
          </a:p>
          <a:p>
            <a:r>
              <a:rPr lang="en-US" sz="2000"/>
              <a:t>Gives trademark owners efficient way to deal with cybersquatting &amp; other domain name abuse</a:t>
            </a:r>
          </a:p>
          <a:p>
            <a:pPr lvl="1"/>
            <a:r>
              <a:rPr lang="en-US" sz="2000"/>
              <a:t>Trademark owner can force a registrant to resolve a name dispute if presence of 3 elements:</a:t>
            </a:r>
          </a:p>
          <a:p>
            <a:pPr lvl="2"/>
            <a:r>
              <a:rPr lang="en-US" sz="2000"/>
              <a:t>DN is identical or confusingly similar to a TM or SM and complainant has rights to TM or SM</a:t>
            </a:r>
          </a:p>
          <a:p>
            <a:pPr lvl="2"/>
            <a:r>
              <a:rPr lang="en-US" sz="2000"/>
              <a:t>DM registrant has no rights or interests to DM</a:t>
            </a:r>
          </a:p>
          <a:p>
            <a:pPr lvl="2"/>
            <a:r>
              <a:rPr lang="en-US" sz="2000"/>
              <a:t>DM registered and used in bad faith</a:t>
            </a:r>
          </a:p>
          <a:p>
            <a:r>
              <a:rPr lang="en-US" sz="2000"/>
              <a:t>Dispute is submitted to dispute resolution provider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Examples of Marks</a:t>
            </a:r>
          </a:p>
        </p:txBody>
      </p:sp>
      <p:pic>
        <p:nvPicPr>
          <p:cNvPr id="7171" name="Picture 3"/>
          <p:cNvPicPr>
            <a:picLocks noChangeAspect="1" noChangeArrowheads="1"/>
          </p:cNvPicPr>
          <p:nvPr/>
        </p:nvPicPr>
        <p:blipFill>
          <a:blip r:embed="rId3" cstate="print"/>
          <a:srcRect l="2739" r="66536"/>
          <a:stretch>
            <a:fillRect/>
          </a:stretch>
        </p:blipFill>
        <p:spPr bwMode="auto">
          <a:xfrm>
            <a:off x="1447800" y="1143000"/>
            <a:ext cx="2438400" cy="1143000"/>
          </a:xfrm>
          <a:prstGeom prst="rect">
            <a:avLst/>
          </a:prstGeom>
          <a:ln>
            <a:noFill/>
          </a:ln>
          <a:effectLst>
            <a:outerShdw blurRad="292100" dist="139700" dir="2700000" algn="tl" rotWithShape="0">
              <a:srgbClr val="333333">
                <a:alpha val="65000"/>
              </a:srgbClr>
            </a:outerShdw>
          </a:effectLst>
        </p:spPr>
      </p:pic>
      <p:pic>
        <p:nvPicPr>
          <p:cNvPr id="7173" name="Picture 5"/>
          <p:cNvPicPr>
            <a:picLocks noChangeAspect="1" noChangeArrowheads="1"/>
          </p:cNvPicPr>
          <p:nvPr/>
        </p:nvPicPr>
        <p:blipFill>
          <a:blip r:embed="rId4" cstate="print"/>
          <a:srcRect l="63715" t="28207" b="29482"/>
          <a:stretch>
            <a:fillRect/>
          </a:stretch>
        </p:blipFill>
        <p:spPr bwMode="auto">
          <a:xfrm>
            <a:off x="381000" y="2590800"/>
            <a:ext cx="2438400" cy="487363"/>
          </a:xfrm>
          <a:prstGeom prst="rect">
            <a:avLst/>
          </a:prstGeom>
          <a:ln>
            <a:noFill/>
          </a:ln>
          <a:effectLst>
            <a:outerShdw blurRad="292100" dist="139700" dir="2700000" algn="tl" rotWithShape="0">
              <a:srgbClr val="333333">
                <a:alpha val="65000"/>
              </a:srgbClr>
            </a:outerShdw>
          </a:effectLst>
        </p:spPr>
      </p:pic>
      <p:pic>
        <p:nvPicPr>
          <p:cNvPr id="7175" name="Picture 7"/>
          <p:cNvPicPr>
            <a:picLocks noChangeAspect="1" noChangeArrowheads="1"/>
          </p:cNvPicPr>
          <p:nvPr/>
        </p:nvPicPr>
        <p:blipFill>
          <a:blip r:embed="rId5" cstate="print"/>
          <a:srcRect l="24789" t="17911" r="34648" b="34328"/>
          <a:stretch>
            <a:fillRect/>
          </a:stretch>
        </p:blipFill>
        <p:spPr bwMode="auto">
          <a:xfrm>
            <a:off x="228600" y="3581400"/>
            <a:ext cx="2514600" cy="1117600"/>
          </a:xfrm>
          <a:prstGeom prst="rect">
            <a:avLst/>
          </a:prstGeom>
          <a:ln>
            <a:noFill/>
          </a:ln>
          <a:effectLst>
            <a:outerShdw blurRad="292100" dist="139700" dir="2700000" algn="tl" rotWithShape="0">
              <a:srgbClr val="333333">
                <a:alpha val="65000"/>
              </a:srgbClr>
            </a:outerShdw>
          </a:effectLst>
        </p:spPr>
      </p:pic>
      <p:grpSp>
        <p:nvGrpSpPr>
          <p:cNvPr id="5126" name="Group 11"/>
          <p:cNvGrpSpPr>
            <a:grpSpLocks/>
          </p:cNvGrpSpPr>
          <p:nvPr/>
        </p:nvGrpSpPr>
        <p:grpSpPr bwMode="auto">
          <a:xfrm>
            <a:off x="4800600" y="5105400"/>
            <a:ext cx="2362200" cy="1143000"/>
            <a:chOff x="3120" y="2928"/>
            <a:chExt cx="2137" cy="1136"/>
          </a:xfrm>
        </p:grpSpPr>
        <p:pic>
          <p:nvPicPr>
            <p:cNvPr id="7184" name="Picture 12"/>
            <p:cNvPicPr>
              <a:picLocks noChangeAspect="1" noChangeArrowheads="1"/>
            </p:cNvPicPr>
            <p:nvPr/>
          </p:nvPicPr>
          <p:blipFill>
            <a:blip r:embed="rId6" cstate="print"/>
            <a:srcRect r="1089"/>
            <a:stretch>
              <a:fillRect/>
            </a:stretch>
          </p:blipFill>
          <p:spPr bwMode="auto">
            <a:xfrm>
              <a:off x="3167" y="2928"/>
              <a:ext cx="2090" cy="1136"/>
            </a:xfrm>
            <a:prstGeom prst="rect">
              <a:avLst/>
            </a:prstGeom>
            <a:ln>
              <a:noFill/>
            </a:ln>
            <a:effectLst>
              <a:outerShdw blurRad="292100" dist="139700" dir="2700000" algn="tl" rotWithShape="0">
                <a:srgbClr val="333333">
                  <a:alpha val="65000"/>
                </a:srgbClr>
              </a:outerShdw>
            </a:effectLst>
          </p:spPr>
        </p:pic>
        <p:pic>
          <p:nvPicPr>
            <p:cNvPr id="7185" name="Picture 13"/>
            <p:cNvPicPr>
              <a:picLocks noChangeAspect="1" noChangeArrowheads="1"/>
            </p:cNvPicPr>
            <p:nvPr/>
          </p:nvPicPr>
          <p:blipFill>
            <a:blip r:embed="rId6" cstate="print"/>
            <a:srcRect l="97728"/>
            <a:stretch>
              <a:fillRect/>
            </a:stretch>
          </p:blipFill>
          <p:spPr bwMode="auto">
            <a:xfrm>
              <a:off x="3120" y="2928"/>
              <a:ext cx="47" cy="1136"/>
            </a:xfrm>
            <a:prstGeom prst="rect">
              <a:avLst/>
            </a:prstGeom>
            <a:ln>
              <a:noFill/>
            </a:ln>
            <a:effectLst>
              <a:outerShdw blurRad="292100" dist="139700" dir="2700000" algn="tl" rotWithShape="0">
                <a:srgbClr val="333333">
                  <a:alpha val="65000"/>
                </a:srgbClr>
              </a:outerShdw>
            </a:effectLst>
          </p:spPr>
        </p:pic>
      </p:grpSp>
      <p:pic>
        <p:nvPicPr>
          <p:cNvPr id="7180" name="Picture 14"/>
          <p:cNvPicPr>
            <a:picLocks noChangeAspect="1" noChangeArrowheads="1"/>
          </p:cNvPicPr>
          <p:nvPr/>
        </p:nvPicPr>
        <p:blipFill>
          <a:blip r:embed="rId7" cstate="print"/>
          <a:srcRect l="52058" t="41544" r="13214" b="7716"/>
          <a:stretch>
            <a:fillRect/>
          </a:stretch>
        </p:blipFill>
        <p:spPr bwMode="auto">
          <a:xfrm>
            <a:off x="7467600" y="4572000"/>
            <a:ext cx="1493838" cy="2057400"/>
          </a:xfrm>
          <a:prstGeom prst="rect">
            <a:avLst/>
          </a:prstGeom>
          <a:ln>
            <a:noFill/>
          </a:ln>
          <a:effectLst>
            <a:outerShdw blurRad="292100" dist="139700" dir="2700000" algn="tl" rotWithShape="0">
              <a:srgbClr val="333333">
                <a:alpha val="65000"/>
              </a:srgbClr>
            </a:outerShdw>
          </a:effectLst>
        </p:spPr>
      </p:pic>
      <p:pic>
        <p:nvPicPr>
          <p:cNvPr id="7181" name="Picture 15"/>
          <p:cNvPicPr>
            <a:picLocks noChangeAspect="1" noChangeArrowheads="1"/>
          </p:cNvPicPr>
          <p:nvPr/>
        </p:nvPicPr>
        <p:blipFill>
          <a:blip r:embed="rId8" cstate="print"/>
          <a:srcRect/>
          <a:stretch>
            <a:fillRect/>
          </a:stretch>
        </p:blipFill>
        <p:spPr bwMode="auto">
          <a:xfrm>
            <a:off x="2590800" y="4800600"/>
            <a:ext cx="1828800" cy="1828800"/>
          </a:xfrm>
          <a:prstGeom prst="rect">
            <a:avLst/>
          </a:prstGeom>
          <a:ln>
            <a:noFill/>
          </a:ln>
          <a:effectLst>
            <a:outerShdw blurRad="292100" dist="139700" dir="2700000" algn="tl" rotWithShape="0">
              <a:srgbClr val="333333">
                <a:alpha val="65000"/>
              </a:srgbClr>
            </a:outerShdw>
          </a:effectLst>
        </p:spPr>
      </p:pic>
      <p:pic>
        <p:nvPicPr>
          <p:cNvPr id="7182" name="Picture 16"/>
          <p:cNvPicPr>
            <a:picLocks noChangeAspect="1" noChangeArrowheads="1"/>
          </p:cNvPicPr>
          <p:nvPr/>
        </p:nvPicPr>
        <p:blipFill>
          <a:blip r:embed="rId9" cstate="print"/>
          <a:srcRect/>
          <a:stretch>
            <a:fillRect/>
          </a:stretch>
        </p:blipFill>
        <p:spPr bwMode="auto">
          <a:xfrm>
            <a:off x="685800" y="4953000"/>
            <a:ext cx="1227138" cy="1447800"/>
          </a:xfrm>
          <a:prstGeom prst="rect">
            <a:avLst/>
          </a:prstGeom>
          <a:ln>
            <a:noFill/>
          </a:ln>
          <a:effectLst>
            <a:outerShdw blurRad="292100" dist="139700" dir="2700000" algn="tl" rotWithShape="0">
              <a:srgbClr val="333333">
                <a:alpha val="65000"/>
              </a:srgbClr>
            </a:outerShdw>
          </a:effectLst>
        </p:spPr>
      </p:pic>
      <p:pic>
        <p:nvPicPr>
          <p:cNvPr id="7183" name="Picture 17"/>
          <p:cNvPicPr>
            <a:picLocks noChangeAspect="1" noChangeArrowheads="1"/>
          </p:cNvPicPr>
          <p:nvPr/>
        </p:nvPicPr>
        <p:blipFill>
          <a:blip r:embed="rId10" cstate="print"/>
          <a:srcRect/>
          <a:stretch>
            <a:fillRect/>
          </a:stretch>
        </p:blipFill>
        <p:spPr bwMode="auto">
          <a:xfrm>
            <a:off x="3352800" y="2819400"/>
            <a:ext cx="2143125" cy="400050"/>
          </a:xfrm>
          <a:prstGeom prst="rect">
            <a:avLst/>
          </a:prstGeom>
          <a:ln>
            <a:noFill/>
          </a:ln>
          <a:effectLst>
            <a:outerShdw blurRad="292100" dist="139700" dir="2700000" algn="tl" rotWithShape="0">
              <a:srgbClr val="333333">
                <a:alpha val="65000"/>
              </a:srgbClr>
            </a:outerShdw>
          </a:effectLst>
        </p:spPr>
      </p:pic>
      <p:pic>
        <p:nvPicPr>
          <p:cNvPr id="18" name="Picture 17" descr="NWU_2c_stacked_logo_1-inch.jpg"/>
          <p:cNvPicPr>
            <a:picLocks noChangeAspect="1"/>
          </p:cNvPicPr>
          <p:nvPr/>
        </p:nvPicPr>
        <p:blipFill>
          <a:blip r:embed="rId11" cstate="print"/>
          <a:stretch>
            <a:fillRect/>
          </a:stretch>
        </p:blipFill>
        <p:spPr>
          <a:xfrm>
            <a:off x="5943600" y="1066800"/>
            <a:ext cx="2362200" cy="2060575"/>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12" cstate="print"/>
          <a:srcRect/>
          <a:stretch>
            <a:fillRect/>
          </a:stretch>
        </p:blipFill>
        <p:spPr bwMode="auto">
          <a:xfrm>
            <a:off x="3810000" y="3429000"/>
            <a:ext cx="2895600" cy="10858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International Protection of Trademarks</a:t>
            </a:r>
          </a:p>
        </p:txBody>
      </p:sp>
      <p:sp>
        <p:nvSpPr>
          <p:cNvPr id="41987" name="Rectangle 3"/>
          <p:cNvSpPr>
            <a:spLocks noGrp="1" noChangeArrowheads="1"/>
          </p:cNvSpPr>
          <p:nvPr>
            <p:ph type="body" idx="1"/>
          </p:nvPr>
        </p:nvSpPr>
        <p:spPr>
          <a:xfrm>
            <a:off x="990600" y="1295400"/>
            <a:ext cx="7162800" cy="5257800"/>
          </a:xfrm>
        </p:spPr>
        <p:txBody>
          <a:bodyPr/>
          <a:lstStyle/>
          <a:p>
            <a:pPr>
              <a:lnSpc>
                <a:spcPct val="80000"/>
              </a:lnSpc>
            </a:pPr>
            <a:r>
              <a:rPr lang="en-US" sz="2000" dirty="0"/>
              <a:t>Paris Convention for the Protection of Industrial Property (1883)</a:t>
            </a:r>
          </a:p>
          <a:p>
            <a:pPr lvl="1">
              <a:lnSpc>
                <a:spcPct val="80000"/>
              </a:lnSpc>
            </a:pPr>
            <a:r>
              <a:rPr lang="en-US" sz="2000" dirty="0"/>
              <a:t>National treatment – same rules for all</a:t>
            </a:r>
          </a:p>
          <a:p>
            <a:pPr lvl="1">
              <a:lnSpc>
                <a:spcPct val="80000"/>
              </a:lnSpc>
            </a:pPr>
            <a:r>
              <a:rPr lang="en-US" sz="2000" dirty="0"/>
              <a:t>Rights of priority for filing of registration</a:t>
            </a:r>
          </a:p>
          <a:p>
            <a:pPr lvl="1">
              <a:lnSpc>
                <a:spcPct val="80000"/>
              </a:lnSpc>
            </a:pPr>
            <a:r>
              <a:rPr lang="en-US" sz="2000" dirty="0"/>
              <a:t>Similar rights of refusal of registration</a:t>
            </a:r>
          </a:p>
          <a:p>
            <a:pPr lvl="1">
              <a:lnSpc>
                <a:spcPct val="80000"/>
              </a:lnSpc>
            </a:pPr>
            <a:r>
              <a:rPr lang="en-US" sz="2000" dirty="0"/>
              <a:t>Seizure of contraband / counterfeits</a:t>
            </a:r>
          </a:p>
          <a:p>
            <a:pPr>
              <a:lnSpc>
                <a:spcPct val="80000"/>
              </a:lnSpc>
            </a:pPr>
            <a:r>
              <a:rPr lang="en-US" sz="2000" dirty="0"/>
              <a:t>Agreement on Trade-Related Aspects of Intellectual Property Rights (TRIPS, 1994)</a:t>
            </a:r>
          </a:p>
          <a:p>
            <a:pPr lvl="1">
              <a:lnSpc>
                <a:spcPct val="80000"/>
              </a:lnSpc>
            </a:pPr>
            <a:r>
              <a:rPr lang="en-US" sz="2000" dirty="0"/>
              <a:t>Includes TM protection </a:t>
            </a:r>
          </a:p>
          <a:p>
            <a:pPr lvl="1">
              <a:lnSpc>
                <a:spcPct val="80000"/>
              </a:lnSpc>
            </a:pPr>
            <a:r>
              <a:rPr lang="en-US" sz="2000" dirty="0"/>
              <a:t>7-year terms of protection with unlimited </a:t>
            </a:r>
            <a:br>
              <a:rPr lang="en-US" sz="2000" dirty="0"/>
            </a:br>
            <a:r>
              <a:rPr lang="en-US" sz="2000" dirty="0"/>
              <a:t>renewals</a:t>
            </a:r>
          </a:p>
          <a:p>
            <a:pPr>
              <a:lnSpc>
                <a:spcPct val="80000"/>
              </a:lnSpc>
            </a:pPr>
            <a:r>
              <a:rPr lang="en-US" sz="2000" dirty="0"/>
              <a:t>Madrid Agreement &amp; Protocol</a:t>
            </a:r>
          </a:p>
          <a:p>
            <a:pPr lvl="1">
              <a:lnSpc>
                <a:spcPct val="80000"/>
              </a:lnSpc>
            </a:pPr>
            <a:r>
              <a:rPr lang="en-US" sz="2000" dirty="0"/>
              <a:t>56 nations (2006), but not US</a:t>
            </a:r>
          </a:p>
          <a:p>
            <a:pPr lvl="1">
              <a:lnSpc>
                <a:spcPct val="80000"/>
              </a:lnSpc>
            </a:pPr>
            <a:r>
              <a:rPr lang="en-US" sz="2000" dirty="0"/>
              <a:t>After trademark filed in home country, business can file centrally with WIPO</a:t>
            </a:r>
          </a:p>
          <a:p>
            <a:pPr lvl="1">
              <a:lnSpc>
                <a:spcPct val="80000"/>
              </a:lnSpc>
            </a:pPr>
            <a:r>
              <a:rPr lang="en-US" sz="2000" dirty="0"/>
              <a:t>Automatic extension of registration</a:t>
            </a:r>
          </a:p>
          <a:p>
            <a:pPr>
              <a:lnSpc>
                <a:spcPct val="80000"/>
              </a:lnSpc>
            </a:pPr>
            <a:r>
              <a:rPr lang="en-US" sz="2000" i="1" dirty="0"/>
              <a:t>See </a:t>
            </a:r>
            <a:r>
              <a:rPr lang="en-US" sz="2000" i="1" dirty="0" err="1"/>
              <a:t>Burgunder</a:t>
            </a:r>
            <a:r>
              <a:rPr lang="en-US" sz="2000" i="1" dirty="0"/>
              <a:t> p 465</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581400"/>
            <a:ext cx="1752600"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152400"/>
            <a:ext cx="7162800" cy="5029200"/>
          </a:xfrm>
        </p:spPr>
        <p:txBody>
          <a:bodyPr/>
          <a:lstStyle/>
          <a:p>
            <a:pPr algn="ctr"/>
            <a:r>
              <a:rPr lang="en-US" sz="8000" dirty="0"/>
              <a:t>Now go and study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Purpose of Trademarks</a:t>
            </a:r>
          </a:p>
        </p:txBody>
      </p:sp>
      <p:sp>
        <p:nvSpPr>
          <p:cNvPr id="6147" name="Rectangle 3"/>
          <p:cNvSpPr>
            <a:spLocks noGrp="1" noChangeArrowheads="1"/>
          </p:cNvSpPr>
          <p:nvPr>
            <p:ph type="body" idx="1"/>
          </p:nvPr>
        </p:nvSpPr>
        <p:spPr>
          <a:xfrm>
            <a:off x="990600" y="1143000"/>
            <a:ext cx="7162800" cy="5181600"/>
          </a:xfrm>
        </p:spPr>
        <p:txBody>
          <a:bodyPr/>
          <a:lstStyle/>
          <a:p>
            <a:r>
              <a:rPr lang="en-US" dirty="0"/>
              <a:t>Represent origin of goods or services</a:t>
            </a:r>
          </a:p>
          <a:p>
            <a:r>
              <a:rPr lang="en-US" dirty="0"/>
              <a:t>For the producer</a:t>
            </a:r>
          </a:p>
          <a:p>
            <a:pPr lvl="1"/>
            <a:r>
              <a:rPr lang="en-US" dirty="0"/>
              <a:t>Use symbol or other designation</a:t>
            </a:r>
          </a:p>
          <a:p>
            <a:pPr lvl="1"/>
            <a:r>
              <a:rPr lang="en-US" dirty="0"/>
              <a:t>Represent who makes goods or </a:t>
            </a:r>
            <a:br>
              <a:rPr lang="en-US" dirty="0"/>
            </a:br>
            <a:r>
              <a:rPr lang="en-US" dirty="0"/>
              <a:t>provides service</a:t>
            </a:r>
          </a:p>
          <a:p>
            <a:pPr lvl="1"/>
            <a:r>
              <a:rPr lang="en-US" dirty="0"/>
              <a:t>Reap financial rewards resulting </a:t>
            </a:r>
            <a:br>
              <a:rPr lang="en-US" dirty="0"/>
            </a:br>
            <a:r>
              <a:rPr lang="en-US" dirty="0"/>
              <a:t>from past quality</a:t>
            </a:r>
          </a:p>
          <a:p>
            <a:r>
              <a:rPr lang="en-US" dirty="0"/>
              <a:t>For the consumer</a:t>
            </a:r>
          </a:p>
          <a:p>
            <a:pPr lvl="1"/>
            <a:r>
              <a:rPr lang="en-US" dirty="0"/>
              <a:t>Allow quick recognition of goods or services as being from same manufacturer or provider</a:t>
            </a:r>
          </a:p>
          <a:p>
            <a:pPr lvl="1"/>
            <a:r>
              <a:rPr lang="en-US" dirty="0"/>
              <a:t>Prevent confusion and counterfeits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90600"/>
            <a:ext cx="203054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Definition and Types of Marks</a:t>
            </a:r>
          </a:p>
        </p:txBody>
      </p:sp>
      <p:sp>
        <p:nvSpPr>
          <p:cNvPr id="7171" name="Rectangle 3"/>
          <p:cNvSpPr>
            <a:spLocks noGrp="1" noChangeArrowheads="1"/>
          </p:cNvSpPr>
          <p:nvPr>
            <p:ph type="body" idx="1"/>
          </p:nvPr>
        </p:nvSpPr>
        <p:spPr>
          <a:xfrm>
            <a:off x="990600" y="1371600"/>
            <a:ext cx="7162800" cy="4953000"/>
          </a:xfrm>
        </p:spPr>
        <p:txBody>
          <a:bodyPr/>
          <a:lstStyle/>
          <a:p>
            <a:pPr>
              <a:lnSpc>
                <a:spcPct val="80000"/>
              </a:lnSpc>
            </a:pPr>
            <a:r>
              <a:rPr lang="en-US" dirty="0"/>
              <a:t>Trademark</a:t>
            </a:r>
          </a:p>
          <a:p>
            <a:pPr lvl="1">
              <a:lnSpc>
                <a:spcPct val="80000"/>
              </a:lnSpc>
            </a:pPr>
            <a:r>
              <a:rPr lang="en-US" dirty="0"/>
              <a:t>Word, name, </a:t>
            </a:r>
            <a:br>
              <a:rPr lang="en-US" dirty="0"/>
            </a:br>
            <a:r>
              <a:rPr lang="en-US" dirty="0"/>
              <a:t>symbol, device </a:t>
            </a:r>
            <a:br>
              <a:rPr lang="en-US" dirty="0"/>
            </a:br>
            <a:r>
              <a:rPr lang="en-US" dirty="0"/>
              <a:t>or combination</a:t>
            </a:r>
          </a:p>
          <a:p>
            <a:pPr lvl="1">
              <a:lnSpc>
                <a:spcPct val="80000"/>
              </a:lnSpc>
            </a:pPr>
            <a:r>
              <a:rPr lang="en-US" dirty="0"/>
              <a:t>Used to </a:t>
            </a:r>
            <a:br>
              <a:rPr lang="en-US" dirty="0"/>
            </a:br>
            <a:r>
              <a:rPr lang="en-US" dirty="0"/>
              <a:t>distinguish goods from other similar goods</a:t>
            </a:r>
          </a:p>
          <a:p>
            <a:pPr>
              <a:lnSpc>
                <a:spcPct val="80000"/>
              </a:lnSpc>
            </a:pPr>
            <a:r>
              <a:rPr lang="en-US" dirty="0"/>
              <a:t>Service mark</a:t>
            </a:r>
          </a:p>
          <a:p>
            <a:pPr lvl="1">
              <a:lnSpc>
                <a:spcPct val="80000"/>
              </a:lnSpc>
            </a:pPr>
            <a:r>
              <a:rPr lang="en-US" dirty="0"/>
              <a:t>Identifying and distinguishing services</a:t>
            </a:r>
          </a:p>
          <a:p>
            <a:pPr>
              <a:lnSpc>
                <a:spcPct val="80000"/>
              </a:lnSpc>
            </a:pPr>
            <a:r>
              <a:rPr lang="en-US" dirty="0"/>
              <a:t>Collective mark</a:t>
            </a:r>
          </a:p>
          <a:p>
            <a:pPr lvl="1">
              <a:lnSpc>
                <a:spcPct val="80000"/>
              </a:lnSpc>
            </a:pPr>
            <a:r>
              <a:rPr lang="en-US" dirty="0"/>
              <a:t>TM or SM</a:t>
            </a:r>
          </a:p>
          <a:p>
            <a:pPr lvl="1">
              <a:lnSpc>
                <a:spcPct val="80000"/>
              </a:lnSpc>
            </a:pPr>
            <a:r>
              <a:rPr lang="en-US" dirty="0" err="1"/>
              <a:t>Coöp</a:t>
            </a:r>
            <a:r>
              <a:rPr lang="en-US" dirty="0"/>
              <a:t>, association, union, guild</a:t>
            </a:r>
          </a:p>
          <a:p>
            <a:pPr>
              <a:lnSpc>
                <a:spcPct val="80000"/>
              </a:lnSpc>
            </a:pPr>
            <a:r>
              <a:rPr lang="en-US" dirty="0"/>
              <a:t>Certification mark</a:t>
            </a:r>
          </a:p>
          <a:p>
            <a:pPr lvl="1">
              <a:lnSpc>
                <a:spcPct val="80000"/>
              </a:lnSpc>
            </a:pPr>
            <a:r>
              <a:rPr lang="en-US" dirty="0"/>
              <a:t>Assertion of compliance with standards or origin by certifying organization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636" y="990600"/>
            <a:ext cx="451485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Trademark Policies</a:t>
            </a:r>
          </a:p>
        </p:txBody>
      </p:sp>
      <p:sp>
        <p:nvSpPr>
          <p:cNvPr id="8195" name="Rectangle 3"/>
          <p:cNvSpPr>
            <a:spLocks noGrp="1" noChangeArrowheads="1"/>
          </p:cNvSpPr>
          <p:nvPr>
            <p:ph type="body" idx="1"/>
          </p:nvPr>
        </p:nvSpPr>
        <p:spPr>
          <a:xfrm>
            <a:off x="228600" y="1066800"/>
            <a:ext cx="8305800" cy="5486400"/>
          </a:xfrm>
        </p:spPr>
        <p:txBody>
          <a:bodyPr/>
          <a:lstStyle/>
          <a:p>
            <a:r>
              <a:rPr lang="en-US" sz="2200" dirty="0"/>
              <a:t>Co-exist at Federal and State levels</a:t>
            </a:r>
          </a:p>
          <a:p>
            <a:r>
              <a:rPr lang="en-US" sz="2200" dirty="0"/>
              <a:t>Grounded in unfair competition principles</a:t>
            </a:r>
          </a:p>
          <a:p>
            <a:pPr lvl="1"/>
            <a:r>
              <a:rPr lang="en-US" sz="2200" i="1" dirty="0"/>
              <a:t>“…unfair competition doctrines are aimed at preventing the unfair consequences that arise when competitors make it difficult for consumers to locate the goods they want” </a:t>
            </a:r>
            <a:r>
              <a:rPr lang="en-US" sz="2200" dirty="0"/>
              <a:t>(</a:t>
            </a:r>
            <a:r>
              <a:rPr lang="en-US" sz="2200" dirty="0" err="1"/>
              <a:t>Burgunder</a:t>
            </a:r>
            <a:r>
              <a:rPr lang="en-US" sz="2200" dirty="0"/>
              <a:t> p.521). </a:t>
            </a:r>
          </a:p>
          <a:p>
            <a:pPr lvl="2"/>
            <a:r>
              <a:rPr lang="en-US" sz="2200" dirty="0"/>
              <a:t>Characteristics of unfair competition</a:t>
            </a:r>
          </a:p>
          <a:p>
            <a:pPr marL="1828800" lvl="3" indent="-457200">
              <a:buFont typeface="Bookman Old Style" pitchFamily="18" charset="0"/>
              <a:buAutoNum type="arabicPeriod"/>
            </a:pPr>
            <a:r>
              <a:rPr lang="en-US" sz="2200" dirty="0"/>
              <a:t>Symbol or device (trademark) used </a:t>
            </a:r>
            <a:br>
              <a:rPr lang="en-US" sz="2200" dirty="0"/>
            </a:br>
            <a:r>
              <a:rPr lang="en-US" sz="2200" dirty="0"/>
              <a:t>by one company</a:t>
            </a:r>
          </a:p>
          <a:p>
            <a:pPr marL="1828800" lvl="3" indent="-457200">
              <a:buFont typeface="Bookman Old Style" pitchFamily="18" charset="0"/>
              <a:buAutoNum type="arabicPeriod"/>
            </a:pPr>
            <a:r>
              <a:rPr lang="en-US" sz="2200" dirty="0"/>
              <a:t>Competitor uses symbol or device </a:t>
            </a:r>
            <a:br>
              <a:rPr lang="en-US" sz="2200" dirty="0"/>
            </a:br>
            <a:r>
              <a:rPr lang="en-US" sz="2200" dirty="0"/>
              <a:t>that is similar, potential causing </a:t>
            </a:r>
            <a:br>
              <a:rPr lang="en-US" sz="2200" dirty="0"/>
            </a:br>
            <a:r>
              <a:rPr lang="en-US" sz="2200" dirty="0"/>
              <a:t>confusion</a:t>
            </a:r>
          </a:p>
          <a:p>
            <a:pPr marL="1828800" lvl="3" indent="-457200">
              <a:buFont typeface="Bookman Old Style" pitchFamily="18" charset="0"/>
              <a:buAutoNum type="arabicPeriod"/>
            </a:pPr>
            <a:r>
              <a:rPr lang="en-US" sz="2200" dirty="0"/>
              <a:t>Competitor knowingly, or should </a:t>
            </a:r>
            <a:br>
              <a:rPr lang="en-US" sz="2200" dirty="0"/>
            </a:br>
            <a:r>
              <a:rPr lang="en-US" sz="2200" dirty="0"/>
              <a:t>have known, about prior symbol or </a:t>
            </a:r>
            <a:br>
              <a:rPr lang="en-US" sz="2200" dirty="0"/>
            </a:br>
            <a:r>
              <a:rPr lang="en-US" sz="2200" dirty="0"/>
              <a:t>device use</a:t>
            </a:r>
          </a:p>
          <a:p>
            <a:r>
              <a:rPr lang="en-US" sz="2200" dirty="0"/>
              <a:t>Further economic objectives – i.e. efficiency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352800"/>
            <a:ext cx="2057400" cy="3189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152400"/>
            <a:ext cx="7391400" cy="1143000"/>
          </a:xfrm>
        </p:spPr>
        <p:txBody>
          <a:bodyPr/>
          <a:lstStyle/>
          <a:p>
            <a:r>
              <a:rPr lang="en-US"/>
              <a:t>US Legal Protection of Trademarks: The Lanham Act</a:t>
            </a:r>
          </a:p>
        </p:txBody>
      </p:sp>
      <p:sp>
        <p:nvSpPr>
          <p:cNvPr id="9219" name="Rectangle 3"/>
          <p:cNvSpPr>
            <a:spLocks noGrp="1" noChangeArrowheads="1"/>
          </p:cNvSpPr>
          <p:nvPr>
            <p:ph type="body" idx="1"/>
          </p:nvPr>
        </p:nvSpPr>
        <p:spPr>
          <a:xfrm>
            <a:off x="304800" y="1295400"/>
            <a:ext cx="7848600" cy="5334000"/>
          </a:xfrm>
        </p:spPr>
        <p:txBody>
          <a:bodyPr/>
          <a:lstStyle/>
          <a:p>
            <a:r>
              <a:rPr lang="en-US" sz="2000" dirty="0"/>
              <a:t>State Level:  </a:t>
            </a:r>
          </a:p>
          <a:p>
            <a:pPr lvl="1"/>
            <a:r>
              <a:rPr lang="en-US" sz="2000" dirty="0"/>
              <a:t>Similar to federal protection, but </a:t>
            </a:r>
            <a:br>
              <a:rPr lang="en-US" sz="2000" dirty="0"/>
            </a:br>
            <a:r>
              <a:rPr lang="en-US" sz="2000" dirty="0"/>
              <a:t>with geographical  limitations</a:t>
            </a:r>
          </a:p>
          <a:p>
            <a:r>
              <a:rPr lang="en-US" sz="2000" dirty="0"/>
              <a:t>Federal Level:</a:t>
            </a:r>
          </a:p>
          <a:p>
            <a:pPr lvl="1"/>
            <a:r>
              <a:rPr lang="en-US" sz="2000" dirty="0"/>
              <a:t>Trademark Protection Act of 1946 </a:t>
            </a:r>
            <a:br>
              <a:rPr lang="en-US" sz="2000" dirty="0"/>
            </a:br>
            <a:r>
              <a:rPr lang="en-US" sz="2000" dirty="0"/>
              <a:t>– a.k.a. the </a:t>
            </a:r>
            <a:r>
              <a:rPr lang="en-US" sz="2000" i="1" dirty="0"/>
              <a:t>Lanham Act</a:t>
            </a:r>
            <a:r>
              <a:rPr lang="en-US" sz="2000" dirty="0"/>
              <a:t> </a:t>
            </a:r>
          </a:p>
          <a:p>
            <a:pPr lvl="1"/>
            <a:r>
              <a:rPr lang="en-US" sz="2000" dirty="0"/>
              <a:t>Protects words, names, symbols, or </a:t>
            </a:r>
            <a:br>
              <a:rPr lang="en-US" sz="2000" dirty="0"/>
            </a:br>
            <a:r>
              <a:rPr lang="en-US" sz="2000" dirty="0"/>
              <a:t>devices used to distinguish the sources </a:t>
            </a:r>
            <a:br>
              <a:rPr lang="en-US" sz="2000" dirty="0"/>
            </a:br>
            <a:r>
              <a:rPr lang="en-US" sz="2000" dirty="0"/>
              <a:t>of goods or services</a:t>
            </a:r>
          </a:p>
          <a:p>
            <a:pPr lvl="1"/>
            <a:r>
              <a:rPr lang="en-US" sz="2000" dirty="0"/>
              <a:t>In 15 USC §1114 = §32 of Lanham Act</a:t>
            </a:r>
          </a:p>
          <a:p>
            <a:pPr lvl="2"/>
            <a:r>
              <a:rPr lang="en-US" sz="2000" dirty="0"/>
              <a:t>Use likely to </a:t>
            </a:r>
          </a:p>
          <a:p>
            <a:pPr lvl="3"/>
            <a:r>
              <a:rPr lang="en-US" sz="2000" dirty="0"/>
              <a:t>Cause confusion</a:t>
            </a:r>
          </a:p>
          <a:p>
            <a:pPr lvl="3"/>
            <a:r>
              <a:rPr lang="en-US" sz="2000" dirty="0"/>
              <a:t>Cause mistake</a:t>
            </a:r>
          </a:p>
          <a:p>
            <a:pPr lvl="1"/>
            <a:r>
              <a:rPr lang="en-US" sz="2000" dirty="0"/>
              <a:t>Civil law </a:t>
            </a:r>
          </a:p>
          <a:p>
            <a:pPr lvl="3"/>
            <a:r>
              <a:rPr lang="en-US" sz="2000" dirty="0"/>
              <a:t>Deceive</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70" t="2457" r="27252" b="55182"/>
          <a:stretch/>
        </p:blipFill>
        <p:spPr bwMode="auto">
          <a:xfrm>
            <a:off x="5932714" y="1295400"/>
            <a:ext cx="3018972" cy="35668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238172" y="6106740"/>
            <a:ext cx="4622800" cy="400110"/>
          </a:xfrm>
          <a:prstGeom prst="rect">
            <a:avLst/>
          </a:prstGeom>
          <a:solidFill>
            <a:srgbClr val="FFC000"/>
          </a:solidFill>
          <a:scene3d>
            <a:camera prst="orthographicFront"/>
            <a:lightRig rig="threePt" dir="t"/>
          </a:scene3d>
          <a:sp3d>
            <a:bevelT/>
          </a:sp3d>
        </p:spPr>
        <p:txBody>
          <a:bodyPr wrap="square" rtlCol="0">
            <a:spAutoFit/>
          </a:bodyPr>
          <a:lstStyle/>
          <a:p>
            <a:pPr marL="0" lvl="2"/>
            <a:r>
              <a:rPr lang="en-US" dirty="0">
                <a:hlinkClick r:id="rId4"/>
              </a:rPr>
              <a:t>http://www.bitlaw.com/source/15usc/</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Lanham Act – cont’d</a:t>
            </a:r>
          </a:p>
        </p:txBody>
      </p:sp>
      <p:sp>
        <p:nvSpPr>
          <p:cNvPr id="10243" name="Rectangle 3"/>
          <p:cNvSpPr>
            <a:spLocks noGrp="1" noChangeArrowheads="1"/>
          </p:cNvSpPr>
          <p:nvPr>
            <p:ph type="body" idx="1"/>
          </p:nvPr>
        </p:nvSpPr>
        <p:spPr>
          <a:xfrm>
            <a:off x="990600" y="1295400"/>
            <a:ext cx="7162800" cy="5029200"/>
          </a:xfrm>
        </p:spPr>
        <p:txBody>
          <a:bodyPr/>
          <a:lstStyle/>
          <a:p>
            <a:pPr>
              <a:lnSpc>
                <a:spcPct val="80000"/>
              </a:lnSpc>
            </a:pPr>
            <a:r>
              <a:rPr lang="en-US" dirty="0"/>
              <a:t>15 USC §1125 = </a:t>
            </a:r>
            <a:r>
              <a:rPr lang="en-US" i="1" dirty="0"/>
              <a:t>Lanham Act </a:t>
            </a:r>
            <a:r>
              <a:rPr lang="en-US" dirty="0"/>
              <a:t>§43</a:t>
            </a:r>
          </a:p>
          <a:p>
            <a:pPr>
              <a:lnSpc>
                <a:spcPct val="80000"/>
              </a:lnSpc>
            </a:pPr>
            <a:r>
              <a:rPr lang="en-US" dirty="0"/>
              <a:t>Word, term, name, symbol, device, or combination</a:t>
            </a:r>
          </a:p>
          <a:p>
            <a:pPr lvl="1">
              <a:lnSpc>
                <a:spcPct val="80000"/>
              </a:lnSpc>
            </a:pPr>
            <a:r>
              <a:rPr lang="en-US" dirty="0"/>
              <a:t>Likely to cause confusion, mistake or deception</a:t>
            </a:r>
          </a:p>
          <a:p>
            <a:pPr lvl="1">
              <a:lnSpc>
                <a:spcPct val="80000"/>
              </a:lnSpc>
            </a:pPr>
            <a:r>
              <a:rPr lang="en-US" dirty="0"/>
              <a:t>Affiliation, connection, association with person</a:t>
            </a:r>
          </a:p>
          <a:p>
            <a:pPr lvl="1">
              <a:lnSpc>
                <a:spcPct val="80000"/>
              </a:lnSpc>
            </a:pPr>
            <a:r>
              <a:rPr lang="en-US" dirty="0"/>
              <a:t>Origin, sponsorship, approval</a:t>
            </a:r>
          </a:p>
          <a:p>
            <a:pPr lvl="1">
              <a:lnSpc>
                <a:spcPct val="80000"/>
              </a:lnSpc>
            </a:pPr>
            <a:r>
              <a:rPr lang="en-US" dirty="0"/>
              <a:t>Goods, services, commercial activities</a:t>
            </a:r>
          </a:p>
          <a:p>
            <a:pPr>
              <a:lnSpc>
                <a:spcPct val="80000"/>
              </a:lnSpc>
            </a:pPr>
            <a:r>
              <a:rPr lang="en-US" dirty="0"/>
              <a:t>Commercial promotion or advertising</a:t>
            </a:r>
          </a:p>
          <a:p>
            <a:pPr lvl="1">
              <a:lnSpc>
                <a:spcPct val="80000"/>
              </a:lnSpc>
            </a:pPr>
            <a:r>
              <a:rPr lang="en-US" dirty="0"/>
              <a:t>Nature, characteristics, qualities</a:t>
            </a:r>
          </a:p>
          <a:p>
            <a:pPr lvl="1">
              <a:lnSpc>
                <a:spcPct val="80000"/>
              </a:lnSpc>
            </a:pPr>
            <a:r>
              <a:rPr lang="en-US" dirty="0"/>
              <a:t>Geographical origin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www.bitlaw.com/source/15usc/" TargetMode="External"/></Relationships>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a:solidFill>
          <a:srgbClr val="FFC000"/>
        </a:solidFill>
        <a:scene3d>
          <a:camera prst="orthographicFront"/>
          <a:lightRig rig="threePt" dir="t"/>
        </a:scene3d>
        <a:sp3d>
          <a:bevelT/>
        </a:sp3d>
      </a:spPr>
      <a:bodyPr wrap="square" rtlCol="0">
        <a:spAutoFit/>
      </a:bodyPr>
      <a:lstStyle>
        <a:defPPr marL="0">
          <a:defRPr dirty="0">
            <a:hlinkClick xmlns:r="http://schemas.openxmlformats.org/officeDocument/2006/relationships" r:id="rId1"/>
          </a:defRPr>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1612</TotalTime>
  <Words>3211</Words>
  <Application>Microsoft Office PowerPoint</Application>
  <PresentationFormat>On-screen Show (4:3)</PresentationFormat>
  <Paragraphs>420</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Narrow</vt:lpstr>
      <vt:lpstr>Bookman Old Style</vt:lpstr>
      <vt:lpstr>Times New Roman</vt:lpstr>
      <vt:lpstr>Wingdings</vt:lpstr>
      <vt:lpstr>CJ 341 Class Notes</vt:lpstr>
      <vt:lpstr>Trademarks &amp; Domain Names</vt:lpstr>
      <vt:lpstr>Topics</vt:lpstr>
      <vt:lpstr>Trademarks</vt:lpstr>
      <vt:lpstr>Examples of Marks</vt:lpstr>
      <vt:lpstr>Purpose of Trademarks</vt:lpstr>
      <vt:lpstr>Definition and Types of Marks</vt:lpstr>
      <vt:lpstr>Trademark Policies</vt:lpstr>
      <vt:lpstr>US Legal Protection of Trademarks: The Lanham Act</vt:lpstr>
      <vt:lpstr>Lanham Act – cont’d</vt:lpstr>
      <vt:lpstr>Classes of Marks (1)</vt:lpstr>
      <vt:lpstr>Classes of Marks (2)</vt:lpstr>
      <vt:lpstr>Microsoft Corp. v. Lindows.com 2002</vt:lpstr>
      <vt:lpstr>Abercrombie &amp; Fitch v. Hunting World 1976</vt:lpstr>
      <vt:lpstr>Federal Registration</vt:lpstr>
      <vt:lpstr>Application for Registered Trademark</vt:lpstr>
      <vt:lpstr>Exceptions to Grant of Trademark</vt:lpstr>
      <vt:lpstr>Nature of Protection for Trademarks</vt:lpstr>
      <vt:lpstr>Relief for Violation of Trademarks</vt:lpstr>
      <vt:lpstr>Dilution</vt:lpstr>
      <vt:lpstr>Checkpoint Systems Inc. vs Check Point Software Technologies</vt:lpstr>
      <vt:lpstr>Trademark Protection and Computers</vt:lpstr>
      <vt:lpstr>Domain Names</vt:lpstr>
      <vt:lpstr>The Domain Name System</vt:lpstr>
      <vt:lpstr>Looking Up DNS Information (1)</vt:lpstr>
      <vt:lpstr>Looking Up DNS Information (2)</vt:lpstr>
      <vt:lpstr>Dispute Resolution</vt:lpstr>
      <vt:lpstr>Hyperlinks and Trademarks</vt:lpstr>
      <vt:lpstr>Framing: TotalNews</vt:lpstr>
      <vt:lpstr>Framing: TotalNews (cont’d)</vt:lpstr>
      <vt:lpstr>Framing:  TotalNews (cont’d)</vt:lpstr>
      <vt:lpstr>Links: Ticketmaster vs Microsoft</vt:lpstr>
      <vt:lpstr>Links:  Gary Bernstein Sues Entire Web? (1998-09)</vt:lpstr>
      <vt:lpstr>Deep Linking</vt:lpstr>
      <vt:lpstr>Federal Trademark Dilution Act of 1995 – 15 USC §1051</vt:lpstr>
      <vt:lpstr>Cybersquatting</vt:lpstr>
      <vt:lpstr>Cybersquatting Cases Have Used Trademark Dilution Act</vt:lpstr>
      <vt:lpstr>Panavision Int’l v. Toeppen 1996</vt:lpstr>
      <vt:lpstr>Anticybersquatting Consumer Protection Act (ACPA) of 1999</vt:lpstr>
      <vt:lpstr>Uniform Dispute Resolution Policy (UDRP)</vt:lpstr>
      <vt:lpstr>International Protection of Trademarks</vt:lpstr>
      <vt:lpstr>Now go and study</vt:lpstr>
    </vt:vector>
  </TitlesOfParts>
  <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Trademarks &amp; Domain Names</dc:title>
  <dc:subject>CJ341/IA241</dc:subject>
  <dc:creator>M. E. Kabay, PhD, CISSP-ISSMP</dc:creator>
  <cp:keywords/>
  <dc:description>Updated 2011-10-13</dc:description>
  <cp:lastModifiedBy>Mich Kabay</cp:lastModifiedBy>
  <cp:revision>266</cp:revision>
  <dcterms:created xsi:type="dcterms:W3CDTF">2006-09-13T14:01:14Z</dcterms:created>
  <dcterms:modified xsi:type="dcterms:W3CDTF">2021-02-05T19:55:36Z</dcterms:modified>
  <cp:category/>
</cp:coreProperties>
</file>