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21"/>
  </p:notesMasterIdLst>
  <p:handoutMasterIdLst>
    <p:handoutMasterId r:id="rId22"/>
  </p:handoutMasterIdLst>
  <p:sldIdLst>
    <p:sldId id="285" r:id="rId3"/>
    <p:sldId id="257" r:id="rId4"/>
    <p:sldId id="289" r:id="rId5"/>
    <p:sldId id="293" r:id="rId6"/>
    <p:sldId id="294" r:id="rId7"/>
    <p:sldId id="296" r:id="rId8"/>
    <p:sldId id="295" r:id="rId9"/>
    <p:sldId id="291" r:id="rId10"/>
    <p:sldId id="300" r:id="rId11"/>
    <p:sldId id="301" r:id="rId12"/>
    <p:sldId id="303" r:id="rId13"/>
    <p:sldId id="302" r:id="rId14"/>
    <p:sldId id="299" r:id="rId15"/>
    <p:sldId id="298" r:id="rId16"/>
    <p:sldId id="297" r:id="rId17"/>
    <p:sldId id="292" r:id="rId18"/>
    <p:sldId id="304" r:id="rId19"/>
    <p:sldId id="288" r:id="rId20"/>
  </p:sldIdLst>
  <p:sldSz cx="9144000" cy="6858000" type="screen4x3"/>
  <p:notesSz cx="7315200" cy="9601200"/>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p:cViewPr>
        <p:scale>
          <a:sx n="75" d="100"/>
          <a:sy n="75" d="100"/>
        </p:scale>
        <p:origin x="-2664" y="-1044"/>
      </p:cViewPr>
      <p:guideLst>
        <p:guide orient="horz" pos="2160"/>
        <p:guide pos="2880"/>
      </p:guideLst>
    </p:cSldViewPr>
  </p:slideViewPr>
  <p:outlineViewPr>
    <p:cViewPr>
      <p:scale>
        <a:sx n="33" d="100"/>
        <a:sy n="33" d="100"/>
      </p:scale>
      <p:origin x="25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216"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071688" y="381000"/>
            <a:ext cx="3171825" cy="479425"/>
          </a:xfrm>
          <a:prstGeom prst="rect">
            <a:avLst/>
          </a:prstGeom>
        </p:spPr>
        <p:txBody>
          <a:bodyPr vert="horz" lIns="91440" tIns="45720" rIns="91440" bIns="45720" rtlCol="0"/>
          <a:lstStyle>
            <a:lvl1pPr algn="ctr" eaLnBrk="0" hangingPunct="0">
              <a:defRPr sz="1800"/>
            </a:lvl1pPr>
          </a:lstStyle>
          <a:p>
            <a:pPr>
              <a:defRPr/>
            </a:pPr>
            <a:r>
              <a:rPr lang="en-US"/>
              <a:t>CJ341 Class Notes</a:t>
            </a:r>
          </a:p>
        </p:txBody>
      </p:sp>
      <p:sp>
        <p:nvSpPr>
          <p:cNvPr id="3" name="Slide Number Placeholder 2"/>
          <p:cNvSpPr>
            <a:spLocks noGrp="1"/>
          </p:cNvSpPr>
          <p:nvPr>
            <p:ph type="sldNum" sz="quarter" idx="3"/>
          </p:nvPr>
        </p:nvSpPr>
        <p:spPr>
          <a:xfrm>
            <a:off x="0" y="8763000"/>
            <a:ext cx="7313613" cy="479425"/>
          </a:xfrm>
          <a:prstGeom prst="rect">
            <a:avLst/>
          </a:prstGeom>
        </p:spPr>
        <p:txBody>
          <a:bodyPr vert="horz" lIns="91440" tIns="45720" rIns="91440" bIns="45720" rtlCol="0" anchor="b"/>
          <a:lstStyle>
            <a:lvl1pPr algn="ctr" eaLnBrk="0" hangingPunct="0">
              <a:defRPr sz="1200"/>
            </a:lvl1pPr>
          </a:lstStyle>
          <a:p>
            <a:pPr>
              <a:defRPr/>
            </a:pPr>
            <a:fld id="{44F87699-EFF7-430E-A341-FA25DF3EA061}" type="slidenum">
              <a:rPr lang="en-US"/>
              <a:pPr>
                <a:defRPr/>
              </a:pPr>
              <a:t>‹#›</a:t>
            </a:fld>
            <a:endParaRPr lang="en-US"/>
          </a:p>
        </p:txBody>
      </p:sp>
    </p:spTree>
    <p:extLst>
      <p:ext uri="{BB962C8B-B14F-4D97-AF65-F5344CB8AC3E}">
        <p14:creationId xmlns:p14="http://schemas.microsoft.com/office/powerpoint/2010/main" val="2709550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1" hangingPunct="1">
              <a:defRPr sz="1300" b="0"/>
            </a:lvl1pPr>
          </a:lstStyle>
          <a:p>
            <a:pPr>
              <a:defRPr/>
            </a:pPr>
            <a:endParaRPr lang="en-US"/>
          </a:p>
        </p:txBody>
      </p:sp>
      <p:sp>
        <p:nvSpPr>
          <p:cNvPr id="71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1" hangingPunct="1">
              <a:defRPr sz="1300" b="0"/>
            </a:lvl1pPr>
          </a:lstStyle>
          <a:p>
            <a:pPr>
              <a:defRPr/>
            </a:pPr>
            <a:endParaRPr lang="en-US"/>
          </a:p>
        </p:txBody>
      </p:sp>
      <p:sp>
        <p:nvSpPr>
          <p:cNvPr id="2150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1" hangingPunct="1">
              <a:defRPr sz="1300" b="0"/>
            </a:lvl1pPr>
          </a:lstStyle>
          <a:p>
            <a:pPr>
              <a:defRPr/>
            </a:pPr>
            <a:endParaRPr lang="en-US"/>
          </a:p>
        </p:txBody>
      </p:sp>
      <p:sp>
        <p:nvSpPr>
          <p:cNvPr id="71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1" hangingPunct="1">
              <a:defRPr sz="1300" b="0"/>
            </a:lvl1pPr>
          </a:lstStyle>
          <a:p>
            <a:pPr>
              <a:defRPr/>
            </a:pPr>
            <a:fld id="{B41F8396-26C9-4E73-8224-3829C11F28D4}" type="slidenum">
              <a:rPr lang="en-US"/>
              <a:pPr>
                <a:defRPr/>
              </a:pPr>
              <a:t>‹#›</a:t>
            </a:fld>
            <a:endParaRPr lang="en-US"/>
          </a:p>
        </p:txBody>
      </p:sp>
    </p:spTree>
    <p:extLst>
      <p:ext uri="{BB962C8B-B14F-4D97-AF65-F5344CB8AC3E}">
        <p14:creationId xmlns:p14="http://schemas.microsoft.com/office/powerpoint/2010/main" val="2053813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82966D9-C9F2-4CC1-B1B2-F3429C3EA88C}" type="slidenum">
              <a:rPr lang="en-US" smtClean="0"/>
              <a:pPr/>
              <a:t>1</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2DECD48-8271-4735-9D29-93019A773FBF}" type="slidenum">
              <a:rPr lang="en-US" smtClean="0"/>
              <a:pPr/>
              <a:t>10</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97D46321-8BE5-4DAA-A3A5-AE4429A12415}" type="slidenum">
              <a:rPr lang="en-US" smtClean="0"/>
              <a:pPr/>
              <a:t>11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E606788-76F0-4253-95B8-0D67D934E9FC}" type="slidenum">
              <a:rPr lang="en-US" smtClean="0"/>
              <a:pPr/>
              <a:t>12</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C7C7250-E7C0-4F22-A9AB-194E887F77BA}" type="slidenum">
              <a:rPr lang="en-US" smtClean="0"/>
              <a:pPr/>
              <a:t>13</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5CF1B17-4F61-4295-802D-EB604242C28E}" type="slidenum">
              <a:rPr lang="en-US" smtClean="0"/>
              <a:pPr/>
              <a:t>14</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E67C421C-81FF-4969-A70F-AB9C2FC78B3E}" type="slidenum">
              <a:rPr lang="en-US" smtClean="0"/>
              <a:pPr/>
              <a:t>15</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2D023EB7-B6A7-4C20-AE4B-F203116F51AF}" type="slidenum">
              <a:rPr lang="en-US" smtClean="0"/>
              <a:pPr/>
              <a:t>16</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A83253C-147F-4005-A532-43B07961600E}" type="slidenum">
              <a:rPr lang="en-US" smtClean="0"/>
              <a:pPr/>
              <a:t>17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30A80C64-83A9-424F-B715-3E5D5DD4E9DF}" type="slidenum">
              <a:rPr lang="en-US" smtClean="0"/>
              <a:pPr/>
              <a:t>18</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134475A-5BAE-4325-8D72-60B94589FA53}" type="slidenum">
              <a:rPr lang="en-US" smtClean="0"/>
              <a:pPr/>
              <a:t>2</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6A1F5875-29D3-48F3-8748-D273D92D9ABB}" type="slidenum">
              <a:rPr lang="en-US" smtClean="0"/>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A18CBFC-634A-4DE7-AF90-E5AD60164308}" type="slidenum">
              <a:rPr lang="en-US" smtClean="0"/>
              <a:pPr/>
              <a:t>4</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336207FF-93C6-46AB-A23C-824EDB3E807F}" type="slidenum">
              <a:rPr lang="en-US" smtClean="0"/>
              <a:pPr/>
              <a:t>5</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3CC4C22-AF89-46D5-906D-54D8C4029AF7}" type="slidenum">
              <a:rPr lang="en-US" smtClean="0"/>
              <a:pPr/>
              <a:t>6</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85C73E6-707E-480C-9F91-8BF67C075C7D}" type="slidenum">
              <a:rPr lang="en-US" smtClean="0"/>
              <a:pPr/>
              <a:t>7</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122C4B8-7372-4E17-AA27-5C3024382910}" type="slidenum">
              <a:rPr lang="en-US" smtClean="0"/>
              <a:pPr/>
              <a:t>8</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D1587FA-22D1-4BAB-AF0A-09A84064163A}" type="slidenum">
              <a:rPr lang="en-US" smtClean="0"/>
              <a:pPr/>
              <a:t>9</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 Box 6"/>
          <p:cNvSpPr txBox="1">
            <a:spLocks noChangeArrowheads="1"/>
          </p:cNvSpPr>
          <p:nvPr userDrawn="1"/>
        </p:nvSpPr>
        <p:spPr bwMode="auto">
          <a:xfrm>
            <a:off x="2400300" y="6642100"/>
            <a:ext cx="4343400" cy="338554"/>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800" b="0" i="1" dirty="0"/>
              <a:t>Copyright © </a:t>
            </a:r>
            <a:r>
              <a:rPr lang="en-US" sz="800" b="0" i="1" dirty="0" smtClean="0"/>
              <a:t>2013 M. E. Kabay, D. J. Blythe, </a:t>
            </a:r>
            <a:r>
              <a:rPr lang="en-US" sz="800" b="0" i="1" dirty="0"/>
              <a:t>J. Tower-Pierce &amp; P. R. Stephenson.  All rights reserved.</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4" name="Rectangle 4"/>
          <p:cNvSpPr>
            <a:spLocks noChangeArrowheads="1"/>
          </p:cNvSpPr>
          <p:nvPr/>
        </p:nvSpPr>
        <p:spPr bwMode="auto">
          <a:xfrm>
            <a:off x="0" y="6494463"/>
            <a:ext cx="465138" cy="366712"/>
          </a:xfrm>
          <a:prstGeom prst="rect">
            <a:avLst/>
          </a:prstGeom>
          <a:noFill/>
          <a:ln w="12700">
            <a:noFill/>
            <a:miter lim="800000"/>
            <a:headEnd/>
            <a:tailEnd/>
          </a:ln>
          <a:effectLst/>
        </p:spPr>
        <p:txBody>
          <a:bodyPr wrap="none" lIns="90488" tIns="44450" rIns="90488" bIns="44450">
            <a:spAutoFit/>
          </a:bodyPr>
          <a:lstStyle/>
          <a:p>
            <a:pPr eaLnBrk="0" hangingPunct="0">
              <a:defRPr/>
            </a:pPr>
            <a:fld id="{D55F9784-A73A-4743-BFDC-68E440C8B664}" type="slidenum">
              <a:rPr lang="en-US" sz="1800"/>
              <a:pPr eaLnBrk="0" hangingPunct="0">
                <a:defRPr/>
              </a:pPr>
              <a:t>‹#›</a:t>
            </a:fld>
            <a:endParaRPr lang="en-US" sz="1800" dirty="0"/>
          </a:p>
        </p:txBody>
      </p:sp>
      <p:sp>
        <p:nvSpPr>
          <p:cNvPr id="46085"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pPr eaLnBrk="0" hangingPunct="0">
              <a:defRPr/>
            </a:pPr>
            <a:endParaRPr lang="en-US" sz="2400" b="0">
              <a:latin typeface="Times New Roman" pitchFamily="18" charset="0"/>
            </a:endParaRPr>
          </a:p>
        </p:txBody>
      </p:sp>
      <p:pic>
        <p:nvPicPr>
          <p:cNvPr id="1030" name="Picture 8" descr="NWU_2c_stacked_logo"/>
          <p:cNvPicPr>
            <a:picLocks noChangeAspect="1" noChangeArrowheads="1"/>
          </p:cNvPicPr>
          <p:nvPr/>
        </p:nvPicPr>
        <p:blipFill>
          <a:blip r:embed="rId13" cstate="print"/>
          <a:srcRect/>
          <a:stretch>
            <a:fillRect/>
          </a:stretch>
        </p:blipFill>
        <p:spPr bwMode="auto">
          <a:xfrm>
            <a:off x="8153400" y="0"/>
            <a:ext cx="990600" cy="8651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0" r:id="rId1"/>
    <p:sldLayoutId id="214748371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iming>
    <p:tnLst>
      <p:par>
        <p:cTn id="1" dur="indefinite" restart="never" nodeType="tmRoot"/>
      </p:par>
    </p:tnLst>
  </p:timing>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faculty.ncwc.edu/toconnor/425/425lect02.ht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tinyurl.com/6febw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law.cornell.edu/rules/fr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152400"/>
            <a:ext cx="8763000" cy="2819400"/>
          </a:xfrm>
        </p:spPr>
        <p:txBody>
          <a:bodyPr/>
          <a:lstStyle/>
          <a:p>
            <a:pPr algn="ctr"/>
            <a:r>
              <a:rPr lang="en-US" sz="6600" smtClean="0"/>
              <a:t>Use of Seized Materials &amp; Results</a:t>
            </a:r>
            <a:br>
              <a:rPr lang="en-US" sz="6600" smtClean="0"/>
            </a:br>
            <a:r>
              <a:rPr lang="en-US" sz="6600" smtClean="0"/>
              <a:t>in Evidence</a:t>
            </a:r>
          </a:p>
        </p:txBody>
      </p:sp>
      <p:sp>
        <p:nvSpPr>
          <p:cNvPr id="7" name="Rectangle 3"/>
          <p:cNvSpPr txBox="1">
            <a:spLocks noChangeArrowheads="1"/>
          </p:cNvSpPr>
          <p:nvPr/>
        </p:nvSpPr>
        <p:spPr bwMode="auto">
          <a:xfrm>
            <a:off x="190500" y="3276600"/>
            <a:ext cx="8763000" cy="3352800"/>
          </a:xfrm>
          <a:prstGeom prst="rect">
            <a:avLst/>
          </a:prstGeom>
        </p:spPr>
        <p:txBody>
          <a:bodyPr>
            <a:normAutofit/>
          </a:bodyPr>
          <a:lstStyle/>
          <a:p>
            <a:pPr algn="ctr" fontAlgn="auto">
              <a:lnSpc>
                <a:spcPct val="80000"/>
              </a:lnSpc>
              <a:spcBef>
                <a:spcPct val="20000"/>
              </a:spcBef>
              <a:spcAft>
                <a:spcPts val="0"/>
              </a:spcAft>
              <a:buFont typeface="Wingdings" pitchFamily="2" charset="2"/>
              <a:buNone/>
              <a:defRPr/>
            </a:pPr>
            <a:r>
              <a:rPr lang="en-US" sz="3600" dirty="0">
                <a:latin typeface="+mn-lt"/>
              </a:rPr>
              <a:t>CJ341 – Cyberlaw &amp; Cybercrime</a:t>
            </a:r>
          </a:p>
          <a:p>
            <a:pPr algn="ctr" fontAlgn="auto">
              <a:lnSpc>
                <a:spcPct val="80000"/>
              </a:lnSpc>
              <a:spcBef>
                <a:spcPct val="20000"/>
              </a:spcBef>
              <a:spcAft>
                <a:spcPts val="0"/>
              </a:spcAft>
              <a:buFont typeface="Wingdings" pitchFamily="2" charset="2"/>
              <a:buNone/>
              <a:defRPr/>
            </a:pPr>
            <a:r>
              <a:rPr lang="en-US" sz="3600" dirty="0">
                <a:latin typeface="+mn-lt"/>
              </a:rPr>
              <a:t>Lecture </a:t>
            </a:r>
            <a:r>
              <a:rPr lang="en-US" sz="3600" dirty="0" smtClean="0">
                <a:latin typeface="+mn-lt"/>
              </a:rPr>
              <a:t>#21</a:t>
            </a:r>
          </a:p>
          <a:p>
            <a:pPr algn="ctr" fontAlgn="auto">
              <a:lnSpc>
                <a:spcPct val="80000"/>
              </a:lnSpc>
              <a:spcBef>
                <a:spcPct val="20000"/>
              </a:spcBef>
              <a:spcAft>
                <a:spcPts val="0"/>
              </a:spcAft>
              <a:buFont typeface="Wingdings" pitchFamily="2" charset="2"/>
              <a:buNone/>
              <a:defRPr/>
            </a:pPr>
            <a:endParaRPr lang="en-US" sz="2400" dirty="0" smtClean="0">
              <a:latin typeface="Arial" pitchFamily="34" charset="0"/>
              <a:cs typeface="Arial" pitchFamily="34" charset="0"/>
            </a:endParaRPr>
          </a:p>
          <a:p>
            <a:pPr algn="ctr" fontAlgn="auto">
              <a:lnSpc>
                <a:spcPct val="80000"/>
              </a:lnSpc>
              <a:spcBef>
                <a:spcPct val="20000"/>
              </a:spcBef>
              <a:spcAft>
                <a:spcPts val="0"/>
              </a:spcAft>
              <a:buFont typeface="Wingdings" pitchFamily="2" charset="2"/>
              <a:buNone/>
              <a:defRPr/>
            </a:pPr>
            <a:r>
              <a:rPr lang="en-US" sz="2400" dirty="0">
                <a:latin typeface="Arial" pitchFamily="34" charset="0"/>
                <a:cs typeface="Arial" pitchFamily="34" charset="0"/>
              </a:rPr>
              <a:t>M. E. Kabay, PhD, CISSP-ISSMP</a:t>
            </a:r>
          </a:p>
          <a:p>
            <a:pPr algn="ctr"/>
            <a:r>
              <a:rPr lang="en-US" sz="2400" dirty="0">
                <a:latin typeface="Arial" pitchFamily="34" charset="0"/>
                <a:cs typeface="Arial" pitchFamily="34" charset="0"/>
              </a:rPr>
              <a:t>D. J. Blythe, JD</a:t>
            </a:r>
          </a:p>
          <a:p>
            <a:pPr algn="ctr"/>
            <a:r>
              <a:rPr lang="en-US" sz="2400" dirty="0">
                <a:latin typeface="Arial" pitchFamily="34" charset="0"/>
                <a:cs typeface="Arial" pitchFamily="34" charset="0"/>
              </a:rPr>
              <a:t>School of Business &amp; Management</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Program Files\Microsoft Office\Media\CntCD1\ClipArt3\j0233248.wmf"/>
          <p:cNvPicPr>
            <a:picLocks noChangeAspect="1" noChangeArrowheads="1"/>
          </p:cNvPicPr>
          <p:nvPr/>
        </p:nvPicPr>
        <p:blipFill>
          <a:blip r:embed="rId3" cstate="print"/>
          <a:srcRect/>
          <a:stretch>
            <a:fillRect/>
          </a:stretch>
        </p:blipFill>
        <p:spPr bwMode="auto">
          <a:xfrm>
            <a:off x="5257800" y="1292225"/>
            <a:ext cx="3711575" cy="4324350"/>
          </a:xfrm>
          <a:prstGeom prst="rect">
            <a:avLst/>
          </a:prstGeom>
          <a:ln>
            <a:noFill/>
          </a:ln>
          <a:effectLst>
            <a:outerShdw blurRad="292100" dist="139700" dir="2700000" algn="tl" rotWithShape="0">
              <a:srgbClr val="333333">
                <a:alpha val="65000"/>
              </a:srgbClr>
            </a:outerShdw>
          </a:effectLst>
        </p:spPr>
      </p:pic>
      <p:sp>
        <p:nvSpPr>
          <p:cNvPr id="12291" name="Rectangle 2"/>
          <p:cNvSpPr>
            <a:spLocks noGrp="1" noChangeArrowheads="1"/>
          </p:cNvSpPr>
          <p:nvPr>
            <p:ph type="title"/>
          </p:nvPr>
        </p:nvSpPr>
        <p:spPr/>
        <p:txBody>
          <a:bodyPr/>
          <a:lstStyle/>
          <a:p>
            <a:r>
              <a:rPr lang="en-US" smtClean="0"/>
              <a:t>Daubert v. Merrell Dow Pharmaceuticals (1993)</a:t>
            </a:r>
          </a:p>
        </p:txBody>
      </p:sp>
      <p:sp>
        <p:nvSpPr>
          <p:cNvPr id="12292" name="Rectangle 3"/>
          <p:cNvSpPr>
            <a:spLocks noGrp="1" noChangeArrowheads="1"/>
          </p:cNvSpPr>
          <p:nvPr>
            <p:ph type="body" idx="1"/>
          </p:nvPr>
        </p:nvSpPr>
        <p:spPr>
          <a:xfrm>
            <a:off x="685799" y="1266824"/>
            <a:ext cx="8283575" cy="5286375"/>
          </a:xfrm>
        </p:spPr>
        <p:txBody>
          <a:bodyPr/>
          <a:lstStyle/>
          <a:p>
            <a:r>
              <a:rPr lang="en-US" dirty="0" smtClean="0"/>
              <a:t>Woman claimed drug </a:t>
            </a:r>
            <a:br>
              <a:rPr lang="en-US" dirty="0" smtClean="0"/>
            </a:br>
            <a:r>
              <a:rPr lang="en-US" dirty="0" smtClean="0"/>
              <a:t>company caused birth </a:t>
            </a:r>
            <a:br>
              <a:rPr lang="en-US" dirty="0" smtClean="0"/>
            </a:br>
            <a:r>
              <a:rPr lang="en-US" dirty="0" smtClean="0"/>
              <a:t>defects</a:t>
            </a:r>
          </a:p>
          <a:p>
            <a:r>
              <a:rPr lang="en-US" dirty="0" smtClean="0"/>
              <a:t>Offered scientific studies </a:t>
            </a:r>
            <a:br>
              <a:rPr lang="en-US" dirty="0" smtClean="0"/>
            </a:br>
            <a:r>
              <a:rPr lang="en-US" dirty="0" smtClean="0"/>
              <a:t>showing relationship</a:t>
            </a:r>
          </a:p>
          <a:p>
            <a:r>
              <a:rPr lang="en-US" dirty="0" smtClean="0"/>
              <a:t>Court required method to </a:t>
            </a:r>
            <a:br>
              <a:rPr lang="en-US" dirty="0" smtClean="0"/>
            </a:br>
            <a:r>
              <a:rPr lang="en-US" dirty="0" smtClean="0"/>
              <a:t>conform to general </a:t>
            </a:r>
            <a:br>
              <a:rPr lang="en-US" dirty="0" smtClean="0"/>
            </a:br>
            <a:r>
              <a:rPr lang="en-US" dirty="0" smtClean="0"/>
              <a:t>acceptance in scientific </a:t>
            </a:r>
            <a:br>
              <a:rPr lang="en-US" dirty="0" smtClean="0"/>
            </a:br>
            <a:r>
              <a:rPr lang="en-US" dirty="0" smtClean="0"/>
              <a:t>community using </a:t>
            </a:r>
            <a:r>
              <a:rPr lang="en-US" i="1" dirty="0" smtClean="0"/>
              <a:t>Frye</a:t>
            </a:r>
          </a:p>
          <a:p>
            <a:r>
              <a:rPr lang="en-US" dirty="0" smtClean="0"/>
              <a:t>SCOTUS </a:t>
            </a:r>
            <a:r>
              <a:rPr lang="en-US" i="1" dirty="0" smtClean="0"/>
              <a:t>overturned</a:t>
            </a:r>
            <a:r>
              <a:rPr lang="en-US" dirty="0" smtClean="0"/>
              <a:t> </a:t>
            </a:r>
            <a:br>
              <a:rPr lang="en-US" dirty="0" smtClean="0"/>
            </a:br>
            <a:r>
              <a:rPr lang="en-US" dirty="0" smtClean="0"/>
              <a:t>verdict</a:t>
            </a:r>
          </a:p>
          <a:p>
            <a:pPr lvl="1"/>
            <a:r>
              <a:rPr lang="en-US" dirty="0" smtClean="0"/>
              <a:t>Scientific evidence need </a:t>
            </a:r>
            <a:br>
              <a:rPr lang="en-US" dirty="0" smtClean="0"/>
            </a:br>
            <a:r>
              <a:rPr lang="en-US" dirty="0" smtClean="0"/>
              <a:t>only be </a:t>
            </a:r>
            <a:r>
              <a:rPr lang="en-US" i="1" dirty="0" smtClean="0"/>
              <a:t>reliable and scientifically valid</a:t>
            </a:r>
          </a:p>
          <a:p>
            <a:pPr lvl="1"/>
            <a:r>
              <a:rPr lang="en-US" dirty="0" smtClean="0"/>
              <a:t>Now known as the </a:t>
            </a:r>
            <a:r>
              <a:rPr lang="en-US" i="1" dirty="0" err="1" smtClean="0"/>
              <a:t>Daubert</a:t>
            </a:r>
            <a:r>
              <a:rPr lang="en-US" i="1" dirty="0" smtClean="0"/>
              <a:t> Test </a:t>
            </a:r>
            <a:r>
              <a:rPr lang="en-US" dirty="0" smtClean="0"/>
              <a:t>(see next slide)</a:t>
            </a:r>
            <a:endParaRPr lang="en-US" i="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Program Files\Microsoft Office\Media\CntCD1\ClipArt3\j0238286.wmf"/>
          <p:cNvPicPr>
            <a:picLocks noChangeAspect="1" noChangeArrowheads="1"/>
          </p:cNvPicPr>
          <p:nvPr/>
        </p:nvPicPr>
        <p:blipFill>
          <a:blip r:embed="rId3" cstate="print">
            <a:lum bright="72000" contrast="-52000"/>
          </a:blip>
          <a:srcRect/>
          <a:stretch>
            <a:fillRect/>
          </a:stretch>
        </p:blipFill>
        <p:spPr bwMode="auto">
          <a:xfrm>
            <a:off x="0" y="0"/>
            <a:ext cx="8991600" cy="6707188"/>
          </a:xfrm>
          <a:prstGeom prst="rect">
            <a:avLst/>
          </a:prstGeom>
          <a:noFill/>
          <a:ln w="9525">
            <a:noFill/>
            <a:miter lim="800000"/>
            <a:headEnd/>
            <a:tailEnd/>
          </a:ln>
        </p:spPr>
      </p:pic>
      <p:sp>
        <p:nvSpPr>
          <p:cNvPr id="13315" name="Rectangle 2"/>
          <p:cNvSpPr>
            <a:spLocks noGrp="1" noChangeArrowheads="1"/>
          </p:cNvSpPr>
          <p:nvPr>
            <p:ph type="title"/>
          </p:nvPr>
        </p:nvSpPr>
        <p:spPr/>
        <p:txBody>
          <a:bodyPr/>
          <a:lstStyle/>
          <a:p>
            <a:r>
              <a:rPr lang="en-US" smtClean="0"/>
              <a:t>The Daubert Test</a:t>
            </a:r>
          </a:p>
        </p:txBody>
      </p:sp>
      <p:sp>
        <p:nvSpPr>
          <p:cNvPr id="13316" name="Rectangle 3"/>
          <p:cNvSpPr>
            <a:spLocks noGrp="1" noChangeArrowheads="1"/>
          </p:cNvSpPr>
          <p:nvPr>
            <p:ph type="body" idx="1"/>
          </p:nvPr>
        </p:nvSpPr>
        <p:spPr>
          <a:xfrm>
            <a:off x="762000" y="1143000"/>
            <a:ext cx="8077200" cy="5067300"/>
          </a:xfrm>
        </p:spPr>
        <p:txBody>
          <a:bodyPr/>
          <a:lstStyle/>
          <a:p>
            <a:pPr>
              <a:lnSpc>
                <a:spcPct val="80000"/>
              </a:lnSpc>
            </a:pPr>
            <a:r>
              <a:rPr lang="en-US" sz="1800" i="1" smtClean="0"/>
              <a:t>Has the scientific theory or technique been empirically tested? According to K. Popper (1989) in The Growth of Scientific Knowledge, "the criterion on the scientific status of a theory is its falsifiability, refutability, and testability."</a:t>
            </a:r>
          </a:p>
          <a:p>
            <a:pPr>
              <a:lnSpc>
                <a:spcPct val="80000"/>
              </a:lnSpc>
            </a:pPr>
            <a:r>
              <a:rPr lang="en-US" sz="1800" i="1" smtClean="0"/>
              <a:t>Has the scientific theory or technique been subjected to peer review and publication? This ensures that flaws in the methodology would have been detected and that the technique is finding its way into use via the literature.</a:t>
            </a:r>
          </a:p>
          <a:p>
            <a:pPr>
              <a:lnSpc>
                <a:spcPct val="80000"/>
              </a:lnSpc>
            </a:pPr>
            <a:r>
              <a:rPr lang="en-US" sz="1800" i="1" smtClean="0"/>
              <a:t>What is the known or potential error rate? Every scientific idea has Type I and Type II error rates, and these can be estimated with a fair amount of precision. There are known threats to validity and reliability in any tests (experimental and quasi-experimental) of a theory.</a:t>
            </a:r>
          </a:p>
          <a:p>
            <a:pPr>
              <a:lnSpc>
                <a:spcPct val="80000"/>
              </a:lnSpc>
            </a:pPr>
            <a:r>
              <a:rPr lang="en-US" sz="1800" i="1" smtClean="0"/>
              <a:t>What is the expert's qualifications and stature in the scientific community? And does the technique rely upon the special skills and equipment of one expert, or can it be replicated by other experts elsewhere?</a:t>
            </a:r>
          </a:p>
          <a:p>
            <a:pPr>
              <a:lnSpc>
                <a:spcPct val="80000"/>
              </a:lnSpc>
            </a:pPr>
            <a:r>
              <a:rPr lang="en-US" sz="1800" i="1" smtClean="0"/>
              <a:t>Can the technique and its results be explained with sufficient clarity and simplicity so that the court and the jury can understand its plain meaning? This is just the Marx standard, which is assumed to be incorporated in Daubert as it was with Frye.</a:t>
            </a:r>
          </a:p>
        </p:txBody>
      </p:sp>
      <p:sp>
        <p:nvSpPr>
          <p:cNvPr id="13317" name="Text Box 4"/>
          <p:cNvSpPr txBox="1">
            <a:spLocks noChangeArrowheads="1"/>
          </p:cNvSpPr>
          <p:nvPr/>
        </p:nvSpPr>
        <p:spPr bwMode="auto">
          <a:xfrm>
            <a:off x="1122363" y="6461125"/>
            <a:ext cx="6899275" cy="396875"/>
          </a:xfrm>
          <a:prstGeom prst="rect">
            <a:avLst/>
          </a:prstGeom>
          <a:solidFill>
            <a:srgbClr val="FF9900"/>
          </a:solidFill>
          <a:ln w="12700">
            <a:noFill/>
            <a:miter lim="800000"/>
            <a:headEnd type="none" w="sm" len="sm"/>
            <a:tailEnd type="none" w="sm" len="sm"/>
          </a:ln>
          <a:scene3d>
            <a:camera prst="orthographicFront"/>
            <a:lightRig rig="threePt" dir="t"/>
          </a:scene3d>
          <a:sp3d>
            <a:bevelT/>
          </a:sp3d>
        </p:spPr>
        <p:txBody>
          <a:bodyPr wrap="none">
            <a:spAutoFit/>
          </a:bodyPr>
          <a:lstStyle/>
          <a:p>
            <a:pPr eaLnBrk="0" hangingPunct="0"/>
            <a:r>
              <a:rPr lang="en-US" dirty="0"/>
              <a:t>Quoted from </a:t>
            </a:r>
            <a:r>
              <a:rPr lang="en-US" dirty="0">
                <a:latin typeface="Arial Narrow" pitchFamily="34" charset="0"/>
                <a:hlinkClick r:id="rId4"/>
              </a:rPr>
              <a:t>http://faculty.ncwc.edu/toconnor/425/425lect02.htm</a:t>
            </a:r>
            <a:r>
              <a:rPr lang="en-US" dirty="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State v. Hayden (1998)</a:t>
            </a:r>
          </a:p>
        </p:txBody>
      </p:sp>
      <p:sp>
        <p:nvSpPr>
          <p:cNvPr id="14339" name="Rectangle 3"/>
          <p:cNvSpPr>
            <a:spLocks noGrp="1" noChangeArrowheads="1"/>
          </p:cNvSpPr>
          <p:nvPr>
            <p:ph type="body" idx="1"/>
          </p:nvPr>
        </p:nvSpPr>
        <p:spPr>
          <a:xfrm>
            <a:off x="0" y="1143000"/>
            <a:ext cx="9067800" cy="5029200"/>
          </a:xfrm>
        </p:spPr>
        <p:txBody>
          <a:bodyPr/>
          <a:lstStyle/>
          <a:p>
            <a:r>
              <a:rPr lang="en-US" dirty="0" smtClean="0"/>
              <a:t>Hayden charged with rape and murder</a:t>
            </a:r>
          </a:p>
          <a:p>
            <a:r>
              <a:rPr lang="en-US" dirty="0" smtClean="0"/>
              <a:t>Difficulty obtaining fingerprints from </a:t>
            </a:r>
            <a:br>
              <a:rPr lang="en-US" dirty="0" smtClean="0"/>
            </a:br>
            <a:r>
              <a:rPr lang="en-US" dirty="0" smtClean="0"/>
              <a:t>bloody sheet</a:t>
            </a:r>
          </a:p>
          <a:p>
            <a:r>
              <a:rPr lang="en-US" dirty="0" smtClean="0"/>
              <a:t>Forensic specialist used digital </a:t>
            </a:r>
            <a:br>
              <a:rPr lang="en-US" dirty="0" smtClean="0"/>
            </a:br>
            <a:r>
              <a:rPr lang="en-US" dirty="0" smtClean="0"/>
              <a:t>photography and computer </a:t>
            </a:r>
            <a:br>
              <a:rPr lang="en-US" dirty="0" smtClean="0"/>
            </a:br>
            <a:r>
              <a:rPr lang="en-US" dirty="0" smtClean="0"/>
              <a:t>enhancement to develop fingerprint</a:t>
            </a:r>
          </a:p>
          <a:p>
            <a:r>
              <a:rPr lang="en-US" dirty="0" smtClean="0"/>
              <a:t>Challenged in court – not approved </a:t>
            </a:r>
            <a:br>
              <a:rPr lang="en-US" dirty="0" smtClean="0"/>
            </a:br>
            <a:r>
              <a:rPr lang="en-US" dirty="0" smtClean="0"/>
              <a:t>technique</a:t>
            </a:r>
          </a:p>
          <a:p>
            <a:r>
              <a:rPr lang="en-US" dirty="0" smtClean="0"/>
              <a:t>Prosecutors argued that all steps </a:t>
            </a:r>
            <a:br>
              <a:rPr lang="en-US" dirty="0" smtClean="0"/>
            </a:br>
            <a:r>
              <a:rPr lang="en-US" dirty="0" smtClean="0"/>
              <a:t>were scientifically sound</a:t>
            </a:r>
          </a:p>
          <a:p>
            <a:r>
              <a:rPr lang="en-US" dirty="0" smtClean="0"/>
              <a:t>Court </a:t>
            </a:r>
            <a:r>
              <a:rPr lang="en-US" i="1" dirty="0" smtClean="0"/>
              <a:t>rejected argument</a:t>
            </a:r>
            <a:r>
              <a:rPr lang="en-US" dirty="0" smtClean="0"/>
              <a:t>, suppressed </a:t>
            </a:r>
            <a:br>
              <a:rPr lang="en-US" dirty="0" smtClean="0"/>
            </a:br>
            <a:r>
              <a:rPr lang="en-US" dirty="0" smtClean="0"/>
              <a:t>evidence</a:t>
            </a:r>
          </a:p>
        </p:txBody>
      </p:sp>
      <p:pic>
        <p:nvPicPr>
          <p:cNvPr id="11267" name="Picture 3" descr="C:\Program Files\Microsoft Office\Media\CntCD1\ClipArt4\j0241481.wmf"/>
          <p:cNvPicPr>
            <a:picLocks noChangeAspect="1" noChangeArrowheads="1"/>
          </p:cNvPicPr>
          <p:nvPr/>
        </p:nvPicPr>
        <p:blipFill>
          <a:blip r:embed="rId3" cstate="print"/>
          <a:srcRect/>
          <a:stretch>
            <a:fillRect/>
          </a:stretch>
        </p:blipFill>
        <p:spPr bwMode="auto">
          <a:xfrm>
            <a:off x="5384800" y="1066800"/>
            <a:ext cx="3733800" cy="437165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228600" y="1066800"/>
            <a:ext cx="8534400" cy="5257800"/>
          </a:xfrm>
        </p:spPr>
        <p:txBody>
          <a:bodyPr/>
          <a:lstStyle/>
          <a:p>
            <a:r>
              <a:rPr lang="en-US" dirty="0" smtClean="0"/>
              <a:t>Case involved theft of credit-</a:t>
            </a:r>
            <a:br>
              <a:rPr lang="en-US" dirty="0" smtClean="0"/>
            </a:br>
            <a:r>
              <a:rPr lang="en-US" dirty="0" smtClean="0"/>
              <a:t>card data from backup tapes</a:t>
            </a:r>
          </a:p>
          <a:p>
            <a:r>
              <a:rPr lang="en-US" dirty="0" smtClean="0"/>
              <a:t>Forensic investigator could </a:t>
            </a:r>
            <a:br>
              <a:rPr lang="en-US" dirty="0" smtClean="0"/>
            </a:br>
            <a:r>
              <a:rPr lang="en-US" dirty="0" smtClean="0"/>
              <a:t>not explain details of how </a:t>
            </a:r>
            <a:br>
              <a:rPr lang="en-US" dirty="0" smtClean="0"/>
            </a:br>
            <a:r>
              <a:rPr lang="en-US" dirty="0" smtClean="0"/>
              <a:t>forensic software worked</a:t>
            </a:r>
          </a:p>
          <a:p>
            <a:r>
              <a:rPr lang="en-US" dirty="0" smtClean="0"/>
              <a:t>Defense argued for suppression of evidence</a:t>
            </a:r>
          </a:p>
          <a:p>
            <a:r>
              <a:rPr lang="en-US" dirty="0" smtClean="0"/>
              <a:t>Court ruled that expert had </a:t>
            </a:r>
            <a:r>
              <a:rPr lang="en-US" i="1" dirty="0" smtClean="0"/>
              <a:t>sufficient experience</a:t>
            </a:r>
            <a:r>
              <a:rPr lang="en-US" dirty="0" smtClean="0"/>
              <a:t> with software to warrant confidence</a:t>
            </a:r>
          </a:p>
          <a:p>
            <a:pPr lvl="1"/>
            <a:r>
              <a:rPr lang="en-US" dirty="0" smtClean="0"/>
              <a:t>Relying solely on experts </a:t>
            </a:r>
            <a:br>
              <a:rPr lang="en-US" dirty="0" smtClean="0"/>
            </a:br>
            <a:r>
              <a:rPr lang="en-US" dirty="0" smtClean="0"/>
              <a:t>who understood </a:t>
            </a:r>
            <a:r>
              <a:rPr lang="en-US" i="1" dirty="0" smtClean="0"/>
              <a:t>all details </a:t>
            </a:r>
            <a:br>
              <a:rPr lang="en-US" i="1" dirty="0" smtClean="0"/>
            </a:br>
            <a:r>
              <a:rPr lang="en-US" dirty="0" smtClean="0"/>
              <a:t>of all hardware &amp; software </a:t>
            </a:r>
            <a:br>
              <a:rPr lang="en-US" dirty="0" smtClean="0"/>
            </a:br>
            <a:r>
              <a:rPr lang="en-US" dirty="0" smtClean="0"/>
              <a:t>would limit testimony &amp; </a:t>
            </a:r>
            <a:br>
              <a:rPr lang="en-US" dirty="0" smtClean="0"/>
            </a:br>
            <a:r>
              <a:rPr lang="en-US" dirty="0" smtClean="0"/>
              <a:t>impede justice</a:t>
            </a:r>
          </a:p>
        </p:txBody>
      </p:sp>
      <p:sp>
        <p:nvSpPr>
          <p:cNvPr id="15363" name="Rectangle 2"/>
          <p:cNvSpPr>
            <a:spLocks noGrp="1" noChangeArrowheads="1"/>
          </p:cNvSpPr>
          <p:nvPr>
            <p:ph type="title"/>
          </p:nvPr>
        </p:nvSpPr>
        <p:spPr/>
        <p:txBody>
          <a:bodyPr/>
          <a:lstStyle/>
          <a:p>
            <a:r>
              <a:rPr lang="en-US" smtClean="0"/>
              <a:t>People v. Lugashi (1988)</a:t>
            </a:r>
          </a:p>
        </p:txBody>
      </p:sp>
      <p:pic>
        <p:nvPicPr>
          <p:cNvPr id="12290" name="Picture 2"/>
          <p:cNvPicPr>
            <a:picLocks noChangeAspect="1" noChangeArrowheads="1"/>
          </p:cNvPicPr>
          <p:nvPr/>
        </p:nvPicPr>
        <p:blipFill>
          <a:blip r:embed="rId3" cstate="print"/>
          <a:srcRect/>
          <a:stretch>
            <a:fillRect/>
          </a:stretch>
        </p:blipFill>
        <p:spPr bwMode="auto">
          <a:xfrm>
            <a:off x="5638800" y="914400"/>
            <a:ext cx="3343275" cy="2036763"/>
          </a:xfrm>
          <a:prstGeom prst="rect">
            <a:avLst/>
          </a:prstGeom>
          <a:ln>
            <a:noFill/>
          </a:ln>
          <a:effectLst>
            <a:outerShdw blurRad="292100" dist="139700" dir="2700000" algn="tl" rotWithShape="0">
              <a:srgbClr val="333333">
                <a:alpha val="65000"/>
              </a:srgbClr>
            </a:outerShdw>
          </a:effectLst>
        </p:spPr>
      </p:pic>
      <p:pic>
        <p:nvPicPr>
          <p:cNvPr id="12291" name="Picture 3"/>
          <p:cNvPicPr>
            <a:picLocks noChangeAspect="1" noChangeArrowheads="1"/>
          </p:cNvPicPr>
          <p:nvPr/>
        </p:nvPicPr>
        <p:blipFill>
          <a:blip r:embed="rId4" cstate="print"/>
          <a:srcRect/>
          <a:stretch>
            <a:fillRect/>
          </a:stretch>
        </p:blipFill>
        <p:spPr bwMode="auto">
          <a:xfrm>
            <a:off x="5638800" y="4343400"/>
            <a:ext cx="3349625" cy="2057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US v. Scott-Emuakpor (2000)</a:t>
            </a:r>
          </a:p>
        </p:txBody>
      </p:sp>
      <p:sp>
        <p:nvSpPr>
          <p:cNvPr id="16387" name="Rectangle 3"/>
          <p:cNvSpPr>
            <a:spLocks noGrp="1" noChangeArrowheads="1"/>
          </p:cNvSpPr>
          <p:nvPr>
            <p:ph type="body" idx="1"/>
          </p:nvPr>
        </p:nvSpPr>
        <p:spPr>
          <a:xfrm>
            <a:off x="990600" y="1295400"/>
            <a:ext cx="5257800" cy="5029200"/>
          </a:xfrm>
        </p:spPr>
        <p:txBody>
          <a:bodyPr/>
          <a:lstStyle/>
          <a:p>
            <a:r>
              <a:rPr lang="en-US" dirty="0" smtClean="0"/>
              <a:t>Nigerian </a:t>
            </a:r>
            <a:r>
              <a:rPr lang="en-US" i="1" dirty="0" smtClean="0"/>
              <a:t>advance-fee fraud</a:t>
            </a:r>
          </a:p>
          <a:p>
            <a:r>
              <a:rPr lang="en-US" dirty="0" smtClean="0"/>
              <a:t>Secret Service investigators searched defendant’s computer</a:t>
            </a:r>
          </a:p>
          <a:p>
            <a:pPr lvl="1"/>
            <a:r>
              <a:rPr lang="en-US" dirty="0" smtClean="0"/>
              <a:t>Found evidence of crime</a:t>
            </a:r>
          </a:p>
          <a:p>
            <a:r>
              <a:rPr lang="en-US" dirty="0" smtClean="0"/>
              <a:t>Defense argued that SS officials were not computer experts and evidence should be suppressed</a:t>
            </a:r>
          </a:p>
          <a:p>
            <a:r>
              <a:rPr lang="en-US" dirty="0" smtClean="0"/>
              <a:t>Court ruled that SS agents were sufficiently expert in </a:t>
            </a:r>
            <a:r>
              <a:rPr lang="en-US" i="1" dirty="0" smtClean="0"/>
              <a:t>use of forensic tools</a:t>
            </a:r>
            <a:r>
              <a:rPr lang="en-US" dirty="0" smtClean="0"/>
              <a:t> to qualify as witnesses</a:t>
            </a:r>
          </a:p>
        </p:txBody>
      </p:sp>
      <p:pic>
        <p:nvPicPr>
          <p:cNvPr id="13314" name="Picture 2"/>
          <p:cNvPicPr>
            <a:picLocks noChangeAspect="1" noChangeArrowheads="1"/>
          </p:cNvPicPr>
          <p:nvPr/>
        </p:nvPicPr>
        <p:blipFill>
          <a:blip r:embed="rId3" cstate="print"/>
          <a:srcRect/>
          <a:stretch>
            <a:fillRect/>
          </a:stretch>
        </p:blipFill>
        <p:spPr bwMode="auto">
          <a:xfrm>
            <a:off x="6248400" y="1143000"/>
            <a:ext cx="2495550" cy="1695450"/>
          </a:xfrm>
          <a:prstGeom prst="rect">
            <a:avLst/>
          </a:prstGeom>
          <a:ln>
            <a:noFill/>
          </a:ln>
          <a:effectLst>
            <a:outerShdw blurRad="292100" dist="139700" dir="2700000" algn="tl" rotWithShape="0">
              <a:srgbClr val="333333">
                <a:alpha val="65000"/>
              </a:srgbClr>
            </a:outerShdw>
          </a:effectLst>
        </p:spPr>
      </p:pic>
      <p:pic>
        <p:nvPicPr>
          <p:cNvPr id="13315" name="Picture 3"/>
          <p:cNvPicPr>
            <a:picLocks noChangeAspect="1" noChangeArrowheads="1"/>
          </p:cNvPicPr>
          <p:nvPr/>
        </p:nvPicPr>
        <p:blipFill>
          <a:blip r:embed="rId4" cstate="print"/>
          <a:srcRect/>
          <a:stretch>
            <a:fillRect/>
          </a:stretch>
        </p:blipFill>
        <p:spPr bwMode="auto">
          <a:xfrm>
            <a:off x="6248400" y="3124200"/>
            <a:ext cx="2493963" cy="33940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Program Files\Microsoft Office\Media\CntCD1\ClipArt4\j0250627.wmf"/>
          <p:cNvPicPr>
            <a:picLocks noChangeAspect="1" noChangeArrowheads="1"/>
          </p:cNvPicPr>
          <p:nvPr/>
        </p:nvPicPr>
        <p:blipFill>
          <a:blip r:embed="rId3" cstate="print"/>
          <a:srcRect/>
          <a:stretch>
            <a:fillRect/>
          </a:stretch>
        </p:blipFill>
        <p:spPr bwMode="auto">
          <a:xfrm>
            <a:off x="4953000" y="990600"/>
            <a:ext cx="4191001" cy="5029200"/>
          </a:xfrm>
          <a:prstGeom prst="rect">
            <a:avLst/>
          </a:prstGeom>
          <a:ln>
            <a:noFill/>
          </a:ln>
          <a:effectLst>
            <a:outerShdw blurRad="292100" dist="139700" dir="2700000" algn="tl" rotWithShape="0">
              <a:srgbClr val="333333">
                <a:alpha val="65000"/>
              </a:srgbClr>
            </a:outerShdw>
          </a:effectLst>
        </p:spPr>
      </p:pic>
      <p:sp>
        <p:nvSpPr>
          <p:cNvPr id="17411" name="Rectangle 2"/>
          <p:cNvSpPr>
            <a:spLocks noGrp="1" noChangeArrowheads="1"/>
          </p:cNvSpPr>
          <p:nvPr>
            <p:ph type="title"/>
          </p:nvPr>
        </p:nvSpPr>
        <p:spPr/>
        <p:txBody>
          <a:bodyPr/>
          <a:lstStyle/>
          <a:p>
            <a:r>
              <a:rPr lang="en-US" smtClean="0"/>
              <a:t>Williford v. State (2004)</a:t>
            </a:r>
          </a:p>
        </p:txBody>
      </p:sp>
      <p:sp>
        <p:nvSpPr>
          <p:cNvPr id="17412" name="Rectangle 3"/>
          <p:cNvSpPr>
            <a:spLocks noGrp="1" noChangeArrowheads="1"/>
          </p:cNvSpPr>
          <p:nvPr>
            <p:ph type="body" idx="1"/>
          </p:nvPr>
        </p:nvSpPr>
        <p:spPr>
          <a:xfrm>
            <a:off x="0" y="990600"/>
            <a:ext cx="8839200" cy="5562600"/>
          </a:xfrm>
        </p:spPr>
        <p:txBody>
          <a:bodyPr/>
          <a:lstStyle/>
          <a:p>
            <a:pPr>
              <a:lnSpc>
                <a:spcPct val="80000"/>
              </a:lnSpc>
            </a:pPr>
            <a:r>
              <a:rPr lang="en-US" sz="2100" dirty="0" smtClean="0"/>
              <a:t>Computer repair tech found child porn on </a:t>
            </a:r>
            <a:br>
              <a:rPr lang="en-US" sz="2100" dirty="0" smtClean="0"/>
            </a:br>
            <a:r>
              <a:rPr lang="en-US" sz="2100" dirty="0" smtClean="0"/>
              <a:t>computer</a:t>
            </a:r>
          </a:p>
          <a:p>
            <a:pPr>
              <a:lnSpc>
                <a:spcPct val="80000"/>
              </a:lnSpc>
            </a:pPr>
            <a:r>
              <a:rPr lang="en-US" sz="2100" dirty="0" smtClean="0"/>
              <a:t>Police investigator made bit-image of </a:t>
            </a:r>
            <a:br>
              <a:rPr lang="en-US" sz="2100" dirty="0" smtClean="0"/>
            </a:br>
            <a:r>
              <a:rPr lang="en-US" sz="2100" dirty="0" smtClean="0"/>
              <a:t>suspect’s HD using </a:t>
            </a:r>
            <a:r>
              <a:rPr lang="en-US" sz="2100" dirty="0" err="1" smtClean="0"/>
              <a:t>EnCase</a:t>
            </a:r>
            <a:endParaRPr lang="en-US" sz="2100" dirty="0" smtClean="0"/>
          </a:p>
          <a:p>
            <a:pPr>
              <a:lnSpc>
                <a:spcPct val="80000"/>
              </a:lnSpc>
            </a:pPr>
            <a:r>
              <a:rPr lang="en-US" sz="2100" dirty="0" smtClean="0"/>
              <a:t>Investigator challenged at trial </a:t>
            </a:r>
            <a:br>
              <a:rPr lang="en-US" sz="2100" dirty="0" smtClean="0"/>
            </a:br>
            <a:r>
              <a:rPr lang="en-US" sz="2100" dirty="0" smtClean="0"/>
              <a:t>over lack of computer-science </a:t>
            </a:r>
            <a:br>
              <a:rPr lang="en-US" sz="2100" dirty="0" smtClean="0"/>
            </a:br>
            <a:r>
              <a:rPr lang="en-US" sz="2100" dirty="0" smtClean="0"/>
              <a:t>education</a:t>
            </a:r>
          </a:p>
          <a:p>
            <a:pPr>
              <a:lnSpc>
                <a:spcPct val="80000"/>
              </a:lnSpc>
            </a:pPr>
            <a:r>
              <a:rPr lang="en-US" sz="2100" dirty="0" smtClean="0"/>
              <a:t>Prosecution argued that </a:t>
            </a:r>
            <a:r>
              <a:rPr lang="en-US" sz="2100" i="1" dirty="0" smtClean="0"/>
              <a:t>extensive </a:t>
            </a:r>
            <a:br>
              <a:rPr lang="en-US" sz="2100" i="1" dirty="0" smtClean="0"/>
            </a:br>
            <a:r>
              <a:rPr lang="en-US" sz="2100" i="1" dirty="0" smtClean="0"/>
              <a:t>training </a:t>
            </a:r>
            <a:r>
              <a:rPr lang="en-US" sz="2100" dirty="0" smtClean="0"/>
              <a:t>in use of </a:t>
            </a:r>
            <a:r>
              <a:rPr lang="en-US" sz="2100" dirty="0" err="1" smtClean="0"/>
              <a:t>EnCase</a:t>
            </a:r>
            <a:r>
              <a:rPr lang="en-US" sz="2100" dirty="0" smtClean="0"/>
              <a:t> + </a:t>
            </a:r>
            <a:br>
              <a:rPr lang="en-US" sz="2100" dirty="0" smtClean="0"/>
            </a:br>
            <a:r>
              <a:rPr lang="en-US" sz="2100" i="1" dirty="0" smtClean="0"/>
              <a:t>reliability of software itself </a:t>
            </a:r>
            <a:br>
              <a:rPr lang="en-US" sz="2100" i="1" dirty="0" smtClean="0"/>
            </a:br>
            <a:r>
              <a:rPr lang="en-US" sz="2100" dirty="0" smtClean="0"/>
              <a:t>warranted admission of evidence</a:t>
            </a:r>
          </a:p>
          <a:p>
            <a:pPr>
              <a:lnSpc>
                <a:spcPct val="80000"/>
              </a:lnSpc>
            </a:pPr>
            <a:r>
              <a:rPr lang="en-US" sz="2100" dirty="0" smtClean="0"/>
              <a:t>Court ruled in favor of prosecution </a:t>
            </a:r>
            <a:br>
              <a:rPr lang="en-US" sz="2100" dirty="0" smtClean="0"/>
            </a:br>
            <a:r>
              <a:rPr lang="en-US" sz="2100" dirty="0" smtClean="0"/>
              <a:t>(2003)</a:t>
            </a:r>
          </a:p>
          <a:p>
            <a:pPr lvl="1">
              <a:lnSpc>
                <a:spcPct val="80000"/>
              </a:lnSpc>
            </a:pPr>
            <a:r>
              <a:rPr lang="en-US" sz="2100" dirty="0" smtClean="0"/>
              <a:t>Officer did qualify as expert for </a:t>
            </a:r>
            <a:br>
              <a:rPr lang="en-US" sz="2100" dirty="0" smtClean="0"/>
            </a:br>
            <a:r>
              <a:rPr lang="en-US" sz="2100" dirty="0" smtClean="0"/>
              <a:t>purposes of presenting digital </a:t>
            </a:r>
            <a:br>
              <a:rPr lang="en-US" sz="2100" dirty="0" smtClean="0"/>
            </a:br>
            <a:r>
              <a:rPr lang="en-US" sz="2100" dirty="0" smtClean="0"/>
              <a:t>forensic evidence</a:t>
            </a:r>
          </a:p>
          <a:p>
            <a:pPr lvl="1">
              <a:lnSpc>
                <a:spcPct val="80000"/>
              </a:lnSpc>
            </a:pPr>
            <a:r>
              <a:rPr lang="en-US" sz="2100" dirty="0" err="1" smtClean="0"/>
              <a:t>EnCase</a:t>
            </a:r>
            <a:r>
              <a:rPr lang="en-US" sz="2100" dirty="0" smtClean="0"/>
              <a:t> satisfied requirements for admission as scientific evidence</a:t>
            </a:r>
          </a:p>
          <a:p>
            <a:pPr>
              <a:lnSpc>
                <a:spcPct val="80000"/>
              </a:lnSpc>
            </a:pPr>
            <a:r>
              <a:rPr lang="en-US" sz="2100" dirty="0" smtClean="0"/>
              <a:t>Appeals Court of Texas supported decision (2004)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Admission of Digital Evidence at Trial</a:t>
            </a:r>
          </a:p>
        </p:txBody>
      </p:sp>
      <p:sp>
        <p:nvSpPr>
          <p:cNvPr id="18435" name="Rectangle 3"/>
          <p:cNvSpPr>
            <a:spLocks noGrp="1" noChangeArrowheads="1"/>
          </p:cNvSpPr>
          <p:nvPr>
            <p:ph type="body" idx="1"/>
          </p:nvPr>
        </p:nvSpPr>
        <p:spPr>
          <a:xfrm>
            <a:off x="152400" y="1282700"/>
            <a:ext cx="8763000" cy="4953000"/>
          </a:xfrm>
        </p:spPr>
        <p:txBody>
          <a:bodyPr/>
          <a:lstStyle/>
          <a:p>
            <a:r>
              <a:rPr lang="en-US" dirty="0" smtClean="0"/>
              <a:t>Additional criteria for </a:t>
            </a:r>
            <a:br>
              <a:rPr lang="en-US" dirty="0" smtClean="0"/>
            </a:br>
            <a:r>
              <a:rPr lang="en-US" dirty="0" smtClean="0"/>
              <a:t>admissibility</a:t>
            </a:r>
          </a:p>
          <a:p>
            <a:pPr lvl="1"/>
            <a:r>
              <a:rPr lang="en-US" dirty="0" smtClean="0"/>
              <a:t>Authentication</a:t>
            </a:r>
          </a:p>
          <a:p>
            <a:pPr lvl="1"/>
            <a:r>
              <a:rPr lang="en-US" dirty="0" smtClean="0"/>
              <a:t>Chain of custody</a:t>
            </a:r>
          </a:p>
          <a:p>
            <a:r>
              <a:rPr lang="en-US" dirty="0" smtClean="0"/>
              <a:t>Authentication based </a:t>
            </a:r>
            <a:br>
              <a:rPr lang="en-US" dirty="0" smtClean="0"/>
            </a:br>
            <a:r>
              <a:rPr lang="en-US" dirty="0" smtClean="0"/>
              <a:t>largely on digital </a:t>
            </a:r>
            <a:br>
              <a:rPr lang="en-US" dirty="0" smtClean="0"/>
            </a:br>
            <a:r>
              <a:rPr lang="en-US" dirty="0" smtClean="0"/>
              <a:t>signatures or hashes</a:t>
            </a:r>
          </a:p>
          <a:p>
            <a:r>
              <a:rPr lang="en-US" dirty="0" smtClean="0"/>
              <a:t>Chain of custody requires minute attention to detail</a:t>
            </a:r>
          </a:p>
          <a:p>
            <a:pPr lvl="1"/>
            <a:r>
              <a:rPr lang="en-US" dirty="0" smtClean="0"/>
              <a:t>Every person in contact w/ evidence is opportunity for challenge</a:t>
            </a:r>
          </a:p>
          <a:p>
            <a:pPr lvl="1"/>
            <a:r>
              <a:rPr lang="en-US" dirty="0" smtClean="0"/>
              <a:t>Must have valid reason for access</a:t>
            </a:r>
          </a:p>
          <a:p>
            <a:pPr lvl="1"/>
            <a:r>
              <a:rPr lang="en-US" dirty="0" smtClean="0"/>
              <a:t>Detailed records of involvement</a:t>
            </a:r>
          </a:p>
        </p:txBody>
      </p:sp>
      <p:pic>
        <p:nvPicPr>
          <p:cNvPr id="15362" name="Picture 2"/>
          <p:cNvPicPr>
            <a:picLocks noChangeAspect="1" noChangeArrowheads="1"/>
          </p:cNvPicPr>
          <p:nvPr/>
        </p:nvPicPr>
        <p:blipFill>
          <a:blip r:embed="rId3" cstate="print"/>
          <a:srcRect/>
          <a:stretch>
            <a:fillRect/>
          </a:stretch>
        </p:blipFill>
        <p:spPr bwMode="auto">
          <a:xfrm>
            <a:off x="3924075" y="1282700"/>
            <a:ext cx="4991325" cy="26035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mtClean="0"/>
              <a:t>Supporting the Chain of Custody</a:t>
            </a:r>
          </a:p>
        </p:txBody>
      </p:sp>
      <p:sp>
        <p:nvSpPr>
          <p:cNvPr id="19459" name="Rectangle 3"/>
          <p:cNvSpPr>
            <a:spLocks noGrp="1" noChangeArrowheads="1"/>
          </p:cNvSpPr>
          <p:nvPr>
            <p:ph type="body" idx="1"/>
          </p:nvPr>
        </p:nvSpPr>
        <p:spPr>
          <a:xfrm>
            <a:off x="762000" y="1371600"/>
            <a:ext cx="7162800" cy="4953000"/>
          </a:xfrm>
        </p:spPr>
        <p:txBody>
          <a:bodyPr/>
          <a:lstStyle/>
          <a:p>
            <a:pPr>
              <a:buFont typeface="Wingdings" pitchFamily="2" charset="2"/>
              <a:buNone/>
            </a:pPr>
            <a:r>
              <a:rPr lang="en-US" sz="2800" i="1" dirty="0" smtClean="0"/>
              <a:t>Chain-of-custody log should include critical elements </a:t>
            </a:r>
          </a:p>
          <a:p>
            <a:r>
              <a:rPr lang="en-US" dirty="0" smtClean="0"/>
              <a:t>Evidence inventory number</a:t>
            </a:r>
          </a:p>
          <a:p>
            <a:r>
              <a:rPr lang="en-US" dirty="0" smtClean="0"/>
              <a:t>Date and Time</a:t>
            </a:r>
          </a:p>
          <a:p>
            <a:r>
              <a:rPr lang="en-US" dirty="0" smtClean="0"/>
              <a:t>Who Removed the Evidence</a:t>
            </a:r>
          </a:p>
          <a:p>
            <a:r>
              <a:rPr lang="en-US" dirty="0" smtClean="0"/>
              <a:t>Location Removed and Taken To</a:t>
            </a:r>
          </a:p>
          <a:p>
            <a:r>
              <a:rPr lang="en-US" dirty="0" smtClean="0"/>
              <a:t>Reason Evidence </a:t>
            </a:r>
            <a:br>
              <a:rPr lang="en-US" dirty="0" smtClean="0"/>
            </a:br>
            <a:r>
              <a:rPr lang="en-US" dirty="0" smtClean="0"/>
              <a:t>Being Removed</a:t>
            </a:r>
          </a:p>
          <a:p>
            <a:r>
              <a:rPr lang="en-US" dirty="0" smtClean="0"/>
              <a:t>Date of return</a:t>
            </a:r>
          </a:p>
        </p:txBody>
      </p:sp>
      <p:sp>
        <p:nvSpPr>
          <p:cNvPr id="19460" name="Text Box 4"/>
          <p:cNvSpPr txBox="1">
            <a:spLocks noChangeArrowheads="1"/>
          </p:cNvSpPr>
          <p:nvPr/>
        </p:nvSpPr>
        <p:spPr bwMode="auto">
          <a:xfrm>
            <a:off x="5543550" y="1828800"/>
            <a:ext cx="3600088" cy="1338828"/>
          </a:xfrm>
          <a:prstGeom prst="rect">
            <a:avLst/>
          </a:prstGeom>
          <a:solidFill>
            <a:srgbClr val="FF9900"/>
          </a:solidFill>
          <a:ln w="12700">
            <a:noFill/>
            <a:miter lim="800000"/>
            <a:headEnd type="none" w="sm" len="sm"/>
            <a:tailEnd type="none" w="sm" len="sm"/>
          </a:ln>
          <a:scene3d>
            <a:camera prst="orthographicFront"/>
            <a:lightRig rig="threePt" dir="t"/>
          </a:scene3d>
          <a:sp3d>
            <a:bevelT/>
          </a:sp3d>
        </p:spPr>
        <p:txBody>
          <a:bodyPr wrap="none">
            <a:spAutoFit/>
          </a:bodyPr>
          <a:lstStyle/>
          <a:p>
            <a:pPr eaLnBrk="0" hangingPunct="0">
              <a:lnSpc>
                <a:spcPct val="90000"/>
              </a:lnSpc>
              <a:spcBef>
                <a:spcPct val="30000"/>
              </a:spcBef>
              <a:buClr>
                <a:schemeClr val="tx1"/>
              </a:buClr>
              <a:buFont typeface="Wingdings" pitchFamily="2" charset="2"/>
              <a:buNone/>
            </a:pPr>
            <a:r>
              <a:rPr lang="en-US" sz="1800" dirty="0" smtClean="0"/>
              <a:t>Also </a:t>
            </a:r>
            <a:r>
              <a:rPr lang="en-US" sz="1800" dirty="0"/>
              <a:t>“Chain of Custody” </a:t>
            </a:r>
          </a:p>
          <a:p>
            <a:pPr eaLnBrk="0" hangingPunct="0">
              <a:lnSpc>
                <a:spcPct val="90000"/>
              </a:lnSpc>
              <a:spcBef>
                <a:spcPct val="30000"/>
              </a:spcBef>
              <a:buClr>
                <a:schemeClr val="tx1"/>
              </a:buClr>
              <a:buFont typeface="Wingdings" pitchFamily="2" charset="2"/>
              <a:buNone/>
            </a:pPr>
            <a:r>
              <a:rPr lang="en-US" sz="1800" dirty="0"/>
              <a:t>By R. L. Trench of the </a:t>
            </a:r>
          </a:p>
          <a:p>
            <a:pPr eaLnBrk="0" hangingPunct="0">
              <a:lnSpc>
                <a:spcPct val="90000"/>
              </a:lnSpc>
              <a:spcBef>
                <a:spcPct val="30000"/>
              </a:spcBef>
              <a:buClr>
                <a:schemeClr val="tx1"/>
              </a:buClr>
              <a:buFont typeface="Wingdings" pitchFamily="2" charset="2"/>
              <a:buNone/>
            </a:pPr>
            <a:r>
              <a:rPr lang="en-US" sz="1800" dirty="0"/>
              <a:t>Intl </a:t>
            </a:r>
            <a:r>
              <a:rPr lang="en-US" sz="1800" dirty="0" err="1"/>
              <a:t>Assoc</a:t>
            </a:r>
            <a:r>
              <a:rPr lang="en-US" sz="1800" dirty="0"/>
              <a:t> Property &amp; Evidence</a:t>
            </a:r>
          </a:p>
          <a:p>
            <a:pPr eaLnBrk="0" hangingPunct="0">
              <a:lnSpc>
                <a:spcPct val="90000"/>
              </a:lnSpc>
              <a:spcBef>
                <a:spcPct val="30000"/>
              </a:spcBef>
              <a:buClr>
                <a:schemeClr val="tx1"/>
              </a:buClr>
              <a:buFont typeface="Wingdings" pitchFamily="2" charset="2"/>
              <a:buNone/>
            </a:pPr>
            <a:r>
              <a:rPr lang="en-US" sz="1800" dirty="0">
                <a:hlinkClick r:id="rId3"/>
              </a:rPr>
              <a:t>http://tinyurl.com/6febwf</a:t>
            </a:r>
            <a:r>
              <a:rPr lang="en-US" sz="1800" dirty="0"/>
              <a:t> </a:t>
            </a:r>
          </a:p>
        </p:txBody>
      </p:sp>
      <p:pic>
        <p:nvPicPr>
          <p:cNvPr id="16386" name="Picture 2"/>
          <p:cNvPicPr>
            <a:picLocks noChangeAspect="1" noChangeArrowheads="1"/>
          </p:cNvPicPr>
          <p:nvPr/>
        </p:nvPicPr>
        <p:blipFill>
          <a:blip r:embed="rId4" cstate="print"/>
          <a:srcRect/>
          <a:stretch>
            <a:fillRect/>
          </a:stretch>
        </p:blipFill>
        <p:spPr bwMode="auto">
          <a:xfrm>
            <a:off x="3962400" y="4038600"/>
            <a:ext cx="5029200" cy="248602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90600" y="152400"/>
            <a:ext cx="7162800" cy="5029200"/>
          </a:xfrm>
        </p:spPr>
        <p:txBody>
          <a:bodyPr/>
          <a:lstStyle/>
          <a:p>
            <a:pPr algn="ctr"/>
            <a:r>
              <a:rPr lang="en-US" sz="8000" dirty="0" smtClean="0"/>
              <a:t>Now go and study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66800" y="152400"/>
            <a:ext cx="7162800" cy="1143000"/>
          </a:xfrm>
        </p:spPr>
        <p:txBody>
          <a:bodyPr/>
          <a:lstStyle/>
          <a:p>
            <a:r>
              <a:rPr lang="en-US" smtClean="0"/>
              <a:t>Topics</a:t>
            </a:r>
          </a:p>
        </p:txBody>
      </p:sp>
      <p:sp>
        <p:nvSpPr>
          <p:cNvPr id="4099" name="Rectangle 3"/>
          <p:cNvSpPr>
            <a:spLocks noGrp="1" noChangeArrowheads="1"/>
          </p:cNvSpPr>
          <p:nvPr>
            <p:ph type="body" idx="1"/>
          </p:nvPr>
        </p:nvSpPr>
        <p:spPr>
          <a:xfrm>
            <a:off x="990600" y="1143000"/>
            <a:ext cx="7162800" cy="5181600"/>
          </a:xfrm>
        </p:spPr>
        <p:txBody>
          <a:bodyPr/>
          <a:lstStyle/>
          <a:p>
            <a:r>
              <a:rPr lang="en-US" sz="2800" dirty="0" smtClean="0"/>
              <a:t>Admissibility of Digital Evidence</a:t>
            </a:r>
          </a:p>
          <a:p>
            <a:r>
              <a:rPr lang="en-US" sz="2800" dirty="0" smtClean="0"/>
              <a:t>The Courts &amp; Digital Evidence</a:t>
            </a:r>
          </a:p>
          <a:p>
            <a:r>
              <a:rPr lang="en-US" sz="2800" dirty="0" smtClean="0"/>
              <a:t>Admission of Digital Evidence at Trial</a:t>
            </a:r>
          </a:p>
        </p:txBody>
      </p:sp>
      <p:sp>
        <p:nvSpPr>
          <p:cNvPr id="4100" name="Text Box 4"/>
          <p:cNvSpPr txBox="1">
            <a:spLocks noChangeArrowheads="1"/>
          </p:cNvSpPr>
          <p:nvPr/>
        </p:nvSpPr>
        <p:spPr bwMode="auto">
          <a:xfrm>
            <a:off x="38100" y="3098799"/>
            <a:ext cx="3629520" cy="1077218"/>
          </a:xfrm>
          <a:prstGeom prst="rect">
            <a:avLst/>
          </a:prstGeom>
          <a:solidFill>
            <a:srgbClr val="FF9900"/>
          </a:solidFill>
          <a:ln w="12700">
            <a:noFill/>
            <a:miter lim="800000"/>
            <a:headEnd type="none" w="sm" len="sm"/>
            <a:tailEnd type="none" w="sm" len="sm"/>
          </a:ln>
          <a:scene3d>
            <a:camera prst="orthographicFront"/>
            <a:lightRig rig="threePt" dir="t"/>
          </a:scene3d>
          <a:sp3d>
            <a:bevelT/>
          </a:sp3d>
        </p:spPr>
        <p:txBody>
          <a:bodyPr wrap="none">
            <a:spAutoFit/>
          </a:bodyPr>
          <a:lstStyle/>
          <a:p>
            <a:pPr eaLnBrk="0" hangingPunct="0"/>
            <a:r>
              <a:rPr lang="en-US" sz="1600" i="1" dirty="0" smtClean="0"/>
              <a:t>Searching and Seizing Computers </a:t>
            </a:r>
          </a:p>
          <a:p>
            <a:pPr eaLnBrk="0" hangingPunct="0"/>
            <a:r>
              <a:rPr lang="en-US" sz="1600" i="1" dirty="0" smtClean="0"/>
              <a:t>and Obtaining Electronic Evidence </a:t>
            </a:r>
          </a:p>
          <a:p>
            <a:pPr eaLnBrk="0" hangingPunct="0"/>
            <a:r>
              <a:rPr lang="en-US" sz="1600" i="1" dirty="0" smtClean="0"/>
              <a:t>in Criminal Investigations</a:t>
            </a:r>
            <a:r>
              <a:rPr lang="en-US" sz="1600" dirty="0" smtClean="0"/>
              <a:t> (US DoJ)</a:t>
            </a:r>
          </a:p>
          <a:p>
            <a:pPr eaLnBrk="0" hangingPunct="0"/>
            <a:r>
              <a:rPr lang="en-US" sz="1600" dirty="0" smtClean="0"/>
              <a:t>(SSCOEECI) </a:t>
            </a:r>
            <a:r>
              <a:rPr lang="en-US" sz="1600" dirty="0"/>
              <a:t>§V (PDF </a:t>
            </a:r>
            <a:r>
              <a:rPr lang="en-US" sz="1600" dirty="0" err="1"/>
              <a:t>pp</a:t>
            </a:r>
            <a:r>
              <a:rPr lang="en-US" sz="1600" dirty="0"/>
              <a:t> 119-128).</a:t>
            </a:r>
          </a:p>
        </p:txBody>
      </p:sp>
      <p:pic>
        <p:nvPicPr>
          <p:cNvPr id="1026" name="Picture 2" descr="C:\Program Files\Microsoft Office\Media\CntCD1\ClipArt5\j0287179.wmf"/>
          <p:cNvPicPr>
            <a:picLocks noChangeAspect="1" noChangeArrowheads="1"/>
          </p:cNvPicPr>
          <p:nvPr/>
        </p:nvPicPr>
        <p:blipFill>
          <a:blip r:embed="rId3" cstate="print"/>
          <a:srcRect/>
          <a:stretch>
            <a:fillRect/>
          </a:stretch>
        </p:blipFill>
        <p:spPr bwMode="auto">
          <a:xfrm>
            <a:off x="3733800" y="3048000"/>
            <a:ext cx="5029200" cy="35687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Program Files\Microsoft Office\Media\CntCD1\ClipArt5\j0287183.wmf"/>
          <p:cNvPicPr>
            <a:picLocks noChangeAspect="1" noChangeArrowheads="1"/>
          </p:cNvPicPr>
          <p:nvPr/>
        </p:nvPicPr>
        <p:blipFill>
          <a:blip r:embed="rId3" cstate="print">
            <a:lum bright="44000"/>
          </a:blip>
          <a:srcRect/>
          <a:stretch>
            <a:fillRect/>
          </a:stretch>
        </p:blipFill>
        <p:spPr bwMode="auto">
          <a:xfrm>
            <a:off x="609600" y="1219200"/>
            <a:ext cx="8245475" cy="5562600"/>
          </a:xfrm>
          <a:prstGeom prst="rect">
            <a:avLst/>
          </a:prstGeom>
          <a:ln>
            <a:noFill/>
          </a:ln>
          <a:effectLst>
            <a:outerShdw blurRad="292100" dist="139700" dir="2700000" algn="tl" rotWithShape="0">
              <a:srgbClr val="333333">
                <a:alpha val="65000"/>
              </a:srgbClr>
            </a:outerShdw>
          </a:effectLst>
        </p:spPr>
      </p:pic>
      <p:sp>
        <p:nvSpPr>
          <p:cNvPr id="5123" name="Rectangle 2"/>
          <p:cNvSpPr>
            <a:spLocks noGrp="1" noChangeArrowheads="1"/>
          </p:cNvSpPr>
          <p:nvPr>
            <p:ph type="title"/>
          </p:nvPr>
        </p:nvSpPr>
        <p:spPr/>
        <p:txBody>
          <a:bodyPr/>
          <a:lstStyle/>
          <a:p>
            <a:r>
              <a:rPr lang="en-US" smtClean="0"/>
              <a:t>Admissibility of Digital Evidence</a:t>
            </a:r>
          </a:p>
        </p:txBody>
      </p:sp>
      <p:sp>
        <p:nvSpPr>
          <p:cNvPr id="5124" name="Rectangle 3"/>
          <p:cNvSpPr>
            <a:spLocks noGrp="1" noChangeArrowheads="1"/>
          </p:cNvSpPr>
          <p:nvPr>
            <p:ph type="body" idx="1"/>
          </p:nvPr>
        </p:nvSpPr>
        <p:spPr>
          <a:xfrm>
            <a:off x="990600" y="1295400"/>
            <a:ext cx="7162800" cy="5257800"/>
          </a:xfrm>
        </p:spPr>
        <p:txBody>
          <a:bodyPr/>
          <a:lstStyle/>
          <a:p>
            <a:r>
              <a:rPr lang="en-US" dirty="0" smtClean="0"/>
              <a:t>US v. </a:t>
            </a:r>
            <a:r>
              <a:rPr lang="en-US" dirty="0" err="1" smtClean="0"/>
              <a:t>Liebert</a:t>
            </a:r>
            <a:r>
              <a:rPr lang="en-US" dirty="0" smtClean="0"/>
              <a:t> (1975)</a:t>
            </a:r>
          </a:p>
          <a:p>
            <a:pPr lvl="1"/>
            <a:r>
              <a:rPr lang="en-US" dirty="0" smtClean="0"/>
              <a:t>Could computer records for alleged federal tax-evader be admitted as evidence?</a:t>
            </a:r>
          </a:p>
          <a:p>
            <a:pPr lvl="1"/>
            <a:r>
              <a:rPr lang="en-US" dirty="0" smtClean="0"/>
              <a:t>Yes, provided</a:t>
            </a:r>
          </a:p>
          <a:p>
            <a:pPr lvl="2"/>
            <a:r>
              <a:rPr lang="en-US" dirty="0" smtClean="0"/>
              <a:t>Prosecution could prove digital data were </a:t>
            </a:r>
            <a:r>
              <a:rPr lang="en-US" i="1" dirty="0" smtClean="0"/>
              <a:t>accurate</a:t>
            </a:r>
            <a:r>
              <a:rPr lang="en-US" dirty="0" smtClean="0"/>
              <a:t> and </a:t>
            </a:r>
            <a:r>
              <a:rPr lang="en-US" i="1" dirty="0" smtClean="0"/>
              <a:t>authentic</a:t>
            </a:r>
          </a:p>
          <a:p>
            <a:pPr lvl="2"/>
            <a:r>
              <a:rPr lang="en-US" dirty="0" smtClean="0"/>
              <a:t>Defense was given opportunity to check</a:t>
            </a:r>
          </a:p>
          <a:p>
            <a:r>
              <a:rPr lang="en-US" dirty="0" smtClean="0"/>
              <a:t>Resistance to admitting digital evidence continued</a:t>
            </a:r>
          </a:p>
          <a:p>
            <a:pPr lvl="1"/>
            <a:r>
              <a:rPr lang="en-US" dirty="0" smtClean="0"/>
              <a:t>Based on Federal Rules of Evidence</a:t>
            </a:r>
          </a:p>
          <a:p>
            <a:pPr lvl="1"/>
            <a:r>
              <a:rPr lang="en-US" dirty="0" smtClean="0">
                <a:latin typeface="Arial Narrow" pitchFamily="34" charset="0"/>
                <a:hlinkClick r:id="rId4"/>
              </a:rPr>
              <a:t>http://www.law.cornell.edu/rules/fre/</a:t>
            </a:r>
            <a:r>
              <a:rPr lang="en-US" dirty="0" smtClean="0"/>
              <a:t> </a:t>
            </a:r>
          </a:p>
          <a:p>
            <a:pPr lvl="1"/>
            <a:r>
              <a:rPr lang="en-US" dirty="0" smtClean="0"/>
              <a:t>Includes hearsay, authentication, nature of writings &amp; copies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Hearsay</a:t>
            </a:r>
          </a:p>
        </p:txBody>
      </p:sp>
      <p:sp>
        <p:nvSpPr>
          <p:cNvPr id="6147" name="Rectangle 3"/>
          <p:cNvSpPr>
            <a:spLocks noGrp="1" noChangeArrowheads="1"/>
          </p:cNvSpPr>
          <p:nvPr>
            <p:ph type="body" idx="1"/>
          </p:nvPr>
        </p:nvSpPr>
        <p:spPr>
          <a:xfrm>
            <a:off x="25400" y="914400"/>
            <a:ext cx="8813800" cy="5257800"/>
          </a:xfrm>
        </p:spPr>
        <p:txBody>
          <a:bodyPr/>
          <a:lstStyle/>
          <a:p>
            <a:r>
              <a:rPr lang="en-US" dirty="0" smtClean="0"/>
              <a:t>Rule 801: “…statement, other than one made by the declarant….”</a:t>
            </a:r>
          </a:p>
          <a:p>
            <a:r>
              <a:rPr lang="en-US" dirty="0" smtClean="0"/>
              <a:t>Rule 801(d)(1) permits </a:t>
            </a:r>
            <a:br>
              <a:rPr lang="en-US" dirty="0" smtClean="0"/>
            </a:br>
            <a:r>
              <a:rPr lang="en-US" dirty="0" smtClean="0"/>
              <a:t>digital evidence such </a:t>
            </a:r>
            <a:br>
              <a:rPr lang="en-US" dirty="0" smtClean="0"/>
            </a:br>
            <a:r>
              <a:rPr lang="en-US" dirty="0" smtClean="0"/>
              <a:t>as e-mail or Web </a:t>
            </a:r>
            <a:br>
              <a:rPr lang="en-US" dirty="0" smtClean="0"/>
            </a:br>
            <a:r>
              <a:rPr lang="en-US" dirty="0" smtClean="0"/>
              <a:t>postings if</a:t>
            </a:r>
          </a:p>
          <a:p>
            <a:pPr lvl="1"/>
            <a:r>
              <a:rPr lang="en-US" dirty="0" smtClean="0"/>
              <a:t>Statement </a:t>
            </a:r>
            <a:br>
              <a:rPr lang="en-US" dirty="0" smtClean="0"/>
            </a:br>
            <a:r>
              <a:rPr lang="en-US" dirty="0" smtClean="0"/>
              <a:t>contradicts sworn </a:t>
            </a:r>
            <a:br>
              <a:rPr lang="en-US" dirty="0" smtClean="0"/>
            </a:br>
            <a:r>
              <a:rPr lang="en-US" dirty="0" smtClean="0"/>
              <a:t>testimony</a:t>
            </a:r>
          </a:p>
          <a:p>
            <a:pPr lvl="1"/>
            <a:r>
              <a:rPr lang="en-US" dirty="0" smtClean="0"/>
              <a:t>Statement rebuts </a:t>
            </a:r>
            <a:br>
              <a:rPr lang="en-US" dirty="0" smtClean="0"/>
            </a:br>
            <a:r>
              <a:rPr lang="en-US" dirty="0" smtClean="0"/>
              <a:t>accusation of lying</a:t>
            </a:r>
          </a:p>
          <a:p>
            <a:pPr lvl="1"/>
            <a:r>
              <a:rPr lang="en-US" dirty="0" smtClean="0"/>
              <a:t>Statement helps </a:t>
            </a:r>
            <a:br>
              <a:rPr lang="en-US" dirty="0" smtClean="0"/>
            </a:br>
            <a:r>
              <a:rPr lang="en-US" dirty="0" smtClean="0"/>
              <a:t>identify person</a:t>
            </a:r>
          </a:p>
        </p:txBody>
      </p:sp>
      <p:pic>
        <p:nvPicPr>
          <p:cNvPr id="3076" name="Picture 4" descr="C:\Program Files\Microsoft Office\Media\CntCD1\ClipArt6\j0287623.wmf"/>
          <p:cNvPicPr>
            <a:picLocks noChangeAspect="1" noChangeArrowheads="1"/>
          </p:cNvPicPr>
          <p:nvPr/>
        </p:nvPicPr>
        <p:blipFill>
          <a:blip r:embed="rId3" cstate="print"/>
          <a:srcRect/>
          <a:stretch>
            <a:fillRect/>
          </a:stretch>
        </p:blipFill>
        <p:spPr bwMode="auto">
          <a:xfrm>
            <a:off x="3810000" y="1676400"/>
            <a:ext cx="5124427" cy="38385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r>
              <a:rPr lang="en-US" smtClean="0"/>
              <a:t>Authentication (1)</a:t>
            </a:r>
          </a:p>
        </p:txBody>
      </p:sp>
      <p:sp>
        <p:nvSpPr>
          <p:cNvPr id="7171" name="Rectangle 5"/>
          <p:cNvSpPr>
            <a:spLocks noGrp="1" noChangeArrowheads="1"/>
          </p:cNvSpPr>
          <p:nvPr>
            <p:ph type="body" idx="1"/>
          </p:nvPr>
        </p:nvSpPr>
        <p:spPr>
          <a:xfrm>
            <a:off x="0" y="990600"/>
            <a:ext cx="8839200" cy="5638800"/>
          </a:xfrm>
        </p:spPr>
        <p:txBody>
          <a:bodyPr/>
          <a:lstStyle/>
          <a:p>
            <a:r>
              <a:rPr lang="en-US" dirty="0" smtClean="0"/>
              <a:t>Authentication validates </a:t>
            </a:r>
            <a:br>
              <a:rPr lang="en-US" dirty="0" smtClean="0"/>
            </a:br>
            <a:r>
              <a:rPr lang="en-US" dirty="0" smtClean="0"/>
              <a:t>evidence</a:t>
            </a:r>
          </a:p>
          <a:p>
            <a:r>
              <a:rPr lang="en-US" dirty="0" smtClean="0"/>
              <a:t>Rule 901(a) requires </a:t>
            </a:r>
            <a:br>
              <a:rPr lang="en-US" dirty="0" smtClean="0"/>
            </a:br>
            <a:r>
              <a:rPr lang="en-US" dirty="0" smtClean="0"/>
              <a:t>authentication</a:t>
            </a:r>
          </a:p>
          <a:p>
            <a:pPr lvl="1"/>
            <a:r>
              <a:rPr lang="en-US" dirty="0" smtClean="0"/>
              <a:t>One method uses self-</a:t>
            </a:r>
            <a:br>
              <a:rPr lang="en-US" dirty="0" smtClean="0"/>
            </a:br>
            <a:r>
              <a:rPr lang="en-US" dirty="0" smtClean="0"/>
              <a:t>authentication mostly</a:t>
            </a:r>
            <a:br>
              <a:rPr lang="en-US" dirty="0" smtClean="0"/>
            </a:br>
            <a:r>
              <a:rPr lang="en-US" dirty="0" smtClean="0"/>
              <a:t>involving public records </a:t>
            </a:r>
            <a:br>
              <a:rPr lang="en-US" dirty="0" smtClean="0"/>
            </a:br>
            <a:r>
              <a:rPr lang="en-US" dirty="0" smtClean="0"/>
              <a:t>and certification (rarely </a:t>
            </a:r>
            <a:br>
              <a:rPr lang="en-US" dirty="0" smtClean="0"/>
            </a:br>
            <a:r>
              <a:rPr lang="en-US" dirty="0" smtClean="0"/>
              <a:t>works for digital </a:t>
            </a:r>
            <a:br>
              <a:rPr lang="en-US" dirty="0" smtClean="0"/>
            </a:br>
            <a:r>
              <a:rPr lang="en-US" dirty="0" smtClean="0"/>
              <a:t>evidence)</a:t>
            </a:r>
          </a:p>
          <a:p>
            <a:pPr lvl="1"/>
            <a:r>
              <a:rPr lang="en-US" dirty="0" smtClean="0"/>
              <a:t>Other approach involves authentication by a qualified professional</a:t>
            </a:r>
          </a:p>
          <a:p>
            <a:r>
              <a:rPr lang="en-US" dirty="0" smtClean="0"/>
              <a:t>Prof Moore argues that only 2 of the Rule 901 </a:t>
            </a:r>
            <a:r>
              <a:rPr lang="en-US" dirty="0" err="1" smtClean="0"/>
              <a:t>subclauses</a:t>
            </a:r>
            <a:r>
              <a:rPr lang="en-US" dirty="0" smtClean="0"/>
              <a:t> apply to digital evidence:  both involve testimony of expert witnesses</a:t>
            </a:r>
          </a:p>
        </p:txBody>
      </p:sp>
      <p:pic>
        <p:nvPicPr>
          <p:cNvPr id="4098" name="Picture 2" descr="C:\Program Files\Microsoft Office\Media\CntCD1\ClipArt5\j0287184.wmf"/>
          <p:cNvPicPr>
            <a:picLocks noChangeAspect="1" noChangeArrowheads="1"/>
          </p:cNvPicPr>
          <p:nvPr/>
        </p:nvPicPr>
        <p:blipFill>
          <a:blip r:embed="rId3" cstate="print"/>
          <a:srcRect/>
          <a:stretch>
            <a:fillRect/>
          </a:stretch>
        </p:blipFill>
        <p:spPr bwMode="auto">
          <a:xfrm>
            <a:off x="4429899" y="1066800"/>
            <a:ext cx="4637901" cy="35814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Nature of Writings</a:t>
            </a:r>
          </a:p>
        </p:txBody>
      </p:sp>
      <p:sp>
        <p:nvSpPr>
          <p:cNvPr id="8195" name="Rectangle 3"/>
          <p:cNvSpPr>
            <a:spLocks noGrp="1" noChangeArrowheads="1"/>
          </p:cNvSpPr>
          <p:nvPr>
            <p:ph type="body" idx="1"/>
          </p:nvPr>
        </p:nvSpPr>
        <p:spPr>
          <a:xfrm>
            <a:off x="76200" y="1104900"/>
            <a:ext cx="8915400" cy="5219700"/>
          </a:xfrm>
        </p:spPr>
        <p:txBody>
          <a:bodyPr/>
          <a:lstStyle/>
          <a:p>
            <a:r>
              <a:rPr lang="en-US" dirty="0" smtClean="0"/>
              <a:t>Rule 1002: specifies that original “writing, </a:t>
            </a:r>
            <a:br>
              <a:rPr lang="en-US" dirty="0" smtClean="0"/>
            </a:br>
            <a:r>
              <a:rPr lang="en-US" dirty="0" smtClean="0"/>
              <a:t>recording or photograph” must be </a:t>
            </a:r>
            <a:br>
              <a:rPr lang="en-US" dirty="0" smtClean="0"/>
            </a:br>
            <a:r>
              <a:rPr lang="en-US" dirty="0" smtClean="0"/>
              <a:t>available to authenticate copies </a:t>
            </a:r>
            <a:br>
              <a:rPr lang="en-US" dirty="0" smtClean="0"/>
            </a:br>
            <a:r>
              <a:rPr lang="en-US" dirty="0" smtClean="0"/>
              <a:t>presented in evidence</a:t>
            </a:r>
          </a:p>
          <a:p>
            <a:r>
              <a:rPr lang="en-US" dirty="0" smtClean="0"/>
              <a:t>Rule 1001(1) stipulates that </a:t>
            </a:r>
            <a:br>
              <a:rPr lang="en-US" dirty="0" smtClean="0"/>
            </a:br>
            <a:r>
              <a:rPr lang="en-US" i="1" dirty="0" smtClean="0"/>
              <a:t>writings and recordings</a:t>
            </a:r>
            <a:r>
              <a:rPr lang="en-US" dirty="0" smtClean="0"/>
              <a:t> </a:t>
            </a:r>
            <a:br>
              <a:rPr lang="en-US" dirty="0" smtClean="0"/>
            </a:br>
            <a:r>
              <a:rPr lang="en-US" dirty="0" smtClean="0"/>
              <a:t>include “letters, words, or </a:t>
            </a:r>
            <a:br>
              <a:rPr lang="en-US" dirty="0" smtClean="0"/>
            </a:br>
            <a:r>
              <a:rPr lang="en-US" dirty="0" smtClean="0"/>
              <a:t>numbers, or their equivalent, </a:t>
            </a:r>
            <a:br>
              <a:rPr lang="en-US" dirty="0" smtClean="0"/>
            </a:br>
            <a:r>
              <a:rPr lang="en-US" dirty="0" smtClean="0"/>
              <a:t>set down by…magnetic </a:t>
            </a:r>
            <a:br>
              <a:rPr lang="en-US" dirty="0" smtClean="0"/>
            </a:br>
            <a:r>
              <a:rPr lang="en-US" dirty="0" smtClean="0"/>
              <a:t>impulse, mechanical or </a:t>
            </a:r>
            <a:br>
              <a:rPr lang="en-US" dirty="0" smtClean="0"/>
            </a:br>
            <a:r>
              <a:rPr lang="en-US" dirty="0" smtClean="0"/>
              <a:t>electronic recording, or other </a:t>
            </a:r>
            <a:br>
              <a:rPr lang="en-US" dirty="0" smtClean="0"/>
            </a:br>
            <a:r>
              <a:rPr lang="en-US" dirty="0" smtClean="0"/>
              <a:t>form of data compilation.”</a:t>
            </a:r>
          </a:p>
          <a:p>
            <a:r>
              <a:rPr lang="en-US" dirty="0" smtClean="0"/>
              <a:t>Rule 1004: allows for admission of bit-images </a:t>
            </a:r>
            <a:br>
              <a:rPr lang="en-US" dirty="0" smtClean="0"/>
            </a:br>
            <a:r>
              <a:rPr lang="en-US" dirty="0" smtClean="0"/>
              <a:t>of forensic data</a:t>
            </a:r>
          </a:p>
        </p:txBody>
      </p:sp>
      <p:pic>
        <p:nvPicPr>
          <p:cNvPr id="5122" name="Picture 2" descr="C:\Documents and Settings\HP_Administrator\My Documents\My Pictures\Microsoft Clip Organizer\bd06693_.wmf"/>
          <p:cNvPicPr>
            <a:picLocks noChangeAspect="1" noChangeArrowheads="1"/>
          </p:cNvPicPr>
          <p:nvPr/>
        </p:nvPicPr>
        <p:blipFill>
          <a:blip r:embed="rId3" cstate="print"/>
          <a:srcRect/>
          <a:stretch>
            <a:fillRect/>
          </a:stretch>
        </p:blipFill>
        <p:spPr bwMode="auto">
          <a:xfrm>
            <a:off x="4597400" y="1143000"/>
            <a:ext cx="4419600" cy="472490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Program Files\Microsoft Office\Media\CntCD1\ClipArt3\j0237859.wmf"/>
          <p:cNvPicPr>
            <a:picLocks noChangeAspect="1" noChangeArrowheads="1"/>
          </p:cNvPicPr>
          <p:nvPr/>
        </p:nvPicPr>
        <p:blipFill>
          <a:blip r:embed="rId3" cstate="print"/>
          <a:srcRect/>
          <a:stretch>
            <a:fillRect/>
          </a:stretch>
        </p:blipFill>
        <p:spPr bwMode="auto">
          <a:xfrm>
            <a:off x="5754737" y="2514600"/>
            <a:ext cx="3174951" cy="2971800"/>
          </a:xfrm>
          <a:prstGeom prst="rect">
            <a:avLst/>
          </a:prstGeom>
          <a:ln>
            <a:noFill/>
          </a:ln>
          <a:effectLst>
            <a:outerShdw blurRad="292100" dist="139700" dir="2700000" algn="tl" rotWithShape="0">
              <a:srgbClr val="333333">
                <a:alpha val="65000"/>
              </a:srgbClr>
            </a:outerShdw>
          </a:effectLst>
        </p:spPr>
      </p:pic>
      <p:sp>
        <p:nvSpPr>
          <p:cNvPr id="9219" name="Rectangle 2"/>
          <p:cNvSpPr>
            <a:spLocks noGrp="1" noChangeArrowheads="1"/>
          </p:cNvSpPr>
          <p:nvPr>
            <p:ph type="title"/>
          </p:nvPr>
        </p:nvSpPr>
        <p:spPr/>
        <p:txBody>
          <a:bodyPr/>
          <a:lstStyle/>
          <a:p>
            <a:r>
              <a:rPr lang="en-US" smtClean="0"/>
              <a:t>Copies</a:t>
            </a:r>
          </a:p>
        </p:txBody>
      </p:sp>
      <p:sp>
        <p:nvSpPr>
          <p:cNvPr id="9220" name="Rectangle 3"/>
          <p:cNvSpPr>
            <a:spLocks noGrp="1" noChangeArrowheads="1"/>
          </p:cNvSpPr>
          <p:nvPr>
            <p:ph type="body" idx="1"/>
          </p:nvPr>
        </p:nvSpPr>
        <p:spPr>
          <a:xfrm>
            <a:off x="0" y="1066800"/>
            <a:ext cx="7924800" cy="5181600"/>
          </a:xfrm>
        </p:spPr>
        <p:txBody>
          <a:bodyPr/>
          <a:lstStyle/>
          <a:p>
            <a:pPr>
              <a:buFont typeface="Wingdings" pitchFamily="2" charset="2"/>
              <a:buNone/>
            </a:pPr>
            <a:r>
              <a:rPr lang="en-US" sz="2800" dirty="0" smtClean="0"/>
              <a:t>Rule 1004 allows submission of copies when</a:t>
            </a:r>
          </a:p>
          <a:p>
            <a:r>
              <a:rPr lang="en-US" dirty="0" smtClean="0"/>
              <a:t>Originals are lost or destroyed</a:t>
            </a:r>
          </a:p>
          <a:p>
            <a:pPr lvl="1"/>
            <a:r>
              <a:rPr lang="en-US" dirty="0" smtClean="0"/>
              <a:t>But verifiable copies make it easy to present in court given hash functions, </a:t>
            </a:r>
            <a:br>
              <a:rPr lang="en-US" dirty="0" smtClean="0"/>
            </a:br>
            <a:r>
              <a:rPr lang="en-US" dirty="0" smtClean="0"/>
              <a:t>proper bit-image</a:t>
            </a:r>
          </a:p>
          <a:p>
            <a:r>
              <a:rPr lang="en-US" dirty="0" smtClean="0"/>
              <a:t>Original is not obtainable</a:t>
            </a:r>
          </a:p>
          <a:p>
            <a:pPr lvl="1"/>
            <a:r>
              <a:rPr lang="en-US" dirty="0" smtClean="0"/>
              <a:t>Usually have to return equipment </a:t>
            </a:r>
            <a:br>
              <a:rPr lang="en-US" dirty="0" smtClean="0"/>
            </a:br>
            <a:r>
              <a:rPr lang="en-US" dirty="0" smtClean="0"/>
              <a:t>to suspect</a:t>
            </a:r>
          </a:p>
          <a:p>
            <a:pPr lvl="1"/>
            <a:r>
              <a:rPr lang="en-US" dirty="0" smtClean="0"/>
              <a:t>But data may be destroyed by </a:t>
            </a:r>
            <a:br>
              <a:rPr lang="en-US" dirty="0" smtClean="0"/>
            </a:br>
            <a:r>
              <a:rPr lang="en-US" dirty="0" smtClean="0"/>
              <a:t>suspect</a:t>
            </a:r>
          </a:p>
          <a:p>
            <a:r>
              <a:rPr lang="en-US" dirty="0" smtClean="0"/>
              <a:t>Original is in possession of opponent</a:t>
            </a:r>
          </a:p>
          <a:p>
            <a:pPr lvl="1"/>
            <a:r>
              <a:rPr lang="en-US" dirty="0" smtClean="0"/>
              <a:t>Suspect may refuse to grant access to original data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The Courts &amp; Digital Evidence</a:t>
            </a:r>
          </a:p>
        </p:txBody>
      </p:sp>
      <p:sp>
        <p:nvSpPr>
          <p:cNvPr id="10243" name="Rectangle 3"/>
          <p:cNvSpPr>
            <a:spLocks noGrp="1" noChangeArrowheads="1"/>
          </p:cNvSpPr>
          <p:nvPr>
            <p:ph type="body" idx="1"/>
          </p:nvPr>
        </p:nvSpPr>
        <p:spPr>
          <a:xfrm>
            <a:off x="228600" y="1219200"/>
            <a:ext cx="4648200" cy="4648200"/>
          </a:xfrm>
        </p:spPr>
        <p:txBody>
          <a:bodyPr/>
          <a:lstStyle/>
          <a:p>
            <a:r>
              <a:rPr lang="en-US" sz="2800" dirty="0" smtClean="0"/>
              <a:t>Frye v. US (1923)</a:t>
            </a:r>
          </a:p>
          <a:p>
            <a:r>
              <a:rPr lang="en-US" sz="2800" dirty="0" err="1" smtClean="0"/>
              <a:t>Daubert</a:t>
            </a:r>
            <a:r>
              <a:rPr lang="en-US" sz="2800" dirty="0" smtClean="0"/>
              <a:t> v. Merrell Dow Pharmaceuticals (1993)</a:t>
            </a:r>
          </a:p>
          <a:p>
            <a:r>
              <a:rPr lang="en-US" sz="2800" dirty="0" smtClean="0"/>
              <a:t>State v. Hayden (1998)</a:t>
            </a:r>
          </a:p>
          <a:p>
            <a:r>
              <a:rPr lang="en-US" sz="2800" dirty="0" smtClean="0"/>
              <a:t>People v. </a:t>
            </a:r>
            <a:r>
              <a:rPr lang="en-US" sz="2800" dirty="0" err="1" smtClean="0"/>
              <a:t>Lugashi</a:t>
            </a:r>
            <a:r>
              <a:rPr lang="en-US" sz="2800" dirty="0" smtClean="0"/>
              <a:t> (1988)</a:t>
            </a:r>
          </a:p>
          <a:p>
            <a:r>
              <a:rPr lang="en-US" sz="2800" dirty="0" smtClean="0"/>
              <a:t>US v. Scott-</a:t>
            </a:r>
            <a:r>
              <a:rPr lang="en-US" sz="2800" dirty="0" err="1" smtClean="0"/>
              <a:t>Emuakpor</a:t>
            </a:r>
            <a:r>
              <a:rPr lang="en-US" sz="2800" dirty="0" smtClean="0"/>
              <a:t> (2000)</a:t>
            </a:r>
          </a:p>
          <a:p>
            <a:r>
              <a:rPr lang="en-US" sz="2800" dirty="0" err="1" smtClean="0"/>
              <a:t>Williford</a:t>
            </a:r>
            <a:r>
              <a:rPr lang="en-US" sz="2800" dirty="0" smtClean="0"/>
              <a:t> v. State (2004)</a:t>
            </a:r>
          </a:p>
        </p:txBody>
      </p:sp>
      <p:pic>
        <p:nvPicPr>
          <p:cNvPr id="7170" name="Picture 2" descr="C:\Program Files\Microsoft Office\Media\CntCD1\ClipArt3\j0234202.wmf"/>
          <p:cNvPicPr>
            <a:picLocks noChangeAspect="1" noChangeArrowheads="1"/>
          </p:cNvPicPr>
          <p:nvPr/>
        </p:nvPicPr>
        <p:blipFill>
          <a:blip r:embed="rId3" cstate="print"/>
          <a:srcRect/>
          <a:stretch>
            <a:fillRect/>
          </a:stretch>
        </p:blipFill>
        <p:spPr bwMode="auto">
          <a:xfrm>
            <a:off x="5029200" y="1371600"/>
            <a:ext cx="3806825" cy="3886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Frye v. US (1923)</a:t>
            </a:r>
          </a:p>
        </p:txBody>
      </p:sp>
      <p:sp>
        <p:nvSpPr>
          <p:cNvPr id="11267" name="Rectangle 3"/>
          <p:cNvSpPr>
            <a:spLocks noGrp="1" noChangeArrowheads="1"/>
          </p:cNvSpPr>
          <p:nvPr>
            <p:ph type="body" idx="1"/>
          </p:nvPr>
        </p:nvSpPr>
        <p:spPr>
          <a:xfrm>
            <a:off x="304800" y="1143000"/>
            <a:ext cx="8610600" cy="5181600"/>
          </a:xfrm>
        </p:spPr>
        <p:txBody>
          <a:bodyPr/>
          <a:lstStyle/>
          <a:p>
            <a:r>
              <a:rPr lang="en-US" dirty="0" smtClean="0"/>
              <a:t>Could </a:t>
            </a:r>
            <a:r>
              <a:rPr lang="en-US" i="1" dirty="0" smtClean="0"/>
              <a:t>scientific evidence </a:t>
            </a:r>
            <a:r>
              <a:rPr lang="en-US" dirty="0" smtClean="0"/>
              <a:t>about blood pressure and effects on polygraph evidence be </a:t>
            </a:r>
            <a:br>
              <a:rPr lang="en-US" dirty="0" smtClean="0"/>
            </a:br>
            <a:r>
              <a:rPr lang="en-US" dirty="0" smtClean="0"/>
              <a:t>introduced at trial?</a:t>
            </a:r>
          </a:p>
          <a:p>
            <a:r>
              <a:rPr lang="en-US" dirty="0" smtClean="0"/>
              <a:t>Court ruled that evidentiary </a:t>
            </a:r>
            <a:br>
              <a:rPr lang="en-US" dirty="0" smtClean="0"/>
            </a:br>
            <a:r>
              <a:rPr lang="en-US" dirty="0" smtClean="0"/>
              <a:t>collection had to cross line </a:t>
            </a:r>
            <a:br>
              <a:rPr lang="en-US" dirty="0" smtClean="0"/>
            </a:br>
            <a:r>
              <a:rPr lang="en-US" dirty="0" smtClean="0"/>
              <a:t>from </a:t>
            </a:r>
            <a:r>
              <a:rPr lang="en-US" i="1" dirty="0" smtClean="0"/>
              <a:t>experimental</a:t>
            </a:r>
            <a:r>
              <a:rPr lang="en-US" dirty="0" smtClean="0"/>
              <a:t> to </a:t>
            </a:r>
            <a:br>
              <a:rPr lang="en-US" dirty="0" smtClean="0"/>
            </a:br>
            <a:r>
              <a:rPr lang="en-US" i="1" dirty="0" smtClean="0"/>
              <a:t>demonstrative</a:t>
            </a:r>
          </a:p>
          <a:p>
            <a:r>
              <a:rPr lang="en-US" dirty="0" smtClean="0"/>
              <a:t>Set standard that evidence </a:t>
            </a:r>
            <a:br>
              <a:rPr lang="en-US" dirty="0" smtClean="0"/>
            </a:br>
            <a:r>
              <a:rPr lang="en-US" dirty="0" smtClean="0"/>
              <a:t>must be “</a:t>
            </a:r>
            <a:r>
              <a:rPr lang="en-US" i="1" dirty="0" smtClean="0"/>
              <a:t>generally </a:t>
            </a:r>
            <a:br>
              <a:rPr lang="en-US" i="1" dirty="0" smtClean="0"/>
            </a:br>
            <a:r>
              <a:rPr lang="en-US" i="1" dirty="0" smtClean="0"/>
              <a:t>accepted in scientific </a:t>
            </a:r>
            <a:br>
              <a:rPr lang="en-US" i="1" dirty="0" smtClean="0"/>
            </a:br>
            <a:r>
              <a:rPr lang="en-US" i="1" dirty="0" smtClean="0"/>
              <a:t>community</a:t>
            </a:r>
            <a:r>
              <a:rPr lang="en-US" dirty="0" smtClean="0"/>
              <a:t>”</a:t>
            </a:r>
          </a:p>
        </p:txBody>
      </p:sp>
      <p:pic>
        <p:nvPicPr>
          <p:cNvPr id="8194" name="Picture 2" descr="C:\Program Files\Microsoft Office\Media\CntCD1\ClipArt5\j0281068.wmf"/>
          <p:cNvPicPr>
            <a:picLocks noChangeAspect="1" noChangeArrowheads="1"/>
          </p:cNvPicPr>
          <p:nvPr/>
        </p:nvPicPr>
        <p:blipFill>
          <a:blip r:embed="rId3" cstate="print"/>
          <a:srcRect/>
          <a:stretch>
            <a:fillRect/>
          </a:stretch>
        </p:blipFill>
        <p:spPr bwMode="auto">
          <a:xfrm>
            <a:off x="3886200" y="1524000"/>
            <a:ext cx="5104485" cy="527569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J 341 Class Notes">
  <a:themeElements>
    <a:clrScheme name="CJ 341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CJ 341 Class 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CJ 341 Class 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J 341 Class 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J 341 Class 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J 341 Class 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J 341 Class 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J 341 Class 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J 341 Class 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J 341 Class 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CJ 341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E9F97B"/>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true</tns:showOnOpen>
  <tns:defaultPropertyEditorNamespace>Standard properties</tns:defaultPropertyEditorNamespace>
</tns:customPropertyEditors>
</file>

<file path=customXml/itemProps1.xml><?xml version="1.0" encoding="utf-8"?>
<ds:datastoreItem xmlns:ds="http://schemas.openxmlformats.org/officeDocument/2006/customXml" ds:itemID="{F28E4936-3CB6-433A-9E1C-D7A0BD412BCE}">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CJ 341 Class Notes</Template>
  <TotalTime>2011</TotalTime>
  <Words>692</Words>
  <Application>Microsoft Office PowerPoint</Application>
  <PresentationFormat>On-screen Show (4:3)</PresentationFormat>
  <Paragraphs>143</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CJ 341 Class Notes</vt:lpstr>
      <vt:lpstr>Use of Seized Materials &amp; Results in Evidence</vt:lpstr>
      <vt:lpstr>Topics</vt:lpstr>
      <vt:lpstr>Admissibility of Digital Evidence</vt:lpstr>
      <vt:lpstr>Hearsay</vt:lpstr>
      <vt:lpstr>Authentication (1)</vt:lpstr>
      <vt:lpstr>Nature of Writings</vt:lpstr>
      <vt:lpstr>Copies</vt:lpstr>
      <vt:lpstr>The Courts &amp; Digital Evidence</vt:lpstr>
      <vt:lpstr>Frye v. US (1923)</vt:lpstr>
      <vt:lpstr>Daubert v. Merrell Dow Pharmaceuticals (1993)</vt:lpstr>
      <vt:lpstr>The Daubert Test</vt:lpstr>
      <vt:lpstr>State v. Hayden (1998)</vt:lpstr>
      <vt:lpstr>People v. Lugashi (1988)</vt:lpstr>
      <vt:lpstr>US v. Scott-Emuakpor (2000)</vt:lpstr>
      <vt:lpstr>Williford v. State (2004)</vt:lpstr>
      <vt:lpstr>Admission of Digital Evidence at Trial</vt:lpstr>
      <vt:lpstr>Supporting the Chain of Custody</vt:lpstr>
      <vt:lpstr>Now go and study</vt:lpstr>
    </vt:vector>
  </TitlesOfParts>
  <Manager>Stan Shernock</Manager>
  <Company>Norwich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Seized Materials &amp; Results</dc:title>
  <dc:subject>CJ341</dc:subject>
  <dc:creator>M. E. Kabay, PhD, CISSP-ISSMP</dc:creator>
  <dc:description>Updated 2013-10-24</dc:description>
  <cp:lastModifiedBy>M. E. Kabay, PhD, CISSP-ISSMP</cp:lastModifiedBy>
  <cp:revision>44</cp:revision>
  <dcterms:created xsi:type="dcterms:W3CDTF">2006-10-25T12:59:39Z</dcterms:created>
  <dcterms:modified xsi:type="dcterms:W3CDTF">2013-12-20T21:57:42Z</dcterms:modified>
</cp:coreProperties>
</file>