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</p:sldMasterIdLst>
  <p:notesMasterIdLst>
    <p:notesMasterId r:id="rId28"/>
  </p:notesMasterIdLst>
  <p:handoutMasterIdLst>
    <p:handoutMasterId r:id="rId29"/>
  </p:handoutMasterIdLst>
  <p:sldIdLst>
    <p:sldId id="285" r:id="rId3"/>
    <p:sldId id="289" r:id="rId4"/>
    <p:sldId id="290" r:id="rId5"/>
    <p:sldId id="292" r:id="rId6"/>
    <p:sldId id="304" r:id="rId7"/>
    <p:sldId id="305" r:id="rId8"/>
    <p:sldId id="308" r:id="rId9"/>
    <p:sldId id="294" r:id="rId10"/>
    <p:sldId id="295" r:id="rId11"/>
    <p:sldId id="313" r:id="rId12"/>
    <p:sldId id="296" r:id="rId13"/>
    <p:sldId id="309" r:id="rId14"/>
    <p:sldId id="310" r:id="rId15"/>
    <p:sldId id="297" r:id="rId16"/>
    <p:sldId id="311" r:id="rId17"/>
    <p:sldId id="312" r:id="rId18"/>
    <p:sldId id="298" r:id="rId19"/>
    <p:sldId id="299" r:id="rId20"/>
    <p:sldId id="300" r:id="rId21"/>
    <p:sldId id="301" r:id="rId22"/>
    <p:sldId id="306" r:id="rId23"/>
    <p:sldId id="307" r:id="rId24"/>
    <p:sldId id="302" r:id="rId25"/>
    <p:sldId id="303" r:id="rId26"/>
    <p:sldId id="288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1" autoAdjust="0"/>
  </p:normalViewPr>
  <p:slideViewPr>
    <p:cSldViewPr>
      <p:cViewPr>
        <p:scale>
          <a:sx n="75" d="100"/>
          <a:sy n="75" d="100"/>
        </p:scale>
        <p:origin x="-3534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8"/>
    </p:cViewPr>
  </p:sorterViewPr>
  <p:notesViewPr>
    <p:cSldViewPr>
      <p:cViewPr varScale="1">
        <p:scale>
          <a:sx n="79" d="100"/>
          <a:sy n="79" d="100"/>
        </p:scale>
        <p:origin x="-321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88" y="457200"/>
            <a:ext cx="3171825" cy="32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0" hangingPunct="0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1588" y="8686800"/>
            <a:ext cx="7313612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CBD3F56-E589-4DB5-9DA7-A51F3CD6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E6A624A-6DC0-44F6-8797-B8E3496F1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A52B6-63A5-4B1E-B45F-04C6C05F51B6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4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624A-6DC0-44F6-8797-B8E3496F19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1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FC4A9-849E-47B5-A085-FDBADA6E4A08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7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F8C59-09F9-47B5-8FDB-0AF9F1CAAADA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0CE5C-1F18-4E44-B3F0-C905CA0BD809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33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47842-3497-4B77-B82E-889E1D3FE00C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AF563-6C9E-4F33-967A-D27CB4094E19}" type="slidenum">
              <a:rPr lang="en-US" smtClean="0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62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823BF-134C-4054-A454-DFA158EFDEB6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67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6F530-C2C6-4529-9A20-2D011C1AB2CB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6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62B3D-1D0E-4101-AACF-94D8316D6BDB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3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A28BD-9166-4D6F-AF82-A9973341257A}" type="slidenum">
              <a:rPr lang="en-US" smtClean="0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ABD95-3C09-4AEA-B471-3CEE9BBA00DD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A35E8-00D5-4B5C-8295-9E07344B4B9D}" type="slidenum">
              <a:rPr lang="en-US" smtClean="0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84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E7647-105C-417D-B3DC-197B2D10BF73}" type="slidenum">
              <a:rPr lang="en-US" smtClean="0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63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CD16F-70E6-46B3-8CDD-D515A6A177BA}" type="slidenum">
              <a:rPr lang="en-US" smtClean="0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0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3FA39-5AB0-487E-8836-044B4C85AFB4}" type="slidenum">
              <a:rPr lang="en-US" smtClean="0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1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1D5E5-9882-4A3B-A017-E5377CABD024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57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5D552-0293-488D-A526-BC7FB4946DA8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9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27B22-9B7B-4BFE-AAE4-DA4BACD48FEC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5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0F850-66E9-4D61-94D5-5AE23A851D3C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5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61036-9576-4406-8D78-1AB9CE31B1E5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5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13265-5E27-456B-9611-E32713F740B0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8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01B6B-30C5-4C61-90C6-B8292E83A6F1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0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0A49-C2ED-4391-9F3A-BED16648F603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2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8DA56-5FED-4C7C-81B6-FA9580F7D643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56C6E96F-1F23-4E56-9818-3774077544F4}" type="slidenum">
              <a:rPr lang="en-US" sz="1800">
                <a:latin typeface="Arial" charset="0"/>
              </a:rPr>
              <a:pPr eaLnBrk="0" hangingPunct="0">
                <a:defRPr/>
              </a:pPr>
              <a:t>‹#›</a:t>
            </a:fld>
            <a:endParaRPr lang="en-US" sz="1800" dirty="0"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3546829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" b="0" i="1" dirty="0">
                <a:latin typeface="Arial" charset="0"/>
              </a:rPr>
              <a:t>Copyright </a:t>
            </a:r>
            <a:r>
              <a:rPr lang="en-US" sz="800" b="0" i="1">
                <a:latin typeface="Arial" charset="0"/>
              </a:rPr>
              <a:t>© 2019 M. E. Kabay.  </a:t>
            </a:r>
            <a:r>
              <a:rPr lang="en-US" sz="800" b="0" i="1" dirty="0">
                <a:latin typeface="Arial" charset="0"/>
              </a:rPr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oj.gov/criminal/cybercrime/wenSent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.photobucket.com/albums/v103/tiptoe221/FBI.jpg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saWBw9ZG2cg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5ddek2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tinyurl.com/6ou52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law-online.info/cases/62PQ2D1736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heberrecht.ch/E/heute/duh10.php?m=5&amp;s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pyright.com/ccc/viewPage.do?pageCode=cr10-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heberrecht.ch/E/img/cartoon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heberrecht.ch/E/img/cartoon8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000" dirty="0"/>
              <a:t>Legal Issues in Cybercrime Cases:  IP Crimes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#24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cs typeface="Arial" pitchFamily="34" charset="0"/>
            </a:endParaRPr>
          </a:p>
          <a:p>
            <a:pPr algn="ctr"/>
            <a:r>
              <a:rPr lang="en-US" sz="2400"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cs typeface="Arial" pitchFamily="34" charset="0"/>
              </a:rPr>
              <a:t>Norwich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Copyright</a:t>
            </a:r>
            <a:r>
              <a:rPr lang="en-US" baseline="0" dirty="0"/>
              <a:t> Misuse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257800" cy="5410200"/>
          </a:xfrm>
        </p:spPr>
        <p:txBody>
          <a:bodyPr/>
          <a:lstStyle/>
          <a:p>
            <a:r>
              <a:rPr lang="en-US" i="1" dirty="0" err="1"/>
              <a:t>Qad</a:t>
            </a:r>
            <a:r>
              <a:rPr lang="en-US" i="1" dirty="0"/>
              <a:t>. Inc. v. ALN</a:t>
            </a:r>
            <a:r>
              <a:rPr lang="en-US" dirty="0"/>
              <a:t> (1992)</a:t>
            </a:r>
          </a:p>
          <a:p>
            <a:pPr lvl="1"/>
            <a:r>
              <a:rPr lang="en-US" dirty="0"/>
              <a:t>Defendants copied part of </a:t>
            </a:r>
            <a:br>
              <a:rPr lang="en-US" dirty="0"/>
            </a:br>
            <a:r>
              <a:rPr lang="en-US" dirty="0"/>
              <a:t>Plaintiffs’ software</a:t>
            </a:r>
          </a:p>
          <a:p>
            <a:pPr lvl="1"/>
            <a:r>
              <a:rPr lang="en-US" dirty="0"/>
              <a:t>Raised the affirmative defense of misuse, claiming plaintiff’s had copied another company’s program and had improperly extended their ownership rights</a:t>
            </a:r>
          </a:p>
          <a:p>
            <a:pPr lvl="1"/>
            <a:r>
              <a:rPr lang="en-US" dirty="0"/>
              <a:t>Court allowed the defense and found </a:t>
            </a:r>
            <a:r>
              <a:rPr lang="en-US" i="1" dirty="0"/>
              <a:t>against </a:t>
            </a:r>
            <a:r>
              <a:rPr lang="en-US" dirty="0"/>
              <a:t>Plaintiff based on </a:t>
            </a:r>
            <a:r>
              <a:rPr lang="en-US" i="1" dirty="0"/>
              <a:t>their</a:t>
            </a:r>
            <a:r>
              <a:rPr lang="en-US" dirty="0"/>
              <a:t> misuse of copyright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8100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2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067800" cy="54864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000" dirty="0"/>
              <a:t>Trafficking in Counterfeit Labels or Computer Program Documentation or </a:t>
            </a:r>
            <a:br>
              <a:rPr lang="en-US" sz="2000" dirty="0"/>
            </a:br>
            <a:r>
              <a:rPr lang="en-US" sz="2000" dirty="0"/>
              <a:t>Packaging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18 USC 2318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Trafficking = </a:t>
            </a:r>
            <a:r>
              <a:rPr lang="en-US" sz="2000" i="1" dirty="0"/>
              <a:t>transferring, </a:t>
            </a:r>
            <a:br>
              <a:rPr lang="en-US" sz="2000" i="1" dirty="0"/>
            </a:br>
            <a:r>
              <a:rPr lang="en-US" sz="2000" i="1" dirty="0"/>
              <a:t>transporting or disposing </a:t>
            </a:r>
            <a:br>
              <a:rPr lang="en-US" sz="2000" i="1" dirty="0"/>
            </a:br>
            <a:r>
              <a:rPr lang="en-US" sz="2000" i="1" dirty="0"/>
              <a:t>of the materials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Prohibits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/>
              <a:t>Trafficking in </a:t>
            </a:r>
            <a:br>
              <a:rPr lang="en-US" sz="2000" dirty="0"/>
            </a:br>
            <a:r>
              <a:rPr lang="en-US" sz="2000" dirty="0"/>
              <a:t>counterfeit labels </a:t>
            </a:r>
            <a:br>
              <a:rPr lang="en-US" sz="2000" dirty="0"/>
            </a:br>
            <a:r>
              <a:rPr lang="en-US" sz="2000" dirty="0"/>
              <a:t>affixed or designed to </a:t>
            </a:r>
            <a:br>
              <a:rPr lang="en-US" sz="2000" dirty="0"/>
            </a:br>
            <a:r>
              <a:rPr lang="en-US" sz="2000" dirty="0"/>
              <a:t>be affixed to a </a:t>
            </a:r>
            <a:br>
              <a:rPr lang="en-US" sz="2000" dirty="0"/>
            </a:br>
            <a:r>
              <a:rPr lang="en-US" sz="2000" dirty="0" err="1"/>
              <a:t>phonorecord</a:t>
            </a:r>
            <a:r>
              <a:rPr lang="en-US" sz="2000" dirty="0"/>
              <a:t>, a copy </a:t>
            </a:r>
            <a:br>
              <a:rPr lang="en-US" sz="2000" dirty="0"/>
            </a:br>
            <a:r>
              <a:rPr lang="en-US" sz="2000" dirty="0"/>
              <a:t>of a computer program, </a:t>
            </a:r>
            <a:br>
              <a:rPr lang="en-US" sz="2000" dirty="0"/>
            </a:br>
            <a:r>
              <a:rPr lang="en-US" sz="2000" dirty="0"/>
              <a:t>documentation or </a:t>
            </a:r>
            <a:br>
              <a:rPr lang="en-US" sz="2000" dirty="0"/>
            </a:br>
            <a:r>
              <a:rPr lang="en-US" sz="2000" dirty="0"/>
              <a:t>packaging of a computer program, motion picture or other audiovisual work; and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/>
              <a:t>Trafficking in counterfeit documentation or packaging of a computer program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Fine + Imprisonment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27" y="1219200"/>
            <a:ext cx="475791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876800" y="5780088"/>
            <a:ext cx="3919538" cy="107791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latin typeface="Arial Narrow" pitchFamily="34" charset="0"/>
                <a:hlinkClick r:id="rId4"/>
              </a:rPr>
              <a:t>http://www.urheberrecht.ch/E/img/cartoon7.jpg</a:t>
            </a:r>
            <a:endParaRPr lang="en-US" sz="1600" dirty="0">
              <a:latin typeface="Arial Narrow" pitchFamily="34" charset="0"/>
            </a:endParaRPr>
          </a:p>
          <a:p>
            <a:pPr algn="ctr" eaLnBrk="0" hangingPunct="0"/>
            <a:r>
              <a:rPr lang="en-US" sz="16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600" dirty="0">
                <a:latin typeface="Arial Narrow" pitchFamily="34" charset="0"/>
              </a:rPr>
              <a:t>Used by kind permission of the </a:t>
            </a:r>
            <a:br>
              <a:rPr lang="en-US" sz="1600" dirty="0">
                <a:latin typeface="Arial Narrow" pitchFamily="34" charset="0"/>
              </a:rPr>
            </a:br>
            <a:r>
              <a:rPr lang="en-US" sz="1600" dirty="0">
                <a:latin typeface="Arial Narrow" pitchFamily="34" charset="0"/>
              </a:rPr>
              <a:t>Federal Institute of Intellectual Property</a:t>
            </a:r>
            <a:endParaRPr lang="en-US" sz="1600" dirty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Counterfeit Labels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181600"/>
          </a:xfrm>
        </p:spPr>
        <p:txBody>
          <a:bodyPr/>
          <a:lstStyle/>
          <a:p>
            <a:r>
              <a:rPr lang="en-US" dirty="0"/>
              <a:t>Undercover investigation </a:t>
            </a:r>
            <a:br>
              <a:rPr lang="en-US" dirty="0"/>
            </a:br>
            <a:r>
              <a:rPr lang="en-US" dirty="0"/>
              <a:t>(2005)</a:t>
            </a:r>
          </a:p>
          <a:p>
            <a:pPr lvl="1"/>
            <a:r>
              <a:rPr lang="en-US" dirty="0"/>
              <a:t>FBI &amp; Rapid Enforcement </a:t>
            </a:r>
            <a:br>
              <a:rPr lang="en-US" dirty="0"/>
            </a:br>
            <a:r>
              <a:rPr lang="en-US" dirty="0"/>
              <a:t>Allied Computer Team </a:t>
            </a:r>
            <a:br>
              <a:rPr lang="en-US" dirty="0"/>
            </a:br>
            <a:r>
              <a:rPr lang="en-US" dirty="0"/>
              <a:t>(REACT) Task Force</a:t>
            </a:r>
          </a:p>
          <a:p>
            <a:pPr lvl="1"/>
            <a:r>
              <a:rPr lang="en-US" dirty="0"/>
              <a:t>Operation </a:t>
            </a:r>
            <a:r>
              <a:rPr lang="en-US" dirty="0" err="1"/>
              <a:t>Remaster</a:t>
            </a:r>
            <a:endParaRPr lang="en-US" dirty="0"/>
          </a:p>
          <a:p>
            <a:pPr lvl="1"/>
            <a:r>
              <a:rPr lang="en-US" dirty="0"/>
              <a:t>Federal search warrants </a:t>
            </a:r>
            <a:br>
              <a:rPr lang="en-US" dirty="0"/>
            </a:br>
            <a:r>
              <a:rPr lang="en-US" dirty="0"/>
              <a:t>at 13 locations in CA &amp; TX</a:t>
            </a:r>
          </a:p>
          <a:p>
            <a:r>
              <a:rPr lang="en-US" dirty="0"/>
              <a:t>Seized contraband:</a:t>
            </a:r>
          </a:p>
          <a:p>
            <a:pPr lvl="1"/>
            <a:r>
              <a:rPr lang="en-US" dirty="0"/>
              <a:t>3 CD/DVD replicators</a:t>
            </a:r>
          </a:p>
          <a:p>
            <a:pPr lvl="1"/>
            <a:r>
              <a:rPr lang="en-US" dirty="0"/>
              <a:t>494,000 pirated music, software &amp; movie disks</a:t>
            </a:r>
          </a:p>
          <a:p>
            <a:pPr lvl="1"/>
            <a:r>
              <a:rPr lang="en-US" dirty="0"/>
              <a:t>6,135 </a:t>
            </a:r>
            <a:r>
              <a:rPr lang="en-US" i="1" dirty="0"/>
              <a:t>stampers</a:t>
            </a:r>
            <a:r>
              <a:rPr lang="en-US" dirty="0"/>
              <a:t> to generate copies of disks (these are molds that create a copy in 3 seconds)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8153400" cy="1143000"/>
          </a:xfrm>
        </p:spPr>
        <p:txBody>
          <a:bodyPr/>
          <a:lstStyle/>
          <a:p>
            <a:r>
              <a:rPr lang="en-US" dirty="0"/>
              <a:t>Counterfeit Anti-Counterfeit Labels (2007) [1]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960563" y="6488113"/>
            <a:ext cx="5222875" cy="36988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  <a:hlinkClick r:id="rId3"/>
              </a:rPr>
              <a:t>http://www.usdoj.gov/criminal/cybercrime/wenSent.htm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07" y="990600"/>
            <a:ext cx="431456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980116" y="4191000"/>
            <a:ext cx="3765550" cy="2762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Arial Narrow" pitchFamily="34" charset="0"/>
                <a:hlinkClick r:id="rId5"/>
              </a:rPr>
              <a:t>http://img.photobucket.com/albums/v103/tiptoe221/FBI.jpg</a:t>
            </a:r>
            <a:r>
              <a:rPr lang="en-US" sz="1200" dirty="0">
                <a:latin typeface="Arial Narrow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Counterfeit Anti-Counterfeit Labels (2007) [2]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410200"/>
          </a:xfrm>
        </p:spPr>
        <p:txBody>
          <a:bodyPr/>
          <a:lstStyle/>
          <a:p>
            <a:r>
              <a:rPr lang="en-US" sz="2200" dirty="0"/>
              <a:t>Counterfeits included</a:t>
            </a:r>
          </a:p>
          <a:p>
            <a:pPr lvl="1"/>
            <a:r>
              <a:rPr lang="en-US" sz="2200" dirty="0"/>
              <a:t>Adobe Photoshop</a:t>
            </a:r>
          </a:p>
          <a:p>
            <a:pPr lvl="1"/>
            <a:r>
              <a:rPr lang="en-US" sz="2200" dirty="0"/>
              <a:t>Norton Antivirus</a:t>
            </a:r>
          </a:p>
          <a:p>
            <a:pPr lvl="1"/>
            <a:r>
              <a:rPr lang="en-US" sz="2200" dirty="0"/>
              <a:t>Music from many artists</a:t>
            </a:r>
          </a:p>
          <a:p>
            <a:r>
              <a:rPr lang="en-US" sz="2200" i="1" dirty="0"/>
              <a:t>Counterfeit labels with FBI </a:t>
            </a:r>
            <a:br>
              <a:rPr lang="en-US" sz="2200" i="1" dirty="0"/>
            </a:br>
            <a:r>
              <a:rPr lang="en-US" sz="2200" i="1" dirty="0"/>
              <a:t>Anti-Piracy Seal </a:t>
            </a:r>
            <a:r>
              <a:rPr lang="en-US" sz="2200" dirty="0"/>
              <a:t>placed on </a:t>
            </a:r>
            <a:br>
              <a:rPr lang="en-US" sz="2200" dirty="0"/>
            </a:br>
            <a:r>
              <a:rPr lang="en-US" sz="2200" dirty="0"/>
              <a:t>the counterfeits!</a:t>
            </a:r>
          </a:p>
          <a:p>
            <a:r>
              <a:rPr lang="en-US" sz="2200" dirty="0"/>
              <a:t>San Jose, CA US Attorneys </a:t>
            </a:r>
            <a:br>
              <a:rPr lang="en-US" sz="2200" dirty="0"/>
            </a:br>
            <a:r>
              <a:rPr lang="en-US" sz="2200" dirty="0"/>
              <a:t>charged three defendants </a:t>
            </a:r>
            <a:br>
              <a:rPr lang="en-US" sz="2200" dirty="0"/>
            </a:br>
            <a:r>
              <a:rPr lang="en-US" sz="2200" dirty="0"/>
              <a:t>with massive piracy violations</a:t>
            </a:r>
          </a:p>
          <a:p>
            <a:r>
              <a:rPr lang="en-US" sz="2200" dirty="0"/>
              <a:t>Sentences	</a:t>
            </a:r>
          </a:p>
          <a:p>
            <a:pPr lvl="1"/>
            <a:r>
              <a:rPr lang="en-US" sz="2200" dirty="0" err="1"/>
              <a:t>Yaobin</a:t>
            </a:r>
            <a:r>
              <a:rPr lang="en-US" sz="2200" dirty="0"/>
              <a:t> </a:t>
            </a:r>
            <a:r>
              <a:rPr lang="en-US" sz="2200" dirty="0" err="1"/>
              <a:t>Zhai</a:t>
            </a:r>
            <a:r>
              <a:rPr lang="en-US" sz="2200" dirty="0"/>
              <a:t> (34): 37 months prison &amp; $6.9M restitution</a:t>
            </a:r>
          </a:p>
          <a:p>
            <a:pPr lvl="1"/>
            <a:r>
              <a:rPr lang="en-US" sz="2200" dirty="0"/>
              <a:t>Ye </a:t>
            </a:r>
            <a:r>
              <a:rPr lang="en-US" sz="2200" dirty="0" err="1"/>
              <a:t>Teng</a:t>
            </a:r>
            <a:r>
              <a:rPr lang="en-US" sz="2200" dirty="0"/>
              <a:t> Wen (31) &amp; </a:t>
            </a:r>
            <a:r>
              <a:rPr lang="en-US" sz="2200" dirty="0" err="1"/>
              <a:t>Hao</a:t>
            </a:r>
            <a:r>
              <a:rPr lang="en-US" sz="2200" dirty="0"/>
              <a:t> He (32): 37 months prison &amp; $125K fines</a:t>
            </a:r>
          </a:p>
          <a:p>
            <a:endParaRPr lang="en-US" sz="22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14" y="585825"/>
            <a:ext cx="4909686" cy="4519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31" y="914400"/>
            <a:ext cx="5676157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066800"/>
          </a:xfrm>
        </p:spPr>
        <p:txBody>
          <a:bodyPr/>
          <a:lstStyle/>
          <a:p>
            <a:r>
              <a:rPr lang="en-US" dirty="0"/>
              <a:t>Live Performances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7467600" cy="5334000"/>
          </a:xfrm>
        </p:spPr>
        <p:txBody>
          <a:bodyPr/>
          <a:lstStyle/>
          <a:p>
            <a:r>
              <a:rPr lang="en-US" dirty="0"/>
              <a:t>Unauthorized fixation of and </a:t>
            </a:r>
            <a:br>
              <a:rPr lang="en-US" dirty="0"/>
            </a:br>
            <a:r>
              <a:rPr lang="en-US" dirty="0"/>
              <a:t>trafficking in sound </a:t>
            </a:r>
            <a:br>
              <a:rPr lang="en-US" dirty="0"/>
            </a:br>
            <a:r>
              <a:rPr lang="en-US" dirty="0"/>
              <a:t>recordings and music </a:t>
            </a:r>
            <a:br>
              <a:rPr lang="en-US" dirty="0"/>
            </a:br>
            <a:r>
              <a:rPr lang="en-US" dirty="0"/>
              <a:t>videos of live </a:t>
            </a:r>
            <a:br>
              <a:rPr lang="en-US" dirty="0"/>
            </a:br>
            <a:r>
              <a:rPr lang="en-US" dirty="0"/>
              <a:t>performance</a:t>
            </a:r>
          </a:p>
          <a:p>
            <a:r>
              <a:rPr lang="en-US" dirty="0"/>
              <a:t>18 USC 2319(a) </a:t>
            </a:r>
            <a:br>
              <a:rPr lang="en-US" dirty="0"/>
            </a:br>
            <a:r>
              <a:rPr lang="en-US" dirty="0"/>
              <a:t>protects live </a:t>
            </a:r>
            <a:br>
              <a:rPr lang="en-US" dirty="0"/>
            </a:br>
            <a:r>
              <a:rPr lang="en-US" dirty="0"/>
              <a:t>performances</a:t>
            </a:r>
          </a:p>
          <a:p>
            <a:r>
              <a:rPr lang="en-US" dirty="0"/>
              <a:t>Criminalizes bootleg</a:t>
            </a:r>
            <a:br>
              <a:rPr lang="en-US" dirty="0"/>
            </a:br>
            <a:r>
              <a:rPr lang="en-US" dirty="0"/>
              <a:t>recordings of live </a:t>
            </a:r>
            <a:br>
              <a:rPr lang="en-US" dirty="0"/>
            </a:br>
            <a:r>
              <a:rPr lang="en-US" dirty="0"/>
              <a:t>performances</a:t>
            </a:r>
          </a:p>
          <a:p>
            <a:r>
              <a:rPr lang="en-US" dirty="0"/>
              <a:t>Up to $250K fines + 5 </a:t>
            </a:r>
            <a:r>
              <a:rPr lang="en-US" dirty="0" err="1"/>
              <a:t>years</a:t>
            </a:r>
            <a:r>
              <a:rPr lang="en-US" dirty="0"/>
              <a:t> imprisonment</a:t>
            </a:r>
          </a:p>
          <a:p>
            <a:r>
              <a:rPr lang="en-US" dirty="0"/>
              <a:t>Greater fines for repeat offenders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7162800" cy="1143000"/>
          </a:xfrm>
        </p:spPr>
        <p:txBody>
          <a:bodyPr/>
          <a:lstStyle/>
          <a:p>
            <a:r>
              <a:rPr lang="en-US" dirty="0"/>
              <a:t>Bootleg Recordings [1]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572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04900"/>
            <a:ext cx="3543300" cy="555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477000" y="5497512"/>
            <a:ext cx="2557463" cy="3698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</a:rPr>
              <a:t>(2004) ISBN 1-844-49151-X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066800" y="6438900"/>
            <a:ext cx="2536825" cy="3698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</a:rPr>
              <a:t>(1996) ISBN 0-312-14289-7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Bootleg Recordings [2]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827088"/>
            <a:ext cx="5715000" cy="5486400"/>
          </a:xfrm>
        </p:spPr>
        <p:txBody>
          <a:bodyPr/>
          <a:lstStyle/>
          <a:p>
            <a:r>
              <a:rPr lang="en-US" dirty="0"/>
              <a:t>Books by </a:t>
            </a:r>
            <a:r>
              <a:rPr lang="en-US" dirty="0" err="1"/>
              <a:t>Heylin</a:t>
            </a:r>
            <a:r>
              <a:rPr lang="en-US" dirty="0"/>
              <a:t> focus on rock music industry</a:t>
            </a:r>
          </a:p>
          <a:p>
            <a:pPr lvl="1"/>
            <a:r>
              <a:rPr lang="en-US" dirty="0"/>
              <a:t>Origins in Southern CA </a:t>
            </a:r>
            <a:br>
              <a:rPr lang="en-US" dirty="0"/>
            </a:br>
            <a:r>
              <a:rPr lang="en-US" dirty="0"/>
              <a:t>in 1969</a:t>
            </a:r>
          </a:p>
          <a:p>
            <a:pPr lvl="1"/>
            <a:r>
              <a:rPr lang="en-US" dirty="0"/>
              <a:t>Excerpts available on </a:t>
            </a:r>
            <a:br>
              <a:rPr lang="en-US" dirty="0"/>
            </a:br>
            <a:r>
              <a:rPr lang="en-US" dirty="0"/>
              <a:t>GOOGLE BOOKS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3"/>
              </a:rPr>
              <a:t>http://books.google.com/</a:t>
            </a:r>
            <a:br>
              <a:rPr lang="en-US" dirty="0">
                <a:latin typeface="Arial Narrow" pitchFamily="34" charset="0"/>
                <a:hlinkClick r:id="rId3"/>
              </a:rPr>
            </a:br>
            <a:r>
              <a:rPr lang="en-US" dirty="0" err="1">
                <a:latin typeface="Arial Narrow" pitchFamily="34" charset="0"/>
                <a:hlinkClick r:id="rId3"/>
              </a:rPr>
              <a:t>books?id</a:t>
            </a:r>
            <a:r>
              <a:rPr lang="en-US" dirty="0">
                <a:latin typeface="Arial Narrow" pitchFamily="34" charset="0"/>
                <a:hlinkClick r:id="rId3"/>
              </a:rPr>
              <a:t>=saWBw9ZG2cgC</a:t>
            </a:r>
            <a:endParaRPr lang="en-US" dirty="0">
              <a:latin typeface="Arial Narrow" pitchFamily="34" charset="0"/>
            </a:endParaRPr>
          </a:p>
          <a:p>
            <a:r>
              <a:rPr lang="en-US" dirty="0"/>
              <a:t>But Louis Armstrong </a:t>
            </a:r>
            <a:br>
              <a:rPr lang="en-US" dirty="0"/>
            </a:br>
            <a:r>
              <a:rPr lang="en-US" dirty="0"/>
              <a:t>“gained his interest in tape recording after hearing </a:t>
            </a:r>
            <a:br>
              <a:rPr lang="en-US" dirty="0"/>
            </a:br>
            <a:r>
              <a:rPr lang="en-US" dirty="0"/>
              <a:t>bootleg recordings of his </a:t>
            </a:r>
            <a:br>
              <a:rPr lang="en-US" dirty="0"/>
            </a:br>
            <a:r>
              <a:rPr lang="en-US" dirty="0"/>
              <a:t>Carnegie Hall concert in </a:t>
            </a:r>
            <a:r>
              <a:rPr lang="en-US" i="1" dirty="0"/>
              <a:t>1947</a:t>
            </a:r>
            <a:r>
              <a:rPr lang="en-US" dirty="0"/>
              <a:t>.”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4"/>
              </a:rPr>
              <a:t>http://tinyurl.com/6ou52x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2200"/>
            <a:ext cx="4583775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257800" y="6166644"/>
            <a:ext cx="2489200" cy="3698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  <a:hlinkClick r:id="rId6"/>
              </a:rPr>
              <a:t>http://tinyurl.com/5ddek2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7138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7162800" cy="1143000"/>
          </a:xfrm>
        </p:spPr>
        <p:txBody>
          <a:bodyPr/>
          <a:lstStyle/>
          <a:p>
            <a:r>
              <a:rPr lang="en-US" dirty="0"/>
              <a:t>DMCA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43756"/>
            <a:ext cx="9144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Digital Millennium Copyright Act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Amended Copyright Act to </a:t>
            </a:r>
            <a:br>
              <a:rPr lang="en-US" sz="2000" dirty="0"/>
            </a:br>
            <a:r>
              <a:rPr lang="en-US" sz="2000" dirty="0"/>
              <a:t>address digital information </a:t>
            </a:r>
            <a:br>
              <a:rPr lang="en-US" sz="2000" dirty="0"/>
            </a:br>
            <a:r>
              <a:rPr lang="en-US" sz="2000" dirty="0"/>
              <a:t>and Internet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§1201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Prohibitions on </a:t>
            </a:r>
            <a:br>
              <a:rPr lang="en-US" sz="2000" dirty="0"/>
            </a:br>
            <a:r>
              <a:rPr lang="en-US" sz="2000" dirty="0"/>
              <a:t>circumvention of </a:t>
            </a:r>
            <a:br>
              <a:rPr lang="en-US" sz="2000" dirty="0"/>
            </a:br>
            <a:r>
              <a:rPr lang="en-US" sz="2000" dirty="0"/>
              <a:t>technological measures </a:t>
            </a:r>
            <a:br>
              <a:rPr lang="en-US" sz="2000" dirty="0"/>
            </a:br>
            <a:r>
              <a:rPr lang="en-US" sz="2000" dirty="0"/>
              <a:t>used to protect copyright </a:t>
            </a:r>
            <a:br>
              <a:rPr lang="en-US" sz="2000" dirty="0"/>
            </a:br>
            <a:r>
              <a:rPr lang="en-US" sz="2000" dirty="0"/>
              <a:t>systems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Fair use = defense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§1202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Protects against concealment of copyright infringement caused by tampering with CMI (copyright management information)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tampering with identification info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Up to $500K fine + imprisonment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Enhanced penalties for </a:t>
            </a:r>
            <a:br>
              <a:rPr lang="en-US" sz="2000" dirty="0"/>
            </a:br>
            <a:r>
              <a:rPr lang="en-US" sz="2000" dirty="0"/>
              <a:t>repeat offenders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953000" y="5486400"/>
            <a:ext cx="3919537" cy="107791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>
                <a:latin typeface="Arial Narrow" pitchFamily="34" charset="0"/>
                <a:hlinkClick r:id="rId4"/>
              </a:rPr>
              <a:t>http://www.urheberrecht.ch/E/img/cartoon9.jpg</a:t>
            </a:r>
            <a:endParaRPr lang="en-US" sz="1600" dirty="0">
              <a:latin typeface="Arial Narrow" pitchFamily="34" charset="0"/>
            </a:endParaRPr>
          </a:p>
          <a:p>
            <a:pPr algn="ctr" eaLnBrk="0" hangingPunct="0"/>
            <a:r>
              <a:rPr lang="en-US" sz="16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600" dirty="0">
                <a:latin typeface="Arial Narrow" pitchFamily="34" charset="0"/>
              </a:rPr>
              <a:t>Used by kind permission of the </a:t>
            </a:r>
            <a:br>
              <a:rPr lang="en-US" sz="1600" dirty="0">
                <a:latin typeface="Arial Narrow" pitchFamily="34" charset="0"/>
              </a:rPr>
            </a:br>
            <a:r>
              <a:rPr lang="en-US" sz="1600" dirty="0">
                <a:latin typeface="Arial Narrow" pitchFamily="34" charset="0"/>
              </a:rPr>
              <a:t>Federal Institute of Intellectual Property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Defenses to DMCA Violations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2012950"/>
            <a:ext cx="9118600" cy="4495800"/>
          </a:xfrm>
        </p:spPr>
        <p:txBody>
          <a:bodyPr/>
          <a:lstStyle/>
          <a:p>
            <a:r>
              <a:rPr lang="en-US" sz="2200" dirty="0"/>
              <a:t>Constitutional challenges</a:t>
            </a:r>
          </a:p>
          <a:p>
            <a:r>
              <a:rPr lang="en-US" sz="2200" i="1" dirty="0"/>
              <a:t>U.S. v. </a:t>
            </a:r>
            <a:r>
              <a:rPr lang="en-US" sz="2200" i="1" dirty="0" err="1"/>
              <a:t>Elcom</a:t>
            </a:r>
            <a:r>
              <a:rPr lang="en-US" sz="2200" dirty="0"/>
              <a:t> (2002)</a:t>
            </a:r>
          </a:p>
          <a:p>
            <a:pPr lvl="1"/>
            <a:r>
              <a:rPr lang="en-US" sz="2200" dirty="0"/>
              <a:t>Defendant sold the </a:t>
            </a:r>
            <a:r>
              <a:rPr lang="en-US" sz="2200" i="1" dirty="0"/>
              <a:t>Advanced eBook Processor</a:t>
            </a:r>
            <a:r>
              <a:rPr lang="en-US" sz="2200" dirty="0"/>
              <a:t>, which permitted removal of use restrictions from Adobe Acrobat PDF files and files formatted for the eBook Reader</a:t>
            </a:r>
          </a:p>
          <a:p>
            <a:pPr lvl="1"/>
            <a:r>
              <a:rPr lang="en-US" sz="2200" dirty="0"/>
              <a:t>Defendant moved to dismiss on constitutional grounds, claiming DMCA violates First Amendment</a:t>
            </a:r>
          </a:p>
          <a:p>
            <a:pPr lvl="1"/>
            <a:r>
              <a:rPr lang="en-US" sz="2200" dirty="0"/>
              <a:t>Court found computer code </a:t>
            </a:r>
            <a:r>
              <a:rPr lang="en-US" sz="2200" i="1" dirty="0"/>
              <a:t>is protected speech </a:t>
            </a:r>
            <a:r>
              <a:rPr lang="en-US" sz="2200" dirty="0"/>
              <a:t>at some level, but that DMCA prohibits certain code related to </a:t>
            </a:r>
            <a:r>
              <a:rPr lang="en-US" sz="2200" i="1" dirty="0"/>
              <a:t>function</a:t>
            </a:r>
            <a:r>
              <a:rPr lang="en-US" sz="2200" dirty="0"/>
              <a:t>, not </a:t>
            </a:r>
            <a:r>
              <a:rPr lang="en-US" sz="2200" i="1" dirty="0"/>
              <a:t>content</a:t>
            </a:r>
            <a:r>
              <a:rPr lang="en-US" sz="2200" dirty="0"/>
              <a:t>, so </a:t>
            </a:r>
            <a:r>
              <a:rPr lang="en-US" sz="2200" i="1" dirty="0"/>
              <a:t>no First Amendment fair use right</a:t>
            </a:r>
            <a:r>
              <a:rPr lang="en-US" sz="2200" dirty="0"/>
              <a:t> and DMCA not overbroad</a:t>
            </a:r>
          </a:p>
          <a:p>
            <a:r>
              <a:rPr lang="en-US" sz="2200" dirty="0"/>
              <a:t>See </a:t>
            </a:r>
            <a:r>
              <a:rPr lang="en-US" sz="2200" dirty="0">
                <a:latin typeface="Arial Narrow" pitchFamily="34" charset="0"/>
                <a:hlinkClick r:id="rId3"/>
              </a:rPr>
              <a:t>http://digital-law-online.info/cases/62PQ2D1736.htm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4629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7162800" cy="1143000"/>
          </a:xfrm>
        </p:spPr>
        <p:txBody>
          <a:bodyPr/>
          <a:lstStyle/>
          <a:p>
            <a:r>
              <a:rPr lang="en-US" dirty="0"/>
              <a:t>Copyright Removal &amp; False Application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191000" cy="4648200"/>
          </a:xfrm>
        </p:spPr>
        <p:txBody>
          <a:bodyPr/>
          <a:lstStyle/>
          <a:p>
            <a:r>
              <a:rPr lang="en-US" dirty="0"/>
              <a:t>Removal of copyright notice or fraudulent use  = criminal acts</a:t>
            </a:r>
          </a:p>
          <a:p>
            <a:pPr lvl="1"/>
            <a:r>
              <a:rPr lang="en-US" dirty="0"/>
              <a:t>Fines possible</a:t>
            </a:r>
          </a:p>
          <a:p>
            <a:r>
              <a:rPr lang="en-US" dirty="0"/>
              <a:t>Section 506(e) prohibits </a:t>
            </a:r>
            <a:r>
              <a:rPr lang="en-US" i="1" dirty="0"/>
              <a:t>false representations </a:t>
            </a:r>
            <a:r>
              <a:rPr lang="en-US" dirty="0"/>
              <a:t>on copyright </a:t>
            </a:r>
            <a:r>
              <a:rPr lang="en-US" i="1" dirty="0"/>
              <a:t>application</a:t>
            </a:r>
          </a:p>
          <a:p>
            <a:pPr lvl="1"/>
            <a:r>
              <a:rPr lang="en-US" dirty="0"/>
              <a:t>Knowing violations = subject to fine</a:t>
            </a:r>
          </a:p>
          <a:p>
            <a:pPr lvl="1"/>
            <a:r>
              <a:rPr lang="en-US" dirty="0"/>
              <a:t>Key:  knowledge – intent to knowingly supply erroneous info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81" y="1524000"/>
            <a:ext cx="4857369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7162800" cy="1143000"/>
          </a:xfrm>
        </p:spPr>
        <p:txBody>
          <a:bodyPr/>
          <a:lstStyle/>
          <a:p>
            <a:r>
              <a:rPr lang="en-US" dirty="0"/>
              <a:t>Copyright Review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153400" cy="5486400"/>
          </a:xfrm>
        </p:spPr>
        <p:txBody>
          <a:bodyPr/>
          <a:lstStyle/>
          <a:p>
            <a:r>
              <a:rPr lang="en-US" sz="2000" dirty="0"/>
              <a:t>Criminal copyright enforcement = federal function</a:t>
            </a:r>
          </a:p>
          <a:p>
            <a:pPr lvl="1"/>
            <a:r>
              <a:rPr lang="en-US" sz="2000" dirty="0"/>
              <a:t>Copyright violations codified in Titles 17 &amp; 18 of USC.</a:t>
            </a:r>
          </a:p>
          <a:p>
            <a:pPr lvl="1"/>
            <a:r>
              <a:rPr lang="en-US" sz="2000" dirty="0"/>
              <a:t>Challenges presented by </a:t>
            </a:r>
            <a:br>
              <a:rPr lang="en-US" sz="2000" dirty="0"/>
            </a:br>
            <a:r>
              <a:rPr lang="en-US" sz="2000" dirty="0"/>
              <a:t>technology</a:t>
            </a:r>
          </a:p>
          <a:p>
            <a:r>
              <a:rPr lang="en-US" sz="2000" dirty="0"/>
              <a:t>17 USC </a:t>
            </a:r>
            <a:r>
              <a:rPr lang="en-US" sz="2000" dirty="0">
                <a:cs typeface="Times New Roman" pitchFamily="18" charset="0"/>
              </a:rPr>
              <a:t>§ 506(a):  key criminal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statute</a:t>
            </a:r>
          </a:p>
          <a:p>
            <a:pPr lvl="1"/>
            <a:r>
              <a:rPr lang="en-US" sz="2000" i="1" dirty="0">
                <a:cs typeface="Times New Roman" pitchFamily="18" charset="0"/>
              </a:rPr>
              <a:t>Any person who infringes a </a:t>
            </a:r>
            <a:br>
              <a:rPr lang="en-US" sz="2000" i="1" dirty="0">
                <a:cs typeface="Times New Roman" pitchFamily="18" charset="0"/>
              </a:rPr>
            </a:br>
            <a:r>
              <a:rPr lang="en-US" sz="2000" i="1" dirty="0">
                <a:cs typeface="Times New Roman" pitchFamily="18" charset="0"/>
              </a:rPr>
              <a:t>copyright willfully and for </a:t>
            </a:r>
            <a:br>
              <a:rPr lang="en-US" sz="2000" i="1" dirty="0">
                <a:cs typeface="Times New Roman" pitchFamily="18" charset="0"/>
              </a:rPr>
            </a:br>
            <a:r>
              <a:rPr lang="en-US" sz="2000" i="1" dirty="0">
                <a:cs typeface="Times New Roman" pitchFamily="18" charset="0"/>
              </a:rPr>
              <a:t>purposes of commercial </a:t>
            </a:r>
            <a:br>
              <a:rPr lang="en-US" sz="2000" i="1" dirty="0">
                <a:cs typeface="Times New Roman" pitchFamily="18" charset="0"/>
              </a:rPr>
            </a:br>
            <a:r>
              <a:rPr lang="en-US" sz="2000" i="1" dirty="0">
                <a:cs typeface="Times New Roman" pitchFamily="18" charset="0"/>
              </a:rPr>
              <a:t>advantage or private financial </a:t>
            </a:r>
            <a:br>
              <a:rPr lang="en-US" sz="2000" i="1" dirty="0">
                <a:cs typeface="Times New Roman" pitchFamily="18" charset="0"/>
              </a:rPr>
            </a:br>
            <a:r>
              <a:rPr lang="en-US" sz="2000" i="1" dirty="0">
                <a:cs typeface="Times New Roman" pitchFamily="18" charset="0"/>
              </a:rPr>
              <a:t>gain shall be punished as </a:t>
            </a:r>
            <a:br>
              <a:rPr lang="en-US" sz="2000" i="1" dirty="0">
                <a:cs typeface="Times New Roman" pitchFamily="18" charset="0"/>
              </a:rPr>
            </a:br>
            <a:r>
              <a:rPr lang="en-US" sz="2000" i="1" dirty="0">
                <a:cs typeface="Times New Roman" pitchFamily="18" charset="0"/>
              </a:rPr>
              <a:t>provided in section 2319 of </a:t>
            </a:r>
            <a:br>
              <a:rPr lang="en-US" sz="2000" i="1" dirty="0">
                <a:cs typeface="Times New Roman" pitchFamily="18" charset="0"/>
              </a:rPr>
            </a:br>
            <a:r>
              <a:rPr lang="en-US" sz="2000" i="1" dirty="0">
                <a:cs typeface="Times New Roman" pitchFamily="18" charset="0"/>
              </a:rPr>
              <a:t>title 18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Punishment by imprisonment,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fine (18 USC 2319)</a:t>
            </a:r>
          </a:p>
          <a:p>
            <a:pPr lvl="2"/>
            <a:r>
              <a:rPr lang="en-US" sz="2000" dirty="0">
                <a:cs typeface="Times New Roman" pitchFamily="18" charset="0"/>
              </a:rPr>
              <a:t>Base sentence 0-6 months</a:t>
            </a:r>
          </a:p>
          <a:p>
            <a:pPr lvl="1"/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0714"/>
          <a:stretch>
            <a:fillRect/>
          </a:stretch>
        </p:blipFill>
        <p:spPr bwMode="auto">
          <a:xfrm>
            <a:off x="4572000" y="1857374"/>
            <a:ext cx="4191000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029200" y="5862810"/>
            <a:ext cx="3508375" cy="9540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>
                <a:latin typeface="Arial Narrow" pitchFamily="34" charset="0"/>
                <a:hlinkClick r:id="rId4"/>
              </a:rPr>
              <a:t>http://www.urheberrecht.ch/E/img/cartoon1.jpg</a:t>
            </a:r>
            <a:r>
              <a:rPr lang="en-US" sz="1400" dirty="0">
                <a:latin typeface="Arial Narrow" pitchFamily="34" charset="0"/>
              </a:rPr>
              <a:t> </a:t>
            </a:r>
          </a:p>
          <a:p>
            <a:pPr algn="ctr" eaLnBrk="0" hangingPunct="0"/>
            <a:r>
              <a:rPr lang="en-US" sz="14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400" dirty="0">
                <a:latin typeface="Arial Narrow" pitchFamily="34" charset="0"/>
              </a:rPr>
              <a:t>Used by kind permission of the </a:t>
            </a:r>
            <a:br>
              <a:rPr lang="en-US" sz="1400" dirty="0">
                <a:latin typeface="Arial Narrow" pitchFamily="34" charset="0"/>
              </a:rPr>
            </a:br>
            <a:r>
              <a:rPr lang="en-US" sz="1400" dirty="0">
                <a:latin typeface="Arial Narrow" pitchFamily="34" charset="0"/>
              </a:rPr>
              <a:t>Federal Institute of Intellectual Property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Economic Espionage Act of 1996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00600" y="1295400"/>
            <a:ext cx="4038600" cy="5257800"/>
          </a:xfrm>
        </p:spPr>
        <p:txBody>
          <a:bodyPr/>
          <a:lstStyle/>
          <a:p>
            <a:r>
              <a:rPr lang="en-US" dirty="0"/>
              <a:t>Goal to protect info guarded by </a:t>
            </a:r>
          </a:p>
          <a:p>
            <a:pPr lvl="1"/>
            <a:r>
              <a:rPr lang="en-US" dirty="0"/>
              <a:t>“Reasonable” secrecy measures &amp;</a:t>
            </a:r>
          </a:p>
          <a:p>
            <a:pPr lvl="1"/>
            <a:r>
              <a:rPr lang="en-US" dirty="0"/>
              <a:t>Maintain </a:t>
            </a:r>
            <a:r>
              <a:rPr lang="en-US" i="1" dirty="0"/>
              <a:t>competitiveness</a:t>
            </a:r>
            <a:r>
              <a:rPr lang="en-US" dirty="0"/>
              <a:t> of critical U.S. industries</a:t>
            </a:r>
          </a:p>
          <a:p>
            <a:r>
              <a:rPr lang="en-US" dirty="0"/>
              <a:t>Criminalizes </a:t>
            </a:r>
            <a:r>
              <a:rPr lang="en-US" i="1" dirty="0"/>
              <a:t>theft of trade secrets</a:t>
            </a:r>
          </a:p>
          <a:p>
            <a:pPr lvl="1"/>
            <a:r>
              <a:rPr lang="en-US" dirty="0"/>
              <a:t>Previously, Trade Secrets Act dealt only with </a:t>
            </a:r>
            <a:r>
              <a:rPr lang="en-US" i="1" dirty="0"/>
              <a:t>civil</a:t>
            </a:r>
            <a:r>
              <a:rPr lang="en-US" dirty="0"/>
              <a:t> litigation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4745387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1863"/>
            <a:ext cx="3733800" cy="499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7162800" cy="1143000"/>
          </a:xfrm>
        </p:spPr>
        <p:txBody>
          <a:bodyPr/>
          <a:lstStyle/>
          <a:p>
            <a:r>
              <a:rPr lang="en-US" dirty="0"/>
              <a:t>EEA Cases [1]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1863"/>
            <a:ext cx="5486400" cy="5621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 dirty="0"/>
              <a:t>US v. Ho</a:t>
            </a:r>
            <a:r>
              <a:rPr lang="en-US" sz="2800" dirty="0"/>
              <a:t> (1998).</a:t>
            </a:r>
          </a:p>
          <a:p>
            <a:r>
              <a:rPr lang="en-US" dirty="0"/>
              <a:t>Employee sent e-mail to </a:t>
            </a:r>
            <a:br>
              <a:rPr lang="en-US" dirty="0"/>
            </a:br>
            <a:r>
              <a:rPr lang="en-US" dirty="0"/>
              <a:t>competitor’s company </a:t>
            </a:r>
            <a:r>
              <a:rPr lang="en-US" i="1" dirty="0"/>
              <a:t>requesting info</a:t>
            </a:r>
            <a:r>
              <a:rPr lang="en-US" dirty="0"/>
              <a:t> relating to competitor’s technology</a:t>
            </a:r>
          </a:p>
          <a:p>
            <a:r>
              <a:rPr lang="en-US" dirty="0"/>
              <a:t>Employee arrested under terms </a:t>
            </a:r>
            <a:br>
              <a:rPr lang="en-US" dirty="0"/>
            </a:br>
            <a:r>
              <a:rPr lang="en-US" dirty="0"/>
              <a:t>of EEA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3276600"/>
            <a:ext cx="3048000" cy="3154710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Arial Narrow" pitchFamily="34" charset="0"/>
              </a:rPr>
              <a:t>!?!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EEA Cases [2]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6286" y="838200"/>
            <a:ext cx="5032919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US v. Martin</a:t>
            </a:r>
            <a:r>
              <a:rPr lang="en-US" dirty="0"/>
              <a:t> (2000).</a:t>
            </a:r>
          </a:p>
          <a:p>
            <a:r>
              <a:rPr lang="en-US" sz="2300" dirty="0"/>
              <a:t>Maine </a:t>
            </a:r>
            <a:r>
              <a:rPr lang="en-US" sz="2300" i="1" dirty="0"/>
              <a:t>chemist</a:t>
            </a:r>
            <a:r>
              <a:rPr lang="en-US" sz="2300" dirty="0"/>
              <a:t> and California </a:t>
            </a:r>
            <a:r>
              <a:rPr lang="en-US" sz="2300" i="1" dirty="0"/>
              <a:t>scientist</a:t>
            </a:r>
            <a:r>
              <a:rPr lang="en-US" sz="2300" dirty="0"/>
              <a:t> corresponded via e-mail</a:t>
            </a:r>
          </a:p>
          <a:p>
            <a:r>
              <a:rPr lang="en-US" sz="2300" i="1" dirty="0"/>
              <a:t>Chemist</a:t>
            </a:r>
            <a:r>
              <a:rPr lang="en-US" sz="2300" dirty="0"/>
              <a:t> sent resume and confidential company info to scientist</a:t>
            </a:r>
          </a:p>
          <a:p>
            <a:r>
              <a:rPr lang="en-US" sz="2300" i="1" dirty="0"/>
              <a:t>Scientist</a:t>
            </a:r>
            <a:r>
              <a:rPr lang="en-US" sz="2300" dirty="0"/>
              <a:t> prodded for more info</a:t>
            </a:r>
          </a:p>
          <a:p>
            <a:r>
              <a:rPr lang="en-US" sz="2300" dirty="0"/>
              <a:t>On </a:t>
            </a:r>
            <a:r>
              <a:rPr lang="en-US" sz="2300" i="1" dirty="0"/>
              <a:t>chemist’s</a:t>
            </a:r>
            <a:r>
              <a:rPr lang="en-US" sz="2300" dirty="0"/>
              <a:t> last day of work, mistakenly sent correspondence to her </a:t>
            </a:r>
            <a:r>
              <a:rPr lang="en-US" sz="2300" i="1" dirty="0"/>
              <a:t>employer</a:t>
            </a:r>
            <a:r>
              <a:rPr lang="en-US" sz="2300" dirty="0"/>
              <a:t> discussing confidential info she had sent to scientist</a:t>
            </a:r>
          </a:p>
          <a:p>
            <a:r>
              <a:rPr lang="en-US" sz="2300" i="1" dirty="0"/>
              <a:t>Scientist</a:t>
            </a:r>
            <a:r>
              <a:rPr lang="en-US" sz="2300" dirty="0"/>
              <a:t> convicted for conspiracy to steal trade secrets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05" y="25401"/>
            <a:ext cx="4074795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29" y="0"/>
            <a:ext cx="7162800" cy="1143000"/>
          </a:xfrm>
        </p:spPr>
        <p:txBody>
          <a:bodyPr/>
          <a:lstStyle/>
          <a:p>
            <a:r>
              <a:rPr lang="en-US" dirty="0"/>
              <a:t>EEA Cont.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153400" cy="5638800"/>
          </a:xfrm>
        </p:spPr>
        <p:txBody>
          <a:bodyPr/>
          <a:lstStyle/>
          <a:p>
            <a:pPr>
              <a:defRPr/>
            </a:pPr>
            <a:r>
              <a:rPr lang="en-US" dirty="0"/>
              <a:t>Insiders / Employees </a:t>
            </a:r>
            <a:br>
              <a:rPr lang="en-US" dirty="0"/>
            </a:br>
            <a:r>
              <a:rPr lang="en-US" dirty="0"/>
              <a:t>make up most cases</a:t>
            </a:r>
          </a:p>
          <a:p>
            <a:pPr>
              <a:defRPr/>
            </a:pPr>
            <a:r>
              <a:rPr lang="en-US" dirty="0"/>
              <a:t>Situations where EEA </a:t>
            </a:r>
            <a:br>
              <a:rPr lang="en-US" dirty="0"/>
            </a:br>
            <a:r>
              <a:rPr lang="en-US" dirty="0"/>
              <a:t>red flag might go off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Company </a:t>
            </a:r>
            <a:r>
              <a:rPr lang="en-US" i="1" dirty="0"/>
              <a:t>hires</a:t>
            </a:r>
            <a:r>
              <a:rPr lang="en-US" dirty="0"/>
              <a:t> an </a:t>
            </a:r>
            <a:br>
              <a:rPr lang="en-US" dirty="0"/>
            </a:br>
            <a:r>
              <a:rPr lang="en-US" i="1" dirty="0"/>
              <a:t>employee</a:t>
            </a:r>
            <a:r>
              <a:rPr lang="en-US" dirty="0"/>
              <a:t> who has </a:t>
            </a:r>
            <a:br>
              <a:rPr lang="en-US" dirty="0"/>
            </a:br>
            <a:r>
              <a:rPr lang="en-US" dirty="0"/>
              <a:t>intimate knowledge </a:t>
            </a:r>
            <a:br>
              <a:rPr lang="en-US" dirty="0"/>
            </a:br>
            <a:r>
              <a:rPr lang="en-US" dirty="0"/>
              <a:t>of former employer’s IP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Company </a:t>
            </a:r>
            <a:r>
              <a:rPr lang="en-US" i="1" dirty="0"/>
              <a:t>buys</a:t>
            </a:r>
            <a:r>
              <a:rPr lang="en-US" dirty="0"/>
              <a:t> a </a:t>
            </a:r>
            <a:r>
              <a:rPr lang="en-US" i="1" dirty="0"/>
              <a:t>business</a:t>
            </a:r>
            <a:r>
              <a:rPr lang="en-US" dirty="0"/>
              <a:t> that has employees who recently worked for competitors or other industry employers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Company uses </a:t>
            </a:r>
            <a:r>
              <a:rPr lang="en-US" i="1" dirty="0"/>
              <a:t>consultants</a:t>
            </a:r>
            <a:r>
              <a:rPr lang="en-US" dirty="0"/>
              <a:t> who have access to technical and marketing info</a:t>
            </a:r>
          </a:p>
          <a:p>
            <a:pPr marL="514350" indent="-457200">
              <a:defRPr/>
            </a:pPr>
            <a:r>
              <a:rPr lang="en-US" dirty="0"/>
              <a:t>Do not allow employees to breach confidentiality agreements by asking </a:t>
            </a:r>
            <a:r>
              <a:rPr lang="en-US" i="1" dirty="0"/>
              <a:t>improper questions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31" y="0"/>
            <a:ext cx="4592769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771"/>
            <a:ext cx="7162800" cy="1143000"/>
          </a:xfrm>
        </p:spPr>
        <p:txBody>
          <a:bodyPr/>
          <a:lstStyle/>
          <a:p>
            <a:r>
              <a:rPr lang="en-US" dirty="0"/>
              <a:t>EEA Defenses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153400" cy="5715000"/>
          </a:xfrm>
        </p:spPr>
        <p:txBody>
          <a:bodyPr/>
          <a:lstStyle/>
          <a:p>
            <a:pPr marL="457200" indent="-457200">
              <a:defRPr/>
            </a:pPr>
            <a:r>
              <a:rPr lang="en-US" sz="2300" dirty="0"/>
              <a:t>Parallel Development</a:t>
            </a:r>
          </a:p>
          <a:p>
            <a:pPr marL="914400" lvl="1" indent="-457200">
              <a:defRPr/>
            </a:pPr>
            <a:r>
              <a:rPr lang="en-US" sz="2300" dirty="0"/>
              <a:t>Argue possession of a trade secret was derived through independent work</a:t>
            </a:r>
          </a:p>
          <a:p>
            <a:pPr marL="457200" indent="-457200">
              <a:defRPr/>
            </a:pPr>
            <a:r>
              <a:rPr lang="en-US" sz="2300" dirty="0"/>
              <a:t>Reverse engineering</a:t>
            </a:r>
          </a:p>
          <a:p>
            <a:pPr marL="857250" lvl="1" indent="-457200">
              <a:defRPr/>
            </a:pPr>
            <a:r>
              <a:rPr lang="en-US" sz="2300" dirty="0"/>
              <a:t>But beware DMCA </a:t>
            </a:r>
            <a:br>
              <a:rPr lang="en-US" sz="2300" dirty="0"/>
            </a:br>
            <a:r>
              <a:rPr lang="en-US" sz="2300" dirty="0"/>
              <a:t>violations</a:t>
            </a:r>
          </a:p>
          <a:p>
            <a:pPr marL="857250" lvl="1" indent="-457200">
              <a:defRPr/>
            </a:pPr>
            <a:r>
              <a:rPr lang="en-US" sz="2300" dirty="0"/>
              <a:t>Must not disable </a:t>
            </a:r>
            <a:br>
              <a:rPr lang="en-US" sz="2300" dirty="0"/>
            </a:br>
            <a:r>
              <a:rPr lang="en-US" sz="2300" dirty="0"/>
              <a:t>technological barriers</a:t>
            </a:r>
          </a:p>
          <a:p>
            <a:pPr marL="457200" indent="-457200">
              <a:defRPr/>
            </a:pPr>
            <a:r>
              <a:rPr lang="en-US" sz="2300" dirty="0"/>
              <a:t>General knowledge &amp; skills</a:t>
            </a:r>
          </a:p>
          <a:p>
            <a:pPr marL="857250" lvl="1" indent="-457200">
              <a:defRPr/>
            </a:pPr>
            <a:r>
              <a:rPr lang="en-US" sz="2300" dirty="0"/>
              <a:t>Strongest argument – </a:t>
            </a:r>
            <a:br>
              <a:rPr lang="en-US" sz="2300" dirty="0"/>
            </a:br>
            <a:r>
              <a:rPr lang="en-US" sz="2300" dirty="0"/>
              <a:t>challenges patent or </a:t>
            </a:r>
            <a:br>
              <a:rPr lang="en-US" sz="2300" dirty="0"/>
            </a:br>
            <a:r>
              <a:rPr lang="en-US" sz="2300" dirty="0"/>
              <a:t>supports no violation </a:t>
            </a:r>
            <a:br>
              <a:rPr lang="en-US" sz="2300" dirty="0"/>
            </a:br>
            <a:r>
              <a:rPr lang="en-US" sz="2300" dirty="0"/>
              <a:t>trade secrets</a:t>
            </a:r>
          </a:p>
          <a:p>
            <a:pPr marL="457200" indent="-457200">
              <a:defRPr/>
            </a:pPr>
            <a:r>
              <a:rPr lang="en-US" sz="2300" dirty="0"/>
              <a:t>First Amendment rights</a:t>
            </a:r>
          </a:p>
          <a:p>
            <a:pPr marL="857250" lvl="1" indent="-457200">
              <a:defRPr/>
            </a:pPr>
            <a:r>
              <a:rPr lang="en-US" sz="2300" dirty="0"/>
              <a:t>Bizarre idea!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56635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153400" cy="762000"/>
          </a:xfrm>
        </p:spPr>
        <p:txBody>
          <a:bodyPr/>
          <a:lstStyle/>
          <a:p>
            <a:r>
              <a:rPr lang="en-US" sz="3200" dirty="0"/>
              <a:t>Elements of Copyright Infringement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839200" cy="5943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Prosecution shows: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Existence of valid </a:t>
            </a:r>
            <a:br>
              <a:rPr lang="en-US" dirty="0"/>
            </a:br>
            <a:r>
              <a:rPr lang="en-US" dirty="0"/>
              <a:t>copyright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Infringement of the </a:t>
            </a:r>
            <a:br>
              <a:rPr lang="en-US" dirty="0"/>
            </a:br>
            <a:r>
              <a:rPr lang="en-US" dirty="0"/>
              <a:t>copyright by </a:t>
            </a:r>
            <a:br>
              <a:rPr lang="en-US" dirty="0"/>
            </a:br>
            <a:r>
              <a:rPr lang="en-US" dirty="0"/>
              <a:t>defendant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Defendant acted </a:t>
            </a:r>
            <a:br>
              <a:rPr lang="en-US" dirty="0"/>
            </a:br>
            <a:r>
              <a:rPr lang="en-US" dirty="0"/>
              <a:t>willfully, either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for purposes of: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commercial </a:t>
            </a:r>
            <a:br>
              <a:rPr lang="en-US" dirty="0"/>
            </a:br>
            <a:r>
              <a:rPr lang="en-US" dirty="0"/>
              <a:t>advantage or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private gain or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by the reproduction or distribution of one or more copies or </a:t>
            </a:r>
            <a:r>
              <a:rPr lang="en-US" dirty="0" err="1"/>
              <a:t>phonorecords</a:t>
            </a:r>
            <a:r>
              <a:rPr lang="en-US" dirty="0"/>
              <a:t> of 1 or more works during any 180-day period which have a retail value &gt; $1,000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1"/>
            <a:ext cx="558615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85800" y="6324600"/>
            <a:ext cx="7772400" cy="49244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300" dirty="0">
                <a:latin typeface="Arial Narrow" pitchFamily="34" charset="0"/>
                <a:hlinkClick r:id="rId4"/>
              </a:rPr>
              <a:t>http://www.urheberrecht.ch/E/img/cartoon5.jpg</a:t>
            </a:r>
            <a:r>
              <a:rPr lang="en-US" sz="1300" dirty="0">
                <a:latin typeface="Arial Narrow" pitchFamily="34" charset="0"/>
              </a:rPr>
              <a:t>  </a:t>
            </a:r>
          </a:p>
          <a:p>
            <a:pPr algn="ctr" eaLnBrk="0" hangingPunct="0"/>
            <a:r>
              <a:rPr lang="en-US" sz="1300" dirty="0">
                <a:latin typeface="Arial Narrow" pitchFamily="34" charset="0"/>
              </a:rPr>
              <a:t>Copyright © Government of Switzerland. </a:t>
            </a:r>
            <a:r>
              <a:rPr lang="en-US" sz="1200" dirty="0">
                <a:latin typeface="Arial Narrow" pitchFamily="34" charset="0"/>
              </a:rPr>
              <a:t>Used by kind permission of the </a:t>
            </a:r>
            <a:r>
              <a:rPr lang="en-US" sz="1300" dirty="0">
                <a:latin typeface="Arial Narrow" pitchFamily="34" charset="0"/>
              </a:rPr>
              <a:t>Federal Institute of Intellectual Property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Defenses to Criminal Copyright Infringement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2467"/>
            <a:ext cx="7162800" cy="4648200"/>
          </a:xfrm>
        </p:spPr>
        <p:txBody>
          <a:bodyPr/>
          <a:lstStyle/>
          <a:p>
            <a:r>
              <a:rPr lang="en-US" sz="2200" dirty="0"/>
              <a:t>No valid copyright</a:t>
            </a:r>
          </a:p>
          <a:p>
            <a:pPr lvl="1"/>
            <a:r>
              <a:rPr lang="en-US" sz="2200" dirty="0"/>
              <a:t>Not registered</a:t>
            </a:r>
          </a:p>
          <a:p>
            <a:pPr lvl="2"/>
            <a:r>
              <a:rPr lang="en-US" sz="2200" dirty="0"/>
              <a:t>Note:  Copyright </a:t>
            </a:r>
            <a:br>
              <a:rPr lang="en-US" sz="2200" dirty="0"/>
            </a:br>
            <a:r>
              <a:rPr lang="en-US" sz="2200" dirty="0"/>
              <a:t>registration not required </a:t>
            </a:r>
            <a:br>
              <a:rPr lang="en-US" sz="2200" dirty="0"/>
            </a:br>
            <a:r>
              <a:rPr lang="en-US" sz="2200" dirty="0"/>
              <a:t>at time of infringement</a:t>
            </a:r>
          </a:p>
          <a:p>
            <a:pPr lvl="1"/>
            <a:r>
              <a:rPr lang="en-US" sz="2200" dirty="0"/>
              <a:t>Fraud</a:t>
            </a:r>
          </a:p>
          <a:p>
            <a:pPr lvl="2"/>
            <a:r>
              <a:rPr lang="en-US" sz="2200" dirty="0"/>
              <a:t>Copyright registrant was </a:t>
            </a:r>
            <a:br>
              <a:rPr lang="en-US" sz="2200" dirty="0"/>
            </a:br>
            <a:r>
              <a:rPr lang="en-US" sz="2200" dirty="0"/>
              <a:t>not author </a:t>
            </a:r>
          </a:p>
          <a:p>
            <a:pPr lvl="2"/>
            <a:r>
              <a:rPr lang="en-US" sz="2200" dirty="0"/>
              <a:t>Gov’t must prove validity as element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52400" y="4596586"/>
            <a:ext cx="8839200" cy="218521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hangingPunct="0"/>
            <a:r>
              <a:rPr lang="en-US" b="0" dirty="0">
                <a:latin typeface="Old English Text MT" pitchFamily="66" charset="0"/>
              </a:rPr>
              <a:t>"For him that doth ill and doth sin with this book, in retribution for what he has done, I send this curse, and for him that would alter this book: may he be annihilated by leprosy, and may his name be erased from the book of the living and may he join the Devil for all Eternity." </a:t>
            </a:r>
          </a:p>
          <a:p>
            <a:pPr eaLnBrk="0" hangingPunct="0"/>
            <a:endParaRPr lang="en-US" b="0" dirty="0">
              <a:latin typeface="Old English Text MT" pitchFamily="66" charset="0"/>
            </a:endParaRPr>
          </a:p>
          <a:p>
            <a:pPr eaLnBrk="0" hangingPunct="0"/>
            <a:r>
              <a:rPr lang="en-US" b="0" dirty="0">
                <a:latin typeface="Old English Text MT" pitchFamily="66" charset="0"/>
              </a:rPr>
              <a:t>13th century book curse adapted from </a:t>
            </a:r>
            <a:r>
              <a:rPr lang="en-US" b="0" dirty="0" err="1">
                <a:latin typeface="Old English Text MT" pitchFamily="66" charset="0"/>
              </a:rPr>
              <a:t>Eike</a:t>
            </a:r>
            <a:r>
              <a:rPr lang="en-US" b="0" dirty="0">
                <a:latin typeface="Old English Text MT" pitchFamily="66" charset="0"/>
              </a:rPr>
              <a:t> von </a:t>
            </a:r>
            <a:r>
              <a:rPr lang="en-US" b="0" dirty="0" err="1">
                <a:latin typeface="Old English Text MT" pitchFamily="66" charset="0"/>
              </a:rPr>
              <a:t>Repgow</a:t>
            </a:r>
            <a:r>
              <a:rPr lang="en-US" b="0" dirty="0">
                <a:latin typeface="Old English Text MT" pitchFamily="66" charset="0"/>
              </a:rPr>
              <a:t>, «</a:t>
            </a:r>
            <a:r>
              <a:rPr lang="en-US" b="0" dirty="0" err="1">
                <a:latin typeface="Old English Text MT" pitchFamily="66" charset="0"/>
              </a:rPr>
              <a:t>Sachsenspiegel</a:t>
            </a:r>
            <a:r>
              <a:rPr lang="en-US" b="0" dirty="0">
                <a:latin typeface="Old English Text MT" pitchFamily="66" charset="0"/>
              </a:rPr>
              <a:t>.»</a:t>
            </a:r>
          </a:p>
          <a:p>
            <a:pPr eaLnBrk="0" hangingPunct="0"/>
            <a:r>
              <a:rPr lang="en-US" sz="1400" b="0" dirty="0">
                <a:latin typeface="Arial Narrow" pitchFamily="34" charset="0"/>
                <a:hlinkClick r:id="rId3"/>
              </a:rPr>
              <a:t>http://www.urheberrecht.ch/E/heute/duh10.php?m=5&amp;s=1</a:t>
            </a:r>
            <a:r>
              <a:rPr lang="en-US" sz="1400" b="0" dirty="0">
                <a:latin typeface="Arial Narrow" pitchFamily="34" charset="0"/>
              </a:rPr>
              <a:t> </a:t>
            </a:r>
            <a:endParaRPr lang="en-US" b="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5400" y="575260"/>
            <a:ext cx="3871912" cy="3689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6" y="0"/>
            <a:ext cx="7162800" cy="1143000"/>
          </a:xfrm>
        </p:spPr>
        <p:txBody>
          <a:bodyPr/>
          <a:lstStyle/>
          <a:p>
            <a:r>
              <a:rPr lang="en-US" dirty="0"/>
              <a:t>Authorized Use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3899"/>
            <a:ext cx="3733800" cy="5181600"/>
          </a:xfrm>
        </p:spPr>
        <p:txBody>
          <a:bodyPr/>
          <a:lstStyle/>
          <a:p>
            <a:r>
              <a:rPr lang="en-US" dirty="0"/>
              <a:t>Defeats willfulness element</a:t>
            </a:r>
          </a:p>
          <a:p>
            <a:r>
              <a:rPr lang="en-US" dirty="0"/>
              <a:t>Copyright Act does not define authorization</a:t>
            </a:r>
          </a:p>
          <a:p>
            <a:pPr lvl="1"/>
            <a:r>
              <a:rPr lang="en-US" dirty="0"/>
              <a:t>“Apparent authority” as possible defense</a:t>
            </a:r>
          </a:p>
          <a:p>
            <a:pPr lvl="2"/>
            <a:r>
              <a:rPr lang="en-US" dirty="0"/>
              <a:t>Good-faith belief copy permitted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0714"/>
          <a:stretch>
            <a:fillRect/>
          </a:stretch>
        </p:blipFill>
        <p:spPr bwMode="auto">
          <a:xfrm>
            <a:off x="3784218" y="0"/>
            <a:ext cx="528358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226527" y="5181600"/>
            <a:ext cx="4398963" cy="12001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Arial Narrow" pitchFamily="34" charset="0"/>
                <a:hlinkClick r:id="rId4"/>
              </a:rPr>
              <a:t>http://www.urheberrecht.ch/E/img/cartoon3.jpg</a:t>
            </a:r>
            <a:endParaRPr lang="en-US" sz="1800" dirty="0">
              <a:latin typeface="Arial Narrow" pitchFamily="34" charset="0"/>
            </a:endParaRPr>
          </a:p>
          <a:p>
            <a:pPr algn="ctr" eaLnBrk="0" hangingPunct="0"/>
            <a:r>
              <a:rPr lang="en-US" sz="18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800" dirty="0">
                <a:latin typeface="Arial Narrow" pitchFamily="34" charset="0"/>
              </a:rPr>
              <a:t>Used by kind permission of the </a:t>
            </a:r>
            <a:br>
              <a:rPr lang="en-US" sz="1800" dirty="0">
                <a:latin typeface="Arial Narrow" pitchFamily="34" charset="0"/>
              </a:rPr>
            </a:br>
            <a:r>
              <a:rPr lang="en-US" sz="1800" dirty="0">
                <a:latin typeface="Arial Narrow" pitchFamily="34" charset="0"/>
              </a:rPr>
              <a:t>Federal Institute of Intellectual Property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Statutory Exceptions – No Infringement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232275" cy="4953000"/>
          </a:xfrm>
        </p:spPr>
        <p:txBody>
          <a:bodyPr/>
          <a:lstStyle/>
          <a:p>
            <a:r>
              <a:rPr lang="en-US" dirty="0"/>
              <a:t>Reproduction of limited number of copies by libraries and archives</a:t>
            </a:r>
          </a:p>
          <a:p>
            <a:r>
              <a:rPr lang="en-US" dirty="0"/>
              <a:t>First Sale Doctrine</a:t>
            </a:r>
          </a:p>
          <a:p>
            <a:r>
              <a:rPr lang="en-US" dirty="0"/>
              <a:t>Fair Use Doctrine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6360215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966470" y="685800"/>
            <a:ext cx="3966470" cy="107721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latin typeface="Arial Narrow" pitchFamily="34" charset="0"/>
                <a:hlinkClick r:id="rId4"/>
              </a:rPr>
              <a:t>http://www.urheberrecht.ch/E/img/cartoon2.jpg</a:t>
            </a:r>
            <a:r>
              <a:rPr lang="en-US" sz="1600" dirty="0">
                <a:latin typeface="Arial Narrow" pitchFamily="34" charset="0"/>
              </a:rPr>
              <a:t> </a:t>
            </a:r>
          </a:p>
          <a:p>
            <a:pPr algn="ctr" eaLnBrk="0" hangingPunct="0"/>
            <a:r>
              <a:rPr lang="en-US" sz="16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600" dirty="0">
                <a:latin typeface="Arial Narrow" pitchFamily="34" charset="0"/>
              </a:rPr>
              <a:t>Used by kind permission of the </a:t>
            </a:r>
            <a:br>
              <a:rPr lang="en-US" sz="1600" dirty="0">
                <a:latin typeface="Arial Narrow" pitchFamily="34" charset="0"/>
              </a:rPr>
            </a:br>
            <a:r>
              <a:rPr lang="en-US" sz="1600" dirty="0">
                <a:latin typeface="Arial Narrow" pitchFamily="34" charset="0"/>
              </a:rPr>
              <a:t>Federal Institute of Intellectual Property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02" y="2057400"/>
            <a:ext cx="492269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First Sale Doctrine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9067800" cy="5814219"/>
          </a:xfrm>
        </p:spPr>
        <p:txBody>
          <a:bodyPr/>
          <a:lstStyle/>
          <a:p>
            <a:r>
              <a:rPr lang="en-US" dirty="0"/>
              <a:t>Copyright Act §109 distinguishes between </a:t>
            </a:r>
            <a:r>
              <a:rPr lang="en-US" i="1" dirty="0"/>
              <a:t>physical copy </a:t>
            </a:r>
            <a:r>
              <a:rPr lang="en-US" dirty="0"/>
              <a:t>and </a:t>
            </a:r>
            <a:r>
              <a:rPr lang="en-US" i="1" dirty="0"/>
              <a:t>intellectual property</a:t>
            </a:r>
          </a:p>
          <a:p>
            <a:r>
              <a:rPr lang="en-US" dirty="0"/>
              <a:t>Ownership of </a:t>
            </a:r>
            <a:r>
              <a:rPr lang="en-US" i="1" dirty="0"/>
              <a:t>physical copy </a:t>
            </a:r>
            <a:r>
              <a:rPr lang="en-US" dirty="0"/>
              <a:t>of work permits</a:t>
            </a:r>
          </a:p>
          <a:p>
            <a:pPr lvl="1"/>
            <a:r>
              <a:rPr lang="en-US" dirty="0"/>
              <a:t>Lending (not CD/DVDs)</a:t>
            </a:r>
          </a:p>
          <a:p>
            <a:pPr lvl="1"/>
            <a:r>
              <a:rPr lang="en-US" dirty="0"/>
              <a:t>Reselling</a:t>
            </a:r>
          </a:p>
          <a:p>
            <a:pPr lvl="1"/>
            <a:r>
              <a:rPr lang="en-US" dirty="0"/>
              <a:t>Disposing</a:t>
            </a:r>
          </a:p>
          <a:p>
            <a:r>
              <a:rPr lang="en-US" dirty="0"/>
              <a:t>Does not permit</a:t>
            </a:r>
          </a:p>
          <a:p>
            <a:pPr lvl="1"/>
            <a:r>
              <a:rPr lang="en-US" dirty="0"/>
              <a:t>Reproduction</a:t>
            </a:r>
          </a:p>
          <a:p>
            <a:pPr lvl="1"/>
            <a:r>
              <a:rPr lang="en-US" dirty="0"/>
              <a:t>Public display or </a:t>
            </a:r>
            <a:br>
              <a:rPr lang="en-US" dirty="0"/>
            </a:br>
            <a:r>
              <a:rPr lang="en-US" dirty="0"/>
              <a:t>performance (outside home)</a:t>
            </a:r>
          </a:p>
          <a:p>
            <a:r>
              <a:rPr lang="en-US" dirty="0"/>
              <a:t>Software, music, video sold by </a:t>
            </a:r>
            <a:r>
              <a:rPr lang="en-US" i="1" dirty="0"/>
              <a:t>license</a:t>
            </a:r>
          </a:p>
          <a:p>
            <a:pPr lvl="1"/>
            <a:r>
              <a:rPr lang="en-US" dirty="0"/>
              <a:t>Original may be sold only if copies deleted</a:t>
            </a:r>
          </a:p>
          <a:p>
            <a:pPr lvl="1"/>
            <a:r>
              <a:rPr lang="en-US" dirty="0"/>
              <a:t>Cannot be rented out without special contracts with copyright owner</a:t>
            </a:r>
          </a:p>
          <a:p>
            <a:pPr lvl="1"/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846137" y="6500019"/>
            <a:ext cx="7451725" cy="3698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</a:rPr>
              <a:t>See </a:t>
            </a:r>
            <a:r>
              <a:rPr lang="en-US" sz="1800" dirty="0">
                <a:latin typeface="Arial Narrow" pitchFamily="34" charset="0"/>
                <a:hlinkClick r:id="rId4"/>
              </a:rPr>
              <a:t>http://www.copyright.com/ccc/viewPage.do?pageCode=cr10-n#saledoctrine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Fair Use Reviewed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105400" cy="5638800"/>
          </a:xfrm>
        </p:spPr>
        <p:txBody>
          <a:bodyPr/>
          <a:lstStyle/>
          <a:p>
            <a:pPr marL="457200" indent="-457200"/>
            <a:r>
              <a:rPr lang="en-US" dirty="0"/>
              <a:t>4 factors considered to determine if use complies </a:t>
            </a:r>
            <a:br>
              <a:rPr lang="en-US" dirty="0"/>
            </a:br>
            <a:r>
              <a:rPr lang="en-US" dirty="0"/>
              <a:t>with Fair Use Doctrine: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Purpose and nature of use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Nature of the copyrighted work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Amount and substantiality of the portion used in relation to the copyrighted work as a whole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The effect of the use upon the potential market or the value of the work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0714"/>
          <a:stretch>
            <a:fillRect/>
          </a:stretch>
        </p:blipFill>
        <p:spPr bwMode="auto">
          <a:xfrm>
            <a:off x="4917336" y="990600"/>
            <a:ext cx="406473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0" y="5410200"/>
            <a:ext cx="4451350" cy="12001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Arial Narrow" pitchFamily="34" charset="0"/>
                <a:hlinkClick r:id="rId4"/>
              </a:rPr>
              <a:t>http://www.urheberrecht.ch/E/img/cartoon4.jpg</a:t>
            </a:r>
            <a:r>
              <a:rPr lang="en-US" sz="1800" dirty="0">
                <a:latin typeface="Arial Narrow" pitchFamily="34" charset="0"/>
              </a:rPr>
              <a:t> </a:t>
            </a:r>
          </a:p>
          <a:p>
            <a:pPr algn="ctr" eaLnBrk="0" hangingPunct="0"/>
            <a:r>
              <a:rPr lang="en-US" sz="18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800" dirty="0">
                <a:latin typeface="Arial Narrow" pitchFamily="34" charset="0"/>
              </a:rPr>
              <a:t>Used by kind permission of the </a:t>
            </a:r>
            <a:br>
              <a:rPr lang="en-US" sz="1800" dirty="0">
                <a:latin typeface="Arial Narrow" pitchFamily="34" charset="0"/>
              </a:rPr>
            </a:br>
            <a:r>
              <a:rPr lang="en-US" sz="1800" dirty="0">
                <a:latin typeface="Arial Narrow" pitchFamily="34" charset="0"/>
              </a:rPr>
              <a:t>Federal Institute of Intellectual Property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Copyright Misuse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153400" cy="5410200"/>
          </a:xfrm>
        </p:spPr>
        <p:txBody>
          <a:bodyPr/>
          <a:lstStyle/>
          <a:p>
            <a:r>
              <a:rPr lang="en-US" dirty="0"/>
              <a:t>Courts tend to look to see whether </a:t>
            </a:r>
            <a:r>
              <a:rPr lang="en-US" i="1" dirty="0"/>
              <a:t>copyright owner </a:t>
            </a:r>
            <a:r>
              <a:rPr lang="en-US" dirty="0"/>
              <a:t>has acted against public policy</a:t>
            </a:r>
          </a:p>
          <a:p>
            <a:pPr lvl="1"/>
            <a:r>
              <a:rPr lang="en-US" dirty="0"/>
              <a:t>Defendant can claim </a:t>
            </a:r>
            <a:br>
              <a:rPr lang="en-US" dirty="0"/>
            </a:br>
            <a:r>
              <a:rPr lang="en-US" dirty="0"/>
              <a:t>owner is using </a:t>
            </a:r>
            <a:br>
              <a:rPr lang="en-US" dirty="0"/>
            </a:br>
            <a:r>
              <a:rPr lang="en-US" dirty="0"/>
              <a:t>copyright in manner </a:t>
            </a:r>
            <a:br>
              <a:rPr lang="en-US" dirty="0"/>
            </a:br>
            <a:r>
              <a:rPr lang="en-US" dirty="0"/>
              <a:t>that violates public </a:t>
            </a:r>
            <a:br>
              <a:rPr lang="en-US" dirty="0"/>
            </a:br>
            <a:r>
              <a:rPr lang="en-US" dirty="0"/>
              <a:t>policy</a:t>
            </a:r>
          </a:p>
          <a:p>
            <a:pPr lvl="1"/>
            <a:r>
              <a:rPr lang="en-US" dirty="0"/>
              <a:t>Renders copyright </a:t>
            </a:r>
            <a:br>
              <a:rPr lang="en-US" dirty="0"/>
            </a:br>
            <a:r>
              <a:rPr lang="en-US" dirty="0"/>
              <a:t>unenforceable</a:t>
            </a:r>
          </a:p>
          <a:p>
            <a:r>
              <a:rPr lang="en-US" dirty="0"/>
              <a:t>Used where owner </a:t>
            </a:r>
            <a:br>
              <a:rPr lang="en-US" dirty="0"/>
            </a:br>
            <a:r>
              <a:rPr lang="en-US" dirty="0"/>
              <a:t>attempts to </a:t>
            </a:r>
            <a:r>
              <a:rPr lang="en-US" i="1" dirty="0"/>
              <a:t>extend rights </a:t>
            </a:r>
            <a:br>
              <a:rPr lang="en-US" i="1" dirty="0"/>
            </a:br>
            <a:r>
              <a:rPr lang="en-US" i="1" dirty="0"/>
              <a:t>beyond those granted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under Copyright Act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635625" y="76200"/>
            <a:ext cx="3508375" cy="9540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>
                <a:latin typeface="Arial Narrow" pitchFamily="34" charset="0"/>
                <a:hlinkClick r:id="rId3"/>
              </a:rPr>
              <a:t>http://www.urheberrecht.ch/E/img/cartoon8.jpg</a:t>
            </a:r>
            <a:r>
              <a:rPr lang="en-US" sz="1400" dirty="0">
                <a:latin typeface="Arial Narrow" pitchFamily="34" charset="0"/>
              </a:rPr>
              <a:t> </a:t>
            </a:r>
          </a:p>
          <a:p>
            <a:pPr algn="ctr" eaLnBrk="0" hangingPunct="0"/>
            <a:r>
              <a:rPr lang="en-US" sz="1400" dirty="0">
                <a:latin typeface="Arial Narrow" pitchFamily="34" charset="0"/>
              </a:rPr>
              <a:t>Copyright © Government of Switzerland</a:t>
            </a:r>
          </a:p>
          <a:p>
            <a:pPr algn="ctr" eaLnBrk="0" hangingPunct="0"/>
            <a:r>
              <a:rPr lang="en-US" sz="1400" dirty="0">
                <a:latin typeface="Arial Narrow" pitchFamily="34" charset="0"/>
              </a:rPr>
              <a:t>Used by kind permission of the </a:t>
            </a:r>
            <a:br>
              <a:rPr lang="en-US" sz="1400" dirty="0">
                <a:latin typeface="Arial Narrow" pitchFamily="34" charset="0"/>
              </a:rPr>
            </a:br>
            <a:r>
              <a:rPr lang="en-US" sz="1400" dirty="0">
                <a:latin typeface="Arial Narrow" pitchFamily="34" charset="0"/>
              </a:rPr>
              <a:t>Federal Institute of Intellectual Property</a:t>
            </a:r>
            <a:endParaRPr lang="en-US" sz="1400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05000"/>
            <a:ext cx="4584699" cy="465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rheberrecht.ch/E/img/cartoon1.jpg" TargetMode="External"/></Relationships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C000"/>
        </a:solidFill>
        <a:ln w="9525">
          <a:noFill/>
          <a:miter lim="800000"/>
          <a:headEnd/>
          <a:tailEnd/>
        </a:ln>
        <a:scene3d>
          <a:camera prst="orthographicFront"/>
          <a:lightRig rig="threePt" dir="t"/>
        </a:scene3d>
        <a:sp3d>
          <a:bevelT/>
        </a:sp3d>
      </a:spPr>
      <a:bodyPr>
        <a:spAutoFit/>
      </a:bodyPr>
      <a:lstStyle>
        <a:defPPr algn="ctr" eaLnBrk="0" hangingPunct="0">
          <a:defRPr sz="1400" dirty="0">
            <a:latin typeface="Arial Narrow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true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D16705BA-56CF-44F8-B0EF-FD89847588FE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1696</TotalTime>
  <Words>1820</Words>
  <Application>Microsoft Office PowerPoint</Application>
  <PresentationFormat>On-screen Show (4:3)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Bookman Old Style</vt:lpstr>
      <vt:lpstr>Old English Text MT</vt:lpstr>
      <vt:lpstr>Times New Roman</vt:lpstr>
      <vt:lpstr>Wingdings</vt:lpstr>
      <vt:lpstr>CJ 341 Class Notes</vt:lpstr>
      <vt:lpstr>Legal Issues in Cybercrime Cases:  IP Crimes</vt:lpstr>
      <vt:lpstr>Copyright Review</vt:lpstr>
      <vt:lpstr>Elements of Copyright Infringement</vt:lpstr>
      <vt:lpstr>Defenses to Criminal Copyright Infringement</vt:lpstr>
      <vt:lpstr>Authorized Use</vt:lpstr>
      <vt:lpstr>Statutory Exceptions – No Infringement</vt:lpstr>
      <vt:lpstr>First Sale Doctrine</vt:lpstr>
      <vt:lpstr>Fair Use Reviewed</vt:lpstr>
      <vt:lpstr>Copyright Misuse (1)</vt:lpstr>
      <vt:lpstr>Copyright Misuse (2)</vt:lpstr>
      <vt:lpstr>Counterfeit Labels</vt:lpstr>
      <vt:lpstr>Counterfeit Anti-Counterfeit Labels (2007) [1]</vt:lpstr>
      <vt:lpstr>Counterfeit Anti-Counterfeit Labels (2007) [2]</vt:lpstr>
      <vt:lpstr>Live Performances</vt:lpstr>
      <vt:lpstr>Bootleg Recordings [1]</vt:lpstr>
      <vt:lpstr>Bootleg Recordings [2]</vt:lpstr>
      <vt:lpstr>DMCA</vt:lpstr>
      <vt:lpstr>Defenses to DMCA Violations</vt:lpstr>
      <vt:lpstr>Copyright Removal &amp; False Application</vt:lpstr>
      <vt:lpstr>Economic Espionage Act of 1996</vt:lpstr>
      <vt:lpstr>EEA Cases [1]</vt:lpstr>
      <vt:lpstr>EEA Cases [2]</vt:lpstr>
      <vt:lpstr>EEA Cont.</vt:lpstr>
      <vt:lpstr>EEA Defenses</vt:lpstr>
      <vt:lpstr>Now go and study</vt:lpstr>
    </vt:vector>
  </TitlesOfParts>
  <Manager>Stan Shernock,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Issues in IP Crimes</dc:title>
  <dc:subject>CJ341/IA241</dc:subject>
  <dc:creator>M. E. Kabay, PhD, CISSP-ISSMP</dc:creator>
  <cp:keywords/>
  <dc:description>Updated 2013-10-31 by MK</dc:description>
  <cp:lastModifiedBy>Mich Kabay</cp:lastModifiedBy>
  <cp:revision>388</cp:revision>
  <cp:lastPrinted>2011-11-03T16:40:48Z</cp:lastPrinted>
  <dcterms:created xsi:type="dcterms:W3CDTF">2006-09-11T14:20:06Z</dcterms:created>
  <dcterms:modified xsi:type="dcterms:W3CDTF">2021-02-05T19:55:51Z</dcterms:modified>
  <cp:category/>
</cp:coreProperties>
</file>