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8"/>
  </p:notesMasterIdLst>
  <p:handoutMasterIdLst>
    <p:handoutMasterId r:id="rId19"/>
  </p:handoutMasterIdLst>
  <p:sldIdLst>
    <p:sldId id="285" r:id="rId2"/>
    <p:sldId id="257" r:id="rId3"/>
    <p:sldId id="289" r:id="rId4"/>
    <p:sldId id="290" r:id="rId5"/>
    <p:sldId id="291" r:id="rId6"/>
    <p:sldId id="292" r:id="rId7"/>
    <p:sldId id="293" r:id="rId8"/>
    <p:sldId id="294" r:id="rId9"/>
    <p:sldId id="304" r:id="rId10"/>
    <p:sldId id="295" r:id="rId11"/>
    <p:sldId id="296" r:id="rId12"/>
    <p:sldId id="300" r:id="rId13"/>
    <p:sldId id="298" r:id="rId14"/>
    <p:sldId id="303" r:id="rId15"/>
    <p:sldId id="299" r:id="rId16"/>
    <p:sldId id="288" r:id="rId17"/>
  </p:sldIdLst>
  <p:sldSz cx="9144000" cy="6858000" type="screen4x3"/>
  <p:notesSz cx="7315200" cy="9601200"/>
  <p:defaultTextStyle>
    <a:defPPr>
      <a:defRPr lang="en-US"/>
    </a:defPPr>
    <a:lvl1pPr algn="l" rtl="0" fontAlgn="base">
      <a:spcBef>
        <a:spcPct val="0"/>
      </a:spcBef>
      <a:spcAft>
        <a:spcPct val="0"/>
      </a:spcAft>
      <a:defRPr sz="2000" b="1" kern="1200">
        <a:solidFill>
          <a:schemeClr val="tx1"/>
        </a:solidFill>
        <a:latin typeface="Arial" pitchFamily="34" charset="0"/>
        <a:ea typeface="+mn-ea"/>
        <a:cs typeface="+mn-cs"/>
      </a:defRPr>
    </a:lvl1pPr>
    <a:lvl2pPr marL="457200" algn="l" rtl="0" fontAlgn="base">
      <a:spcBef>
        <a:spcPct val="0"/>
      </a:spcBef>
      <a:spcAft>
        <a:spcPct val="0"/>
      </a:spcAft>
      <a:defRPr sz="2000" b="1" kern="1200">
        <a:solidFill>
          <a:schemeClr val="tx1"/>
        </a:solidFill>
        <a:latin typeface="Arial" pitchFamily="34" charset="0"/>
        <a:ea typeface="+mn-ea"/>
        <a:cs typeface="+mn-cs"/>
      </a:defRPr>
    </a:lvl2pPr>
    <a:lvl3pPr marL="914400" algn="l" rtl="0" fontAlgn="base">
      <a:spcBef>
        <a:spcPct val="0"/>
      </a:spcBef>
      <a:spcAft>
        <a:spcPct val="0"/>
      </a:spcAft>
      <a:defRPr sz="2000" b="1" kern="1200">
        <a:solidFill>
          <a:schemeClr val="tx1"/>
        </a:solidFill>
        <a:latin typeface="Arial" pitchFamily="34" charset="0"/>
        <a:ea typeface="+mn-ea"/>
        <a:cs typeface="+mn-cs"/>
      </a:defRPr>
    </a:lvl3pPr>
    <a:lvl4pPr marL="1371600" algn="l" rtl="0" fontAlgn="base">
      <a:spcBef>
        <a:spcPct val="0"/>
      </a:spcBef>
      <a:spcAft>
        <a:spcPct val="0"/>
      </a:spcAft>
      <a:defRPr sz="2000" b="1" kern="1200">
        <a:solidFill>
          <a:schemeClr val="tx1"/>
        </a:solidFill>
        <a:latin typeface="Arial" pitchFamily="34" charset="0"/>
        <a:ea typeface="+mn-ea"/>
        <a:cs typeface="+mn-cs"/>
      </a:defRPr>
    </a:lvl4pPr>
    <a:lvl5pPr marL="1828800" algn="l" rtl="0" fontAlgn="base">
      <a:spcBef>
        <a:spcPct val="0"/>
      </a:spcBef>
      <a:spcAft>
        <a:spcPct val="0"/>
      </a:spcAft>
      <a:defRPr sz="2000" b="1" kern="1200">
        <a:solidFill>
          <a:schemeClr val="tx1"/>
        </a:solidFill>
        <a:latin typeface="Arial" pitchFamily="34" charset="0"/>
        <a:ea typeface="+mn-ea"/>
        <a:cs typeface="+mn-cs"/>
      </a:defRPr>
    </a:lvl5pPr>
    <a:lvl6pPr marL="2286000" algn="l" defTabSz="914400" rtl="0" eaLnBrk="1" latinLnBrk="0" hangingPunct="1">
      <a:defRPr sz="2000" b="1" kern="1200">
        <a:solidFill>
          <a:schemeClr val="tx1"/>
        </a:solidFill>
        <a:latin typeface="Arial" pitchFamily="34" charset="0"/>
        <a:ea typeface="+mn-ea"/>
        <a:cs typeface="+mn-cs"/>
      </a:defRPr>
    </a:lvl6pPr>
    <a:lvl7pPr marL="2743200" algn="l" defTabSz="914400" rtl="0" eaLnBrk="1" latinLnBrk="0" hangingPunct="1">
      <a:defRPr sz="2000" b="1" kern="1200">
        <a:solidFill>
          <a:schemeClr val="tx1"/>
        </a:solidFill>
        <a:latin typeface="Arial" pitchFamily="34" charset="0"/>
        <a:ea typeface="+mn-ea"/>
        <a:cs typeface="+mn-cs"/>
      </a:defRPr>
    </a:lvl7pPr>
    <a:lvl8pPr marL="3200400" algn="l" defTabSz="914400" rtl="0" eaLnBrk="1" latinLnBrk="0" hangingPunct="1">
      <a:defRPr sz="2000" b="1" kern="1200">
        <a:solidFill>
          <a:schemeClr val="tx1"/>
        </a:solidFill>
        <a:latin typeface="Arial" pitchFamily="34" charset="0"/>
        <a:ea typeface="+mn-ea"/>
        <a:cs typeface="+mn-cs"/>
      </a:defRPr>
    </a:lvl8pPr>
    <a:lvl9pPr marL="3657600" algn="l" defTabSz="914400" rtl="0" eaLnBrk="1" latinLnBrk="0" hangingPunct="1">
      <a:defRPr sz="20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0" autoAdjust="0"/>
    <p:restoredTop sz="86374" autoAdjust="0"/>
  </p:normalViewPr>
  <p:slideViewPr>
    <p:cSldViewPr>
      <p:cViewPr>
        <p:scale>
          <a:sx n="100" d="100"/>
          <a:sy n="100" d="100"/>
        </p:scale>
        <p:origin x="-1944" y="-138"/>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83" d="100"/>
          <a:sy n="83" d="100"/>
        </p:scale>
        <p:origin x="-3240" y="-10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073275" y="320675"/>
            <a:ext cx="3168650" cy="479425"/>
          </a:xfrm>
          <a:prstGeom prst="rect">
            <a:avLst/>
          </a:prstGeom>
        </p:spPr>
        <p:txBody>
          <a:bodyPr vert="horz" lIns="96661" tIns="48331" rIns="96661" bIns="48331" rtlCol="0"/>
          <a:lstStyle>
            <a:lvl1pPr algn="ctr" eaLnBrk="0" hangingPunct="0">
              <a:defRPr sz="1700">
                <a:latin typeface="Arial" charset="0"/>
              </a:defRPr>
            </a:lvl1pPr>
          </a:lstStyle>
          <a:p>
            <a:pPr>
              <a:defRPr/>
            </a:pPr>
            <a:r>
              <a:rPr lang="en-US"/>
              <a:t>CJ341 Class Notes</a:t>
            </a:r>
          </a:p>
        </p:txBody>
      </p:sp>
      <p:sp>
        <p:nvSpPr>
          <p:cNvPr id="3" name="Slide Number Placeholder 2"/>
          <p:cNvSpPr>
            <a:spLocks noGrp="1"/>
          </p:cNvSpPr>
          <p:nvPr>
            <p:ph type="sldNum" sz="quarter" idx="3"/>
          </p:nvPr>
        </p:nvSpPr>
        <p:spPr>
          <a:xfrm>
            <a:off x="1588" y="8721725"/>
            <a:ext cx="7313612" cy="400050"/>
          </a:xfrm>
          <a:prstGeom prst="rect">
            <a:avLst/>
          </a:prstGeom>
        </p:spPr>
        <p:txBody>
          <a:bodyPr vert="horz" lIns="96661" tIns="48331" rIns="96661" bIns="48331" rtlCol="0" anchor="b"/>
          <a:lstStyle>
            <a:lvl1pPr algn="ctr" eaLnBrk="0" hangingPunct="0">
              <a:defRPr sz="1300">
                <a:latin typeface="Arial" charset="0"/>
              </a:defRPr>
            </a:lvl1pPr>
          </a:lstStyle>
          <a:p>
            <a:pPr>
              <a:defRPr/>
            </a:pPr>
            <a:fld id="{EE2B6C33-F2FC-42B8-9349-FB5F24BF1AEB}" type="slidenum">
              <a:rPr lang="en-US"/>
              <a:pPr>
                <a:defRPr/>
              </a:pPr>
              <a:t>‹#›</a:t>
            </a:fld>
            <a:endParaRPr lang="en-US"/>
          </a:p>
        </p:txBody>
      </p:sp>
    </p:spTree>
    <p:extLst>
      <p:ext uri="{BB962C8B-B14F-4D97-AF65-F5344CB8AC3E}">
        <p14:creationId xmlns:p14="http://schemas.microsoft.com/office/powerpoint/2010/main" val="71096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eaLnBrk="1" hangingPunct="1">
              <a:defRPr sz="1300" b="0">
                <a:latin typeface="Arial" charset="0"/>
              </a:defRPr>
            </a:lvl1pPr>
          </a:lstStyle>
          <a:p>
            <a:pPr>
              <a:defRPr/>
            </a:pPr>
            <a:endParaRPr lang="en-US"/>
          </a:p>
        </p:txBody>
      </p:sp>
      <p:sp>
        <p:nvSpPr>
          <p:cNvPr id="717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eaLnBrk="1" hangingPunct="1">
              <a:defRPr sz="1300" b="0">
                <a:latin typeface="Arial" charset="0"/>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eaLnBrk="1" hangingPunct="1">
              <a:defRPr sz="1300" b="0">
                <a:latin typeface="Arial" charset="0"/>
              </a:defRPr>
            </a:lvl1pPr>
          </a:lstStyle>
          <a:p>
            <a:pPr>
              <a:defRPr/>
            </a:pPr>
            <a:endParaRPr lang="en-US"/>
          </a:p>
        </p:txBody>
      </p:sp>
      <p:sp>
        <p:nvSpPr>
          <p:cNvPr id="717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eaLnBrk="1" hangingPunct="1">
              <a:defRPr sz="1300" b="0">
                <a:latin typeface="Arial" charset="0"/>
              </a:defRPr>
            </a:lvl1pPr>
          </a:lstStyle>
          <a:p>
            <a:pPr>
              <a:defRPr/>
            </a:pPr>
            <a:fld id="{CE6382CE-6816-40CB-9998-53E49E2F874A}" type="slidenum">
              <a:rPr lang="en-US"/>
              <a:pPr>
                <a:defRPr/>
              </a:pPr>
              <a:t>‹#›</a:t>
            </a:fld>
            <a:endParaRPr lang="en-US"/>
          </a:p>
        </p:txBody>
      </p:sp>
    </p:spTree>
    <p:extLst>
      <p:ext uri="{BB962C8B-B14F-4D97-AF65-F5344CB8AC3E}">
        <p14:creationId xmlns:p14="http://schemas.microsoft.com/office/powerpoint/2010/main" val="18504097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2B8BEF11-F006-45F2-82DC-5EE5FEEB2268}" type="slidenum">
              <a:rPr lang="en-US" smtClean="0">
                <a:latin typeface="Arial" pitchFamily="34" charset="0"/>
              </a:rPr>
              <a:pPr/>
              <a:t>1</a:t>
            </a:fld>
            <a:endParaRPr lang="en-US" smtClean="0">
              <a:latin typeface="Arial"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1F111808-990D-4589-A9CE-F36C2A7B0949}" type="slidenum">
              <a:rPr lang="en-US" smtClean="0">
                <a:latin typeface="Arial" pitchFamily="34" charset="0"/>
              </a:rPr>
              <a:pPr/>
              <a:t>10</a:t>
            </a:fld>
            <a:endParaRPr lang="en-US" smtClean="0">
              <a:latin typeface="Arial" pitchFamily="34"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9CA75889-41E3-47D5-80CE-F1835D07DE56}" type="slidenum">
              <a:rPr lang="en-US" smtClean="0">
                <a:latin typeface="Arial" pitchFamily="34" charset="0"/>
              </a:rPr>
              <a:pPr/>
              <a:t>11</a:t>
            </a:fld>
            <a:endParaRPr lang="en-US" smtClean="0">
              <a:latin typeface="Arial"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D6241578-CF56-4346-91CF-EF987591F463}" type="slidenum">
              <a:rPr lang="en-US" smtClean="0">
                <a:latin typeface="Arial" pitchFamily="34" charset="0"/>
              </a:rPr>
              <a:pPr/>
              <a:t>12</a:t>
            </a:fld>
            <a:endParaRPr lang="en-US" smtClean="0">
              <a:latin typeface="Arial" pitchFamily="34"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E6095B3C-ACD0-4171-ABB4-7E6E83852C41}" type="slidenum">
              <a:rPr lang="en-US" smtClean="0">
                <a:latin typeface="Arial" pitchFamily="34" charset="0"/>
              </a:rPr>
              <a:pPr/>
              <a:t>13</a:t>
            </a:fld>
            <a:endParaRPr lang="en-US" smtClean="0">
              <a:latin typeface="Arial" pitchFamily="34"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CAC909DD-9779-4D91-BF3F-CAE4C857523A}" type="slidenum">
              <a:rPr lang="en-US" smtClean="0">
                <a:latin typeface="Arial" pitchFamily="34" charset="0"/>
              </a:rPr>
              <a:pPr/>
              <a:t>14</a:t>
            </a:fld>
            <a:endParaRPr lang="en-US" smtClean="0">
              <a:latin typeface="Arial" pitchFamily="34"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13522CA5-B355-404D-88F1-5B1612665EFD}" type="slidenum">
              <a:rPr lang="en-US" smtClean="0">
                <a:latin typeface="Arial" pitchFamily="34" charset="0"/>
              </a:rPr>
              <a:pPr/>
              <a:t>15</a:t>
            </a:fld>
            <a:endParaRPr lang="en-US" smtClean="0">
              <a:latin typeface="Arial" pitchFamily="34"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3AD4CCB7-298A-4143-BB2E-4E9CB8C3F4F6}" type="slidenum">
              <a:rPr lang="en-US" smtClean="0">
                <a:latin typeface="Arial" pitchFamily="34" charset="0"/>
              </a:rPr>
              <a:pPr/>
              <a:t>16</a:t>
            </a:fld>
            <a:endParaRPr lang="en-US" smtClean="0">
              <a:latin typeface="Arial" pitchFamily="34"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C50CDBC1-B16C-4A9D-9881-1C2D6DD2E5A2}" type="slidenum">
              <a:rPr lang="en-US" smtClean="0">
                <a:latin typeface="Arial" pitchFamily="34" charset="0"/>
              </a:rPr>
              <a:pPr/>
              <a:t>2</a:t>
            </a:fld>
            <a:endParaRPr lang="en-US" smtClean="0">
              <a:latin typeface="Arial"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4BCD2913-AB4E-4457-A97C-67F41556A0FF}" type="slidenum">
              <a:rPr lang="en-US" smtClean="0">
                <a:latin typeface="Arial" pitchFamily="34" charset="0"/>
              </a:rPr>
              <a:pPr/>
              <a:t>3</a:t>
            </a:fld>
            <a:endParaRPr lang="en-US" smtClean="0">
              <a:latin typeface="Arial" pitchFamily="34"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259A9DE4-5356-4664-A954-91B329E01186}" type="slidenum">
              <a:rPr lang="en-US" smtClean="0">
                <a:latin typeface="Arial" pitchFamily="34" charset="0"/>
              </a:rPr>
              <a:pPr/>
              <a:t>4</a:t>
            </a:fld>
            <a:endParaRPr lang="en-US" smtClean="0">
              <a:latin typeface="Arial" pitchFamily="34" charset="0"/>
            </a:endParaRP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15F35590-B9C5-4A55-8461-E549911A630A}" type="slidenum">
              <a:rPr lang="en-US" smtClean="0">
                <a:latin typeface="Arial" pitchFamily="34" charset="0"/>
              </a:rPr>
              <a:pPr/>
              <a:t>5</a:t>
            </a:fld>
            <a:endParaRPr lang="en-US" smtClean="0">
              <a:latin typeface="Arial" pitchFamily="34"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86DBB02E-F8C2-45A8-A5E5-66A311A9AC58}" type="slidenum">
              <a:rPr lang="en-US" smtClean="0">
                <a:latin typeface="Arial" pitchFamily="34" charset="0"/>
              </a:rPr>
              <a:pPr/>
              <a:t>6</a:t>
            </a:fld>
            <a:endParaRPr lang="en-US" smtClean="0">
              <a:latin typeface="Arial" pitchFamily="34"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84586BE3-3615-4AEA-B2CE-7EDDB3F799B0}" type="slidenum">
              <a:rPr lang="en-US" smtClean="0">
                <a:latin typeface="Arial" pitchFamily="34" charset="0"/>
              </a:rPr>
              <a:pPr/>
              <a:t>7</a:t>
            </a:fld>
            <a:endParaRPr lang="en-US" smtClean="0">
              <a:latin typeface="Arial" pitchFamily="34"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6BDBFBDB-F278-4C98-AF4B-90A294D16802}" type="slidenum">
              <a:rPr lang="en-US" smtClean="0">
                <a:latin typeface="Arial" pitchFamily="34" charset="0"/>
              </a:rPr>
              <a:pPr/>
              <a:t>8</a:t>
            </a:fld>
            <a:endParaRPr lang="en-US" smtClean="0">
              <a:latin typeface="Arial" pitchFamily="34"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US" smtClean="0">
              <a:latin typeface="Arial" pitchFamily="34" charset="0"/>
            </a:endParaRPr>
          </a:p>
        </p:txBody>
      </p:sp>
      <p:sp>
        <p:nvSpPr>
          <p:cNvPr id="27652" name="Slide Number Placeholder 3"/>
          <p:cNvSpPr>
            <a:spLocks noGrp="1"/>
          </p:cNvSpPr>
          <p:nvPr>
            <p:ph type="sldNum" sz="quarter" idx="5"/>
          </p:nvPr>
        </p:nvSpPr>
        <p:spPr>
          <a:noFill/>
        </p:spPr>
        <p:txBody>
          <a:bodyPr/>
          <a:lstStyle/>
          <a:p>
            <a:fld id="{6239CFF0-8CCA-4F68-AB86-CD2C5256AFCB}" type="slidenum">
              <a:rPr lang="en-US" smtClean="0">
                <a:latin typeface="Arial" pitchFamily="34" charset="0"/>
              </a:rPr>
              <a:pPr/>
              <a:t>9</a:t>
            </a:fld>
            <a:endParaRPr lang="en-US"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62700" y="152400"/>
            <a:ext cx="17907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90600" y="152400"/>
            <a:ext cx="52197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1676400"/>
            <a:ext cx="3505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505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D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90600" y="152400"/>
            <a:ext cx="7162800" cy="11430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smtClean="0"/>
              <a:t>SLIDE TITLE</a:t>
            </a:r>
          </a:p>
        </p:txBody>
      </p:sp>
      <p:sp>
        <p:nvSpPr>
          <p:cNvPr id="1027" name="Rectangle 3"/>
          <p:cNvSpPr>
            <a:spLocks noGrp="1" noChangeArrowheads="1"/>
          </p:cNvSpPr>
          <p:nvPr>
            <p:ph type="body" idx="1"/>
          </p:nvPr>
        </p:nvSpPr>
        <p:spPr bwMode="auto">
          <a:xfrm>
            <a:off x="990600" y="1676400"/>
            <a:ext cx="7162800" cy="46482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Body Text</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6084" name="Rectangle 4"/>
          <p:cNvSpPr>
            <a:spLocks noChangeArrowheads="1"/>
          </p:cNvSpPr>
          <p:nvPr/>
        </p:nvSpPr>
        <p:spPr bwMode="auto">
          <a:xfrm>
            <a:off x="0" y="6494463"/>
            <a:ext cx="465138" cy="366712"/>
          </a:xfrm>
          <a:prstGeom prst="rect">
            <a:avLst/>
          </a:prstGeom>
          <a:noFill/>
          <a:ln w="12700">
            <a:noFill/>
            <a:miter lim="800000"/>
            <a:headEnd/>
            <a:tailEnd/>
          </a:ln>
          <a:effectLst/>
        </p:spPr>
        <p:txBody>
          <a:bodyPr wrap="none" lIns="90488" tIns="44450" rIns="90488" bIns="44450">
            <a:spAutoFit/>
          </a:bodyPr>
          <a:lstStyle/>
          <a:p>
            <a:pPr eaLnBrk="0" hangingPunct="0">
              <a:defRPr/>
            </a:pPr>
            <a:fld id="{51CA2D55-21A9-4B3A-A3AD-30FAC4AB3058}" type="slidenum">
              <a:rPr lang="en-US" sz="1800">
                <a:latin typeface="Arial" charset="0"/>
              </a:rPr>
              <a:pPr eaLnBrk="0" hangingPunct="0">
                <a:defRPr/>
              </a:pPr>
              <a:t>‹#›</a:t>
            </a:fld>
            <a:endParaRPr lang="en-US" sz="1800" dirty="0">
              <a:latin typeface="Arial" charset="0"/>
            </a:endParaRPr>
          </a:p>
        </p:txBody>
      </p:sp>
      <p:sp>
        <p:nvSpPr>
          <p:cNvPr id="46085" name="Text Box 5"/>
          <p:cNvSpPr txBox="1">
            <a:spLocks noChangeArrowheads="1"/>
          </p:cNvSpPr>
          <p:nvPr/>
        </p:nvSpPr>
        <p:spPr bwMode="auto">
          <a:xfrm>
            <a:off x="8839200" y="152400"/>
            <a:ext cx="184150" cy="457200"/>
          </a:xfrm>
          <a:prstGeom prst="rect">
            <a:avLst/>
          </a:prstGeom>
          <a:noFill/>
          <a:ln w="12700">
            <a:noFill/>
            <a:miter lim="800000"/>
            <a:headEnd type="none" w="sm" len="sm"/>
            <a:tailEnd type="none" w="sm" len="sm"/>
          </a:ln>
          <a:effectLst/>
        </p:spPr>
        <p:txBody>
          <a:bodyPr wrap="none">
            <a:spAutoFit/>
          </a:bodyPr>
          <a:lstStyle/>
          <a:p>
            <a:pPr eaLnBrk="0" hangingPunct="0">
              <a:defRPr/>
            </a:pPr>
            <a:endParaRPr lang="en-US" sz="2400" b="0">
              <a:latin typeface="Times New Roman" pitchFamily="18" charset="0"/>
            </a:endParaRPr>
          </a:p>
        </p:txBody>
      </p:sp>
      <p:pic>
        <p:nvPicPr>
          <p:cNvPr id="1030" name="Picture 8" descr="NWU_2c_stacked_logo"/>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153400" y="0"/>
            <a:ext cx="990600" cy="865188"/>
          </a:xfrm>
          <a:prstGeom prst="rect">
            <a:avLst/>
          </a:prstGeom>
          <a:noFill/>
          <a:ln w="9525">
            <a:noFill/>
            <a:miter lim="800000"/>
            <a:headEnd/>
            <a:tailEnd/>
          </a:ln>
        </p:spPr>
      </p:pic>
      <p:sp>
        <p:nvSpPr>
          <p:cNvPr id="8" name="Text Box 6"/>
          <p:cNvSpPr txBox="1">
            <a:spLocks noChangeArrowheads="1"/>
          </p:cNvSpPr>
          <p:nvPr userDrawn="1"/>
        </p:nvSpPr>
        <p:spPr bwMode="auto">
          <a:xfrm>
            <a:off x="2133600" y="6494463"/>
            <a:ext cx="4845050" cy="215444"/>
          </a:xfrm>
          <a:prstGeom prst="rect">
            <a:avLst/>
          </a:prstGeom>
          <a:noFill/>
          <a:ln w="12700">
            <a:noFill/>
            <a:miter lim="800000"/>
            <a:headEnd type="none" w="sm" len="sm"/>
            <a:tailEnd type="none" w="sm" len="sm"/>
          </a:ln>
          <a:effectLst/>
        </p:spPr>
        <p:txBody>
          <a:bodyPr wrap="square">
            <a:spAutoFit/>
          </a:bodyPr>
          <a:lstStyle/>
          <a:p>
            <a:pPr algn="ctr" eaLnBrk="0" hangingPunct="0">
              <a:defRPr/>
            </a:pPr>
            <a:r>
              <a:rPr lang="en-US" sz="800" b="0" i="1" dirty="0">
                <a:latin typeface="Arial" charset="0"/>
              </a:rPr>
              <a:t>Copyright © </a:t>
            </a:r>
            <a:r>
              <a:rPr lang="en-US" sz="800" b="0" i="1" dirty="0" smtClean="0">
                <a:latin typeface="Arial" charset="0"/>
              </a:rPr>
              <a:t>2013 M. E. Kabay, D. J. Blythe, </a:t>
            </a:r>
            <a:r>
              <a:rPr lang="en-US" sz="800" b="0" i="1" dirty="0">
                <a:latin typeface="Arial" charset="0"/>
              </a:rPr>
              <a:t>J. Tower-Pierce &amp; P. R. Stephenson.  All rights reserved.</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defTabSz="917575" rtl="0" eaLnBrk="0" fontAlgn="base" hangingPunct="0">
        <a:lnSpc>
          <a:spcPct val="90000"/>
        </a:lnSpc>
        <a:spcBef>
          <a:spcPct val="0"/>
        </a:spcBef>
        <a:spcAft>
          <a:spcPct val="0"/>
        </a:spcAft>
        <a:defRPr sz="3600" b="1">
          <a:solidFill>
            <a:srgbClr val="800000"/>
          </a:solidFill>
          <a:latin typeface="+mj-lt"/>
          <a:ea typeface="+mj-ea"/>
          <a:cs typeface="+mj-cs"/>
        </a:defRPr>
      </a:lvl1pPr>
      <a:lvl2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2pPr>
      <a:lvl3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3pPr>
      <a:lvl4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4pPr>
      <a:lvl5pPr algn="l" defTabSz="917575" rtl="0" eaLnBrk="0" fontAlgn="base" hangingPunct="0">
        <a:lnSpc>
          <a:spcPct val="90000"/>
        </a:lnSpc>
        <a:spcBef>
          <a:spcPct val="0"/>
        </a:spcBef>
        <a:spcAft>
          <a:spcPct val="0"/>
        </a:spcAft>
        <a:defRPr sz="3600" b="1">
          <a:solidFill>
            <a:srgbClr val="800000"/>
          </a:solidFill>
          <a:latin typeface="Bookman Old Style" pitchFamily="18" charset="0"/>
        </a:defRPr>
      </a:lvl5pPr>
      <a:lvl6pPr marL="4572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6pPr>
      <a:lvl7pPr marL="9144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7pPr>
      <a:lvl8pPr marL="13716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8pPr>
      <a:lvl9pPr marL="1828800" algn="l" defTabSz="917575" rtl="0" eaLnBrk="0" fontAlgn="base" hangingPunct="0">
        <a:lnSpc>
          <a:spcPct val="90000"/>
        </a:lnSpc>
        <a:spcBef>
          <a:spcPct val="0"/>
        </a:spcBef>
        <a:spcAft>
          <a:spcPct val="0"/>
        </a:spcAft>
        <a:defRPr sz="3600" b="1">
          <a:solidFill>
            <a:srgbClr val="800000"/>
          </a:solidFill>
          <a:latin typeface="Bookman Old Style" pitchFamily="18" charset="0"/>
        </a:defRPr>
      </a:lvl9pPr>
    </p:titleStyle>
    <p:bodyStyle>
      <a:lvl1pPr marL="285750" indent="-285750" algn="l" rtl="0" eaLnBrk="0" fontAlgn="base" hangingPunct="0">
        <a:lnSpc>
          <a:spcPct val="90000"/>
        </a:lnSpc>
        <a:spcBef>
          <a:spcPct val="30000"/>
        </a:spcBef>
        <a:spcAft>
          <a:spcPct val="0"/>
        </a:spcAft>
        <a:buClr>
          <a:schemeClr val="tx1"/>
        </a:buClr>
        <a:buFont typeface="Wingdings" pitchFamily="2" charset="2"/>
        <a:buChar char="Ø"/>
        <a:defRPr sz="2400" b="1">
          <a:solidFill>
            <a:schemeClr val="tx1"/>
          </a:solidFill>
          <a:latin typeface="+mn-lt"/>
          <a:ea typeface="+mn-ea"/>
          <a:cs typeface="+mn-cs"/>
        </a:defRPr>
      </a:lvl1pPr>
      <a:lvl2pPr marL="685800" indent="-228600" algn="l" rtl="0" eaLnBrk="0" fontAlgn="base" hangingPunct="0">
        <a:lnSpc>
          <a:spcPct val="90000"/>
        </a:lnSpc>
        <a:spcBef>
          <a:spcPct val="30000"/>
        </a:spcBef>
        <a:spcAft>
          <a:spcPct val="0"/>
        </a:spcAft>
        <a:buClr>
          <a:schemeClr val="tx1"/>
        </a:buClr>
        <a:buSzPct val="85000"/>
        <a:buFont typeface="Wingdings" pitchFamily="2" charset="2"/>
        <a:buChar char="q"/>
        <a:defRPr sz="2400" b="1">
          <a:solidFill>
            <a:schemeClr val="tx1"/>
          </a:solidFill>
          <a:latin typeface="+mn-lt"/>
        </a:defRPr>
      </a:lvl2pPr>
      <a:lvl3pPr marL="1143000" indent="-228600" algn="l" rtl="0" eaLnBrk="0" fontAlgn="base" hangingPunct="0">
        <a:lnSpc>
          <a:spcPct val="90000"/>
        </a:lnSpc>
        <a:spcBef>
          <a:spcPct val="30000"/>
        </a:spcBef>
        <a:spcAft>
          <a:spcPct val="0"/>
        </a:spcAft>
        <a:buClr>
          <a:schemeClr val="tx1"/>
        </a:buClr>
        <a:buSzPct val="100000"/>
        <a:buFont typeface="Wingdings" pitchFamily="2" charset="2"/>
        <a:buChar char="ü"/>
        <a:defRPr sz="2400" b="1">
          <a:solidFill>
            <a:schemeClr val="tx1"/>
          </a:solidFill>
          <a:latin typeface="+mn-lt"/>
        </a:defRPr>
      </a:lvl3pPr>
      <a:lvl4pPr marL="1543050" indent="-171450" algn="l" rtl="0" eaLnBrk="0" fontAlgn="base" hangingPunct="0">
        <a:lnSpc>
          <a:spcPct val="90000"/>
        </a:lnSpc>
        <a:spcBef>
          <a:spcPct val="30000"/>
        </a:spcBef>
        <a:spcAft>
          <a:spcPct val="0"/>
        </a:spcAft>
        <a:buClr>
          <a:schemeClr val="tx1"/>
        </a:buClr>
        <a:buSzPct val="100000"/>
        <a:buFont typeface="Wingdings" pitchFamily="2" charset="2"/>
        <a:buChar char="§"/>
        <a:defRPr sz="2400" b="1">
          <a:solidFill>
            <a:schemeClr val="tx1"/>
          </a:solidFill>
          <a:latin typeface="+mn-lt"/>
        </a:defRPr>
      </a:lvl4pPr>
      <a:lvl5pPr marL="20002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5pPr>
      <a:lvl6pPr marL="24574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6pPr>
      <a:lvl7pPr marL="29146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7pPr>
      <a:lvl8pPr marL="33718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8pPr>
      <a:lvl9pPr marL="3829050" indent="-171450" algn="l" rtl="0" eaLnBrk="0" fontAlgn="base" hangingPunct="0">
        <a:lnSpc>
          <a:spcPct val="90000"/>
        </a:lnSpc>
        <a:spcBef>
          <a:spcPct val="30000"/>
        </a:spcBef>
        <a:spcAft>
          <a:spcPct val="0"/>
        </a:spcAft>
        <a:buClr>
          <a:schemeClr val="tx1"/>
        </a:buClr>
        <a:buSzPct val="100000"/>
        <a:buChar char="•"/>
        <a:defRPr sz="24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5.wmf"/></Relationships>
</file>

<file path=ppt/slides/_rels/slide14.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228600" y="152400"/>
            <a:ext cx="8763000" cy="2819400"/>
          </a:xfrm>
        </p:spPr>
        <p:txBody>
          <a:bodyPr/>
          <a:lstStyle/>
          <a:p>
            <a:pPr algn="ctr"/>
            <a:r>
              <a:rPr lang="en-US" sz="5400" dirty="0" smtClean="0"/>
              <a:t>Legal Issues in Cybercrime Cases:  </a:t>
            </a:r>
            <a:br>
              <a:rPr lang="en-US" sz="5400" dirty="0" smtClean="0"/>
            </a:br>
            <a:r>
              <a:rPr lang="en-US" sz="5400" dirty="0" smtClean="0"/>
              <a:t>Search &amp; Seizure</a:t>
            </a:r>
          </a:p>
        </p:txBody>
      </p:sp>
      <p:sp>
        <p:nvSpPr>
          <p:cNvPr id="7" name="Rectangle 3"/>
          <p:cNvSpPr txBox="1">
            <a:spLocks noChangeArrowheads="1"/>
          </p:cNvSpPr>
          <p:nvPr/>
        </p:nvSpPr>
        <p:spPr bwMode="auto">
          <a:xfrm>
            <a:off x="190500" y="3276600"/>
            <a:ext cx="8763000" cy="3352800"/>
          </a:xfrm>
          <a:prstGeom prst="rect">
            <a:avLst/>
          </a:prstGeom>
        </p:spPr>
        <p:txBody>
          <a:bodyPr>
            <a:normAutofit/>
          </a:bodyPr>
          <a:lstStyle/>
          <a:p>
            <a:pPr algn="ctr" fontAlgn="auto">
              <a:lnSpc>
                <a:spcPct val="80000"/>
              </a:lnSpc>
              <a:spcBef>
                <a:spcPct val="20000"/>
              </a:spcBef>
              <a:spcAft>
                <a:spcPts val="0"/>
              </a:spcAft>
              <a:buFont typeface="Wingdings" pitchFamily="2" charset="2"/>
              <a:buNone/>
              <a:defRPr/>
            </a:pPr>
            <a:r>
              <a:rPr lang="en-US" sz="3600" dirty="0">
                <a:latin typeface="+mn-lt"/>
              </a:rPr>
              <a:t>CJ341 – Cyberlaw &amp; Cybercrime</a:t>
            </a:r>
          </a:p>
          <a:p>
            <a:pPr algn="ctr" fontAlgn="auto">
              <a:lnSpc>
                <a:spcPct val="80000"/>
              </a:lnSpc>
              <a:spcBef>
                <a:spcPct val="20000"/>
              </a:spcBef>
              <a:spcAft>
                <a:spcPts val="0"/>
              </a:spcAft>
              <a:buFont typeface="Wingdings" pitchFamily="2" charset="2"/>
              <a:buNone/>
              <a:defRPr/>
            </a:pPr>
            <a:r>
              <a:rPr lang="en-US" sz="3600" dirty="0">
                <a:latin typeface="+mn-lt"/>
              </a:rPr>
              <a:t>Lecture </a:t>
            </a:r>
            <a:r>
              <a:rPr lang="en-US" sz="3600" dirty="0" smtClean="0">
                <a:latin typeface="+mn-lt"/>
              </a:rPr>
              <a:t>#25</a:t>
            </a:r>
          </a:p>
          <a:p>
            <a:pPr algn="ctr" fontAlgn="auto">
              <a:lnSpc>
                <a:spcPct val="80000"/>
              </a:lnSpc>
              <a:spcBef>
                <a:spcPct val="20000"/>
              </a:spcBef>
              <a:spcAft>
                <a:spcPts val="0"/>
              </a:spcAft>
              <a:buFont typeface="Wingdings" pitchFamily="2" charset="2"/>
              <a:buNone/>
              <a:defRPr/>
            </a:pPr>
            <a:endParaRPr lang="en-US" sz="2400" dirty="0" smtClean="0">
              <a:latin typeface="Arial" pitchFamily="34" charset="0"/>
              <a:cs typeface="Arial" pitchFamily="34" charset="0"/>
            </a:endParaRPr>
          </a:p>
          <a:p>
            <a:pPr algn="ctr" fontAlgn="auto">
              <a:lnSpc>
                <a:spcPct val="80000"/>
              </a:lnSpc>
              <a:spcBef>
                <a:spcPct val="20000"/>
              </a:spcBef>
              <a:spcAft>
                <a:spcPts val="0"/>
              </a:spcAft>
              <a:buFont typeface="Wingdings" pitchFamily="2" charset="2"/>
              <a:buNone/>
              <a:defRPr/>
            </a:pPr>
            <a:r>
              <a:rPr lang="en-US" sz="2400" dirty="0">
                <a:cs typeface="Arial" pitchFamily="34" charset="0"/>
              </a:rPr>
              <a:t>M. E. Kabay, PhD, CISSP-ISSMP</a:t>
            </a:r>
          </a:p>
          <a:p>
            <a:pPr algn="ctr"/>
            <a:r>
              <a:rPr lang="en-US" sz="2400" dirty="0">
                <a:cs typeface="Arial" pitchFamily="34" charset="0"/>
              </a:rPr>
              <a:t>D. J. Blythe, JD</a:t>
            </a:r>
          </a:p>
          <a:p>
            <a:pPr algn="ctr"/>
            <a:r>
              <a:rPr lang="en-US" sz="2400" dirty="0">
                <a:cs typeface="Arial" pitchFamily="34" charset="0"/>
              </a:rPr>
              <a:t>School of Business &amp; Management</a:t>
            </a: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152400"/>
            <a:ext cx="8153400" cy="1143000"/>
          </a:xfrm>
        </p:spPr>
        <p:txBody>
          <a:bodyPr/>
          <a:lstStyle/>
          <a:p>
            <a:r>
              <a:rPr lang="en-US" dirty="0" smtClean="0"/>
              <a:t>Warrant Exceptions: Authority to Grant Consent</a:t>
            </a:r>
          </a:p>
        </p:txBody>
      </p:sp>
      <p:sp>
        <p:nvSpPr>
          <p:cNvPr id="11267" name="Rectangle 3"/>
          <p:cNvSpPr>
            <a:spLocks noGrp="1" noChangeArrowheads="1"/>
          </p:cNvSpPr>
          <p:nvPr>
            <p:ph type="body" idx="1"/>
          </p:nvPr>
        </p:nvSpPr>
        <p:spPr>
          <a:xfrm>
            <a:off x="0" y="1524000"/>
            <a:ext cx="8915400" cy="4800600"/>
          </a:xfrm>
        </p:spPr>
        <p:txBody>
          <a:bodyPr/>
          <a:lstStyle/>
          <a:p>
            <a:r>
              <a:rPr lang="en-US" sz="2200" dirty="0" smtClean="0"/>
              <a:t>Defendant can challenge consent on</a:t>
            </a:r>
            <a:br>
              <a:rPr lang="en-US" sz="2200" dirty="0" smtClean="0"/>
            </a:br>
            <a:r>
              <a:rPr lang="en-US" sz="2200" dirty="0" smtClean="0"/>
              <a:t>grounds of </a:t>
            </a:r>
            <a:r>
              <a:rPr lang="en-US" sz="2200" i="1" dirty="0" smtClean="0"/>
              <a:t>no authority </a:t>
            </a:r>
            <a:r>
              <a:rPr lang="en-US" sz="2200" dirty="0" smtClean="0"/>
              <a:t>for consent</a:t>
            </a:r>
          </a:p>
          <a:p>
            <a:pPr lvl="1"/>
            <a:r>
              <a:rPr lang="en-US" sz="2200" dirty="0" smtClean="0"/>
              <a:t>Third party (e.g., parent or roommate </a:t>
            </a:r>
            <a:br>
              <a:rPr lang="en-US" sz="2200" dirty="0" smtClean="0"/>
            </a:br>
            <a:r>
              <a:rPr lang="en-US" sz="2200" dirty="0" smtClean="0"/>
              <a:t>gives consent to search of computer)</a:t>
            </a:r>
          </a:p>
          <a:p>
            <a:pPr lvl="1"/>
            <a:r>
              <a:rPr lang="en-US" sz="2200" dirty="0" smtClean="0"/>
              <a:t>Analysis turns on </a:t>
            </a:r>
            <a:r>
              <a:rPr lang="en-US" sz="2200" i="1" dirty="0" smtClean="0"/>
              <a:t>access and control</a:t>
            </a:r>
          </a:p>
          <a:p>
            <a:pPr lvl="2"/>
            <a:r>
              <a:rPr lang="en-US" sz="2200" dirty="0" smtClean="0"/>
              <a:t>Does third party have joint access to </a:t>
            </a:r>
            <a:br>
              <a:rPr lang="en-US" sz="2200" dirty="0" smtClean="0"/>
            </a:br>
            <a:r>
              <a:rPr lang="en-US" sz="2200" dirty="0" smtClean="0"/>
              <a:t>or control over computer?</a:t>
            </a:r>
          </a:p>
          <a:p>
            <a:r>
              <a:rPr lang="en-US" sz="2200" dirty="0" smtClean="0"/>
              <a:t>Limits to authority</a:t>
            </a:r>
          </a:p>
          <a:p>
            <a:pPr lvl="1"/>
            <a:r>
              <a:rPr lang="en-US" sz="2200" dirty="0" smtClean="0"/>
              <a:t>E.g., co-user can’t consent to search of </a:t>
            </a:r>
            <a:br>
              <a:rPr lang="en-US" sz="2200" dirty="0" smtClean="0"/>
            </a:br>
            <a:r>
              <a:rPr lang="en-US" sz="2200" i="1" dirty="0" smtClean="0"/>
              <a:t>password-protected files</a:t>
            </a:r>
            <a:r>
              <a:rPr lang="en-US" sz="2200" dirty="0" smtClean="0"/>
              <a:t> belonging to </a:t>
            </a:r>
            <a:br>
              <a:rPr lang="en-US" sz="2200" dirty="0" smtClean="0"/>
            </a:br>
            <a:r>
              <a:rPr lang="en-US" sz="2200" dirty="0" smtClean="0"/>
              <a:t>another user, but </a:t>
            </a:r>
            <a:r>
              <a:rPr lang="en-US" sz="2200" i="1" dirty="0" smtClean="0"/>
              <a:t>can</a:t>
            </a:r>
            <a:r>
              <a:rPr lang="en-US" sz="2200" dirty="0" smtClean="0"/>
              <a:t> give consent to </a:t>
            </a:r>
            <a:br>
              <a:rPr lang="en-US" sz="2200" dirty="0" smtClean="0"/>
            </a:br>
            <a:r>
              <a:rPr lang="en-US" sz="2200" dirty="0" smtClean="0"/>
              <a:t>search of the shared computer </a:t>
            </a:r>
          </a:p>
        </p:txBody>
      </p:sp>
      <p:pic>
        <p:nvPicPr>
          <p:cNvPr id="9220" name="Picture 4" descr="C:\Program Files\Microsoft Office\Media\CntCD1\ClipArt7\j033902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29350" y="1371600"/>
            <a:ext cx="2838450" cy="4335087"/>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3"/>
          <p:cNvSpPr>
            <a:spLocks noGrp="1" noChangeArrowheads="1"/>
          </p:cNvSpPr>
          <p:nvPr>
            <p:ph type="body" idx="1"/>
          </p:nvPr>
        </p:nvSpPr>
        <p:spPr>
          <a:xfrm>
            <a:off x="0" y="1371600"/>
            <a:ext cx="8763000" cy="5257800"/>
          </a:xfrm>
        </p:spPr>
        <p:txBody>
          <a:bodyPr/>
          <a:lstStyle/>
          <a:p>
            <a:pPr>
              <a:lnSpc>
                <a:spcPct val="80000"/>
              </a:lnSpc>
            </a:pPr>
            <a:r>
              <a:rPr lang="en-US" sz="2200" dirty="0" smtClean="0"/>
              <a:t>Search of business computers sometimes leads to seizure of </a:t>
            </a:r>
            <a:r>
              <a:rPr lang="en-US" sz="2200" i="1" dirty="0" smtClean="0"/>
              <a:t>privileged attorney-client material</a:t>
            </a:r>
          </a:p>
          <a:p>
            <a:pPr>
              <a:lnSpc>
                <a:spcPct val="80000"/>
              </a:lnSpc>
            </a:pPr>
            <a:r>
              <a:rPr lang="en-US" sz="2200" dirty="0" smtClean="0"/>
              <a:t>“Taint procedures” used to </a:t>
            </a:r>
            <a:br>
              <a:rPr lang="en-US" sz="2200" dirty="0" smtClean="0"/>
            </a:br>
            <a:r>
              <a:rPr lang="en-US" sz="2200" dirty="0" smtClean="0"/>
              <a:t>minimize risk</a:t>
            </a:r>
          </a:p>
          <a:p>
            <a:pPr lvl="1">
              <a:lnSpc>
                <a:spcPct val="80000"/>
              </a:lnSpc>
            </a:pPr>
            <a:r>
              <a:rPr lang="en-US" sz="2200" dirty="0" smtClean="0"/>
              <a:t>Warrant to seize materials</a:t>
            </a:r>
          </a:p>
          <a:p>
            <a:pPr lvl="1">
              <a:lnSpc>
                <a:spcPct val="80000"/>
              </a:lnSpc>
            </a:pPr>
            <a:r>
              <a:rPr lang="en-US" sz="2200" dirty="0" smtClean="0"/>
              <a:t>Materials sorted based on </a:t>
            </a:r>
            <a:br>
              <a:rPr lang="en-US" sz="2200" dirty="0" smtClean="0"/>
            </a:br>
            <a:r>
              <a:rPr lang="en-US" sz="2200" dirty="0" smtClean="0"/>
              <a:t>potential existence of </a:t>
            </a:r>
            <a:br>
              <a:rPr lang="en-US" sz="2200" dirty="0" smtClean="0"/>
            </a:br>
            <a:r>
              <a:rPr lang="en-US" sz="2200" dirty="0" smtClean="0"/>
              <a:t>privilege</a:t>
            </a:r>
          </a:p>
          <a:p>
            <a:pPr lvl="1">
              <a:lnSpc>
                <a:spcPct val="80000"/>
              </a:lnSpc>
            </a:pPr>
            <a:r>
              <a:rPr lang="en-US" sz="2200" dirty="0" smtClean="0"/>
              <a:t>Potential privileged </a:t>
            </a:r>
            <a:br>
              <a:rPr lang="en-US" sz="2200" dirty="0" smtClean="0"/>
            </a:br>
            <a:r>
              <a:rPr lang="en-US" sz="2200" dirty="0" smtClean="0"/>
              <a:t>documents then sent to </a:t>
            </a:r>
            <a:br>
              <a:rPr lang="en-US" sz="2200" dirty="0" smtClean="0"/>
            </a:br>
            <a:r>
              <a:rPr lang="en-US" sz="2200" i="1" dirty="0" smtClean="0"/>
              <a:t>independent attorney </a:t>
            </a:r>
            <a:r>
              <a:rPr lang="en-US" sz="2200" dirty="0" smtClean="0"/>
              <a:t>or judge</a:t>
            </a:r>
            <a:endParaRPr lang="en-US" sz="2200" i="1" dirty="0" smtClean="0"/>
          </a:p>
          <a:p>
            <a:pPr>
              <a:lnSpc>
                <a:spcPct val="80000"/>
              </a:lnSpc>
            </a:pPr>
            <a:r>
              <a:rPr lang="en-US" sz="2200" i="1" dirty="0" smtClean="0"/>
              <a:t>US v. Lin Lyn Trading:</a:t>
            </a:r>
            <a:r>
              <a:rPr lang="en-US" sz="2200" dirty="0" smtClean="0"/>
              <a:t> Yellow notepad containing privileged notes between lawyer and defendant seized (contained incriminating statements by defendant).</a:t>
            </a:r>
          </a:p>
          <a:p>
            <a:pPr lvl="1">
              <a:lnSpc>
                <a:spcPct val="80000"/>
              </a:lnSpc>
            </a:pPr>
            <a:r>
              <a:rPr lang="en-US" sz="2200" dirty="0" smtClean="0"/>
              <a:t> Found </a:t>
            </a:r>
            <a:r>
              <a:rPr lang="en-US" sz="2200" i="1" dirty="0" smtClean="0"/>
              <a:t>unlawful seizure </a:t>
            </a:r>
            <a:r>
              <a:rPr lang="en-US" sz="2200" dirty="0" smtClean="0"/>
              <a:t>and irreparable injury from government possession of notepad</a:t>
            </a:r>
          </a:p>
        </p:txBody>
      </p:sp>
      <p:pic>
        <p:nvPicPr>
          <p:cNvPr id="10245" name="Picture 5" descr="C:\Program Files\Microsoft Office\Media\CntCD1\ClipArt5\j028744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00" y="1676400"/>
            <a:ext cx="4133902" cy="3048000"/>
          </a:xfrm>
          <a:prstGeom prst="rect">
            <a:avLst/>
          </a:prstGeom>
          <a:ln>
            <a:noFill/>
          </a:ln>
          <a:effectLst>
            <a:outerShdw blurRad="292100" dist="139700" dir="2700000" algn="tl" rotWithShape="0">
              <a:srgbClr val="333333">
                <a:alpha val="65000"/>
              </a:srgbClr>
            </a:outerShdw>
          </a:effectLst>
        </p:spPr>
      </p:pic>
      <p:sp>
        <p:nvSpPr>
          <p:cNvPr id="12291" name="Rectangle 2"/>
          <p:cNvSpPr>
            <a:spLocks noGrp="1" noChangeArrowheads="1"/>
          </p:cNvSpPr>
          <p:nvPr>
            <p:ph type="title"/>
          </p:nvPr>
        </p:nvSpPr>
        <p:spPr>
          <a:xfrm>
            <a:off x="0" y="0"/>
            <a:ext cx="7162800" cy="1143000"/>
          </a:xfrm>
        </p:spPr>
        <p:txBody>
          <a:bodyPr/>
          <a:lstStyle/>
          <a:p>
            <a:r>
              <a:rPr lang="en-US" dirty="0" smtClean="0"/>
              <a:t>Searches &amp; Attorney-Client Materials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nSpc>
                <a:spcPct val="80000"/>
              </a:lnSpc>
            </a:pPr>
            <a:r>
              <a:rPr lang="en-US" smtClean="0"/>
              <a:t>Electronic Communications Privacy Act (ECPA)</a:t>
            </a:r>
            <a:endParaRPr lang="en-US" sz="3200" smtClean="0"/>
          </a:p>
        </p:txBody>
      </p:sp>
      <p:sp>
        <p:nvSpPr>
          <p:cNvPr id="13315" name="Rectangle 3"/>
          <p:cNvSpPr>
            <a:spLocks noGrp="1" noChangeArrowheads="1"/>
          </p:cNvSpPr>
          <p:nvPr>
            <p:ph type="body" idx="1"/>
          </p:nvPr>
        </p:nvSpPr>
        <p:spPr>
          <a:xfrm>
            <a:off x="990600" y="1447800"/>
            <a:ext cx="7162800" cy="4876800"/>
          </a:xfrm>
        </p:spPr>
        <p:txBody>
          <a:bodyPr/>
          <a:lstStyle/>
          <a:p>
            <a:pPr>
              <a:lnSpc>
                <a:spcPct val="80000"/>
              </a:lnSpc>
            </a:pPr>
            <a:r>
              <a:rPr lang="en-US" sz="2300" smtClean="0"/>
              <a:t>Interception of Electronic Communications</a:t>
            </a:r>
          </a:p>
          <a:p>
            <a:pPr>
              <a:lnSpc>
                <a:spcPct val="80000"/>
              </a:lnSpc>
            </a:pPr>
            <a:r>
              <a:rPr lang="en-US" sz="2300" smtClean="0"/>
              <a:t>Government can intercept electronic communications with judicial approval</a:t>
            </a:r>
          </a:p>
          <a:p>
            <a:pPr lvl="1">
              <a:lnSpc>
                <a:spcPct val="80000"/>
              </a:lnSpc>
            </a:pPr>
            <a:r>
              <a:rPr lang="en-US" sz="2300" smtClean="0"/>
              <a:t>Showing of probable cause</a:t>
            </a:r>
          </a:p>
          <a:p>
            <a:pPr lvl="1">
              <a:lnSpc>
                <a:spcPct val="80000"/>
              </a:lnSpc>
            </a:pPr>
            <a:r>
              <a:rPr lang="en-US" sz="2300" smtClean="0"/>
              <a:t>Consent</a:t>
            </a:r>
          </a:p>
          <a:p>
            <a:pPr>
              <a:lnSpc>
                <a:spcPct val="80000"/>
              </a:lnSpc>
            </a:pPr>
            <a:r>
              <a:rPr lang="en-US" sz="2300" smtClean="0"/>
              <a:t>ECPA allows </a:t>
            </a:r>
            <a:r>
              <a:rPr lang="en-US" sz="2300" i="1" smtClean="0"/>
              <a:t>suppression</a:t>
            </a:r>
            <a:r>
              <a:rPr lang="en-US" sz="2300" smtClean="0"/>
              <a:t> of </a:t>
            </a:r>
            <a:br>
              <a:rPr lang="en-US" sz="2300" smtClean="0"/>
            </a:br>
            <a:r>
              <a:rPr lang="en-US" sz="2300" i="1" smtClean="0"/>
              <a:t>unlawfully intercepted</a:t>
            </a:r>
            <a:r>
              <a:rPr lang="en-US" sz="2300" smtClean="0"/>
              <a:t> </a:t>
            </a:r>
            <a:r>
              <a:rPr lang="en-US" sz="2300" i="1" smtClean="0"/>
              <a:t>wire </a:t>
            </a:r>
            <a:br>
              <a:rPr lang="en-US" sz="2300" i="1" smtClean="0"/>
            </a:br>
            <a:r>
              <a:rPr lang="en-US" sz="2300" i="1" smtClean="0"/>
              <a:t>or oral</a:t>
            </a:r>
            <a:r>
              <a:rPr lang="en-US" sz="2300" smtClean="0"/>
              <a:t> communications</a:t>
            </a:r>
          </a:p>
          <a:p>
            <a:pPr lvl="1">
              <a:lnSpc>
                <a:spcPct val="80000"/>
              </a:lnSpc>
            </a:pPr>
            <a:r>
              <a:rPr lang="en-US" sz="2300" smtClean="0"/>
              <a:t>Does not automatically </a:t>
            </a:r>
            <a:br>
              <a:rPr lang="en-US" sz="2300" smtClean="0"/>
            </a:br>
            <a:r>
              <a:rPr lang="en-US" sz="2300" smtClean="0"/>
              <a:t>provide same for </a:t>
            </a:r>
            <a:br>
              <a:rPr lang="en-US" sz="2300" smtClean="0"/>
            </a:br>
            <a:r>
              <a:rPr lang="en-US" sz="2300" i="1" smtClean="0"/>
              <a:t>electronic</a:t>
            </a:r>
            <a:r>
              <a:rPr lang="en-US" sz="2300" smtClean="0"/>
              <a:t> communications</a:t>
            </a:r>
          </a:p>
          <a:p>
            <a:pPr lvl="1">
              <a:lnSpc>
                <a:spcPct val="80000"/>
              </a:lnSpc>
            </a:pPr>
            <a:r>
              <a:rPr lang="en-US" sz="2300" smtClean="0"/>
              <a:t>Defendant must move for suppression</a:t>
            </a:r>
          </a:p>
        </p:txBody>
      </p:sp>
      <p:pic>
        <p:nvPicPr>
          <p:cNvPr id="11266" name="Picture 2" descr="C:\Program Files\Microsoft Office\Media\CntCD1\ClipArt8\j0344367.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0" y="2514600"/>
            <a:ext cx="3657600" cy="2703513"/>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Accessing Stored Electronic Communications</a:t>
            </a:r>
          </a:p>
        </p:txBody>
      </p:sp>
      <p:sp>
        <p:nvSpPr>
          <p:cNvPr id="14339" name="Rectangle 3"/>
          <p:cNvSpPr>
            <a:spLocks noGrp="1" noChangeArrowheads="1"/>
          </p:cNvSpPr>
          <p:nvPr>
            <p:ph type="body" idx="1"/>
          </p:nvPr>
        </p:nvSpPr>
        <p:spPr/>
        <p:txBody>
          <a:bodyPr/>
          <a:lstStyle/>
          <a:p>
            <a:r>
              <a:rPr lang="en-US" smtClean="0"/>
              <a:t>Stored Wire and Electronic </a:t>
            </a:r>
            <a:br>
              <a:rPr lang="en-US" smtClean="0"/>
            </a:br>
            <a:r>
              <a:rPr lang="en-US" smtClean="0"/>
              <a:t>Communications Act</a:t>
            </a:r>
          </a:p>
          <a:p>
            <a:pPr lvl="1"/>
            <a:r>
              <a:rPr lang="en-US" smtClean="0"/>
              <a:t>Prohibits unauthorized </a:t>
            </a:r>
            <a:br>
              <a:rPr lang="en-US" smtClean="0"/>
            </a:br>
            <a:r>
              <a:rPr lang="en-US" smtClean="0"/>
              <a:t>access to stored electronic communications</a:t>
            </a:r>
          </a:p>
          <a:p>
            <a:pPr lvl="1"/>
            <a:r>
              <a:rPr lang="en-US" smtClean="0"/>
              <a:t>Gov’t must follow specific procedures before accessing stored communications</a:t>
            </a:r>
          </a:p>
          <a:p>
            <a:pPr lvl="2"/>
            <a:r>
              <a:rPr lang="en-US" smtClean="0"/>
              <a:t>E.g., obtaining warrant for </a:t>
            </a:r>
            <a:r>
              <a:rPr lang="en-US" i="1" smtClean="0"/>
              <a:t>unopene</a:t>
            </a:r>
            <a:r>
              <a:rPr lang="en-US" smtClean="0"/>
              <a:t>d e-mail</a:t>
            </a:r>
          </a:p>
        </p:txBody>
      </p:sp>
      <p:pic>
        <p:nvPicPr>
          <p:cNvPr id="12290" name="Picture 2" descr="C:\Program Files\Microsoft Office\Media\CntCD1\ClipArt2\j0215135.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990600"/>
            <a:ext cx="3048000" cy="2170113"/>
          </a:xfrm>
          <a:prstGeom prst="rect">
            <a:avLst/>
          </a:prstGeom>
          <a:ln>
            <a:noFill/>
          </a:ln>
          <a:effectLst>
            <a:outerShdw blurRad="292100" dist="139700" dir="2700000" algn="tl" rotWithShape="0">
              <a:srgbClr val="333333">
                <a:alpha val="65000"/>
              </a:srgbClr>
            </a:outerShdw>
          </a:effectLst>
        </p:spPr>
      </p:pic>
      <p:pic>
        <p:nvPicPr>
          <p:cNvPr id="12291" name="Picture 3" descr="C:\Program Files\Microsoft Office\Media\CntCD1\ClipArt6\j0293742.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00400" y="4800600"/>
            <a:ext cx="2743200" cy="1773238"/>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Obtaining Basic Subscriber Information</a:t>
            </a:r>
          </a:p>
        </p:txBody>
      </p:sp>
      <p:sp>
        <p:nvSpPr>
          <p:cNvPr id="15363" name="Rectangle 3"/>
          <p:cNvSpPr>
            <a:spLocks noGrp="1" noChangeArrowheads="1"/>
          </p:cNvSpPr>
          <p:nvPr>
            <p:ph type="body" idx="1"/>
          </p:nvPr>
        </p:nvSpPr>
        <p:spPr>
          <a:xfrm>
            <a:off x="990600" y="1447800"/>
            <a:ext cx="7772400" cy="4876800"/>
          </a:xfrm>
        </p:spPr>
        <p:txBody>
          <a:bodyPr/>
          <a:lstStyle/>
          <a:p>
            <a:r>
              <a:rPr lang="en-US" smtClean="0"/>
              <a:t>U.S.A.P.A.T.R.I.O.T. Act expands gov’t access</a:t>
            </a:r>
          </a:p>
          <a:p>
            <a:pPr lvl="1"/>
            <a:r>
              <a:rPr lang="en-US" smtClean="0"/>
              <a:t>E.g., service provider can </a:t>
            </a:r>
            <a:r>
              <a:rPr lang="en-US" i="1" smtClean="0"/>
              <a:t>voluntarily</a:t>
            </a:r>
            <a:r>
              <a:rPr lang="en-US" smtClean="0"/>
              <a:t> provide info to gov’t without recourse if reasonably believes emergency of death or serious injury</a:t>
            </a:r>
          </a:p>
          <a:p>
            <a:r>
              <a:rPr lang="en-US" smtClean="0"/>
              <a:t>Gov’t can compel turn-over of </a:t>
            </a:r>
            <a:r>
              <a:rPr lang="en-US" i="1" smtClean="0"/>
              <a:t>subscriber info </a:t>
            </a:r>
            <a:r>
              <a:rPr lang="en-US" smtClean="0"/>
              <a:t>or electronic communication </a:t>
            </a:r>
            <a:r>
              <a:rPr lang="en-US" i="1" smtClean="0"/>
              <a:t>transaction records </a:t>
            </a:r>
            <a:r>
              <a:rPr lang="en-US" smtClean="0"/>
              <a:t>in connection with terrorism or intelligence activities</a:t>
            </a:r>
          </a:p>
          <a:p>
            <a:r>
              <a:rPr lang="en-US" smtClean="0"/>
              <a:t>Defendant can argue against disclosure</a:t>
            </a:r>
          </a:p>
          <a:p>
            <a:pPr lvl="1"/>
            <a:r>
              <a:rPr lang="en-US" smtClean="0"/>
              <a:t>Unduly burdensome</a:t>
            </a:r>
          </a:p>
          <a:p>
            <a:pPr lvl="1"/>
            <a:r>
              <a:rPr lang="en-US" smtClean="0"/>
              <a:t>Excessively voluminous</a:t>
            </a:r>
          </a:p>
          <a:p>
            <a:r>
              <a:rPr lang="en-US" smtClean="0"/>
              <a:t>More about U.S.A.P.A.T.R.I.O.T.</a:t>
            </a:r>
            <a:br>
              <a:rPr lang="en-US" smtClean="0"/>
            </a:br>
            <a:r>
              <a:rPr lang="en-US" smtClean="0"/>
              <a:t>in </a:t>
            </a:r>
            <a:r>
              <a:rPr lang="en-US" i="1" smtClean="0"/>
              <a:t>Lecture 28</a:t>
            </a:r>
          </a:p>
        </p:txBody>
      </p:sp>
      <p:pic>
        <p:nvPicPr>
          <p:cNvPr id="13316" name="Picture 4" descr="C:\Program Files\Microsoft Office\Media\CntCD1\ClipArt7\j0312412.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4800600"/>
            <a:ext cx="2971800" cy="189865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mtClean="0"/>
              <a:t>Privacy Protection Act</a:t>
            </a:r>
          </a:p>
        </p:txBody>
      </p:sp>
      <p:sp>
        <p:nvSpPr>
          <p:cNvPr id="16387" name="Rectangle 3"/>
          <p:cNvSpPr>
            <a:spLocks noGrp="1" noChangeArrowheads="1"/>
          </p:cNvSpPr>
          <p:nvPr>
            <p:ph type="body" idx="1"/>
          </p:nvPr>
        </p:nvSpPr>
        <p:spPr>
          <a:xfrm>
            <a:off x="990600" y="1295400"/>
            <a:ext cx="7772400" cy="5257800"/>
          </a:xfrm>
        </p:spPr>
        <p:txBody>
          <a:bodyPr/>
          <a:lstStyle/>
          <a:p>
            <a:pPr>
              <a:lnSpc>
                <a:spcPct val="80000"/>
              </a:lnSpc>
            </a:pPr>
            <a:r>
              <a:rPr lang="en-US" sz="2300" smtClean="0"/>
              <a:t>PPA Restricts gov’t from engaging in intrusive searches or seizures of materials of:</a:t>
            </a:r>
          </a:p>
          <a:p>
            <a:pPr lvl="1">
              <a:lnSpc>
                <a:spcPct val="80000"/>
              </a:lnSpc>
            </a:pPr>
            <a:r>
              <a:rPr lang="en-US" sz="2300" smtClean="0"/>
              <a:t>Media</a:t>
            </a:r>
          </a:p>
          <a:p>
            <a:pPr lvl="1">
              <a:lnSpc>
                <a:spcPct val="80000"/>
              </a:lnSpc>
            </a:pPr>
            <a:r>
              <a:rPr lang="en-US" sz="2300" smtClean="0"/>
              <a:t>Public Communications</a:t>
            </a:r>
          </a:p>
          <a:p>
            <a:pPr lvl="1">
              <a:lnSpc>
                <a:spcPct val="80000"/>
              </a:lnSpc>
            </a:pPr>
            <a:r>
              <a:rPr lang="en-US" sz="2300" smtClean="0"/>
              <a:t>First Amendment activities</a:t>
            </a:r>
          </a:p>
          <a:p>
            <a:pPr>
              <a:lnSpc>
                <a:spcPct val="80000"/>
              </a:lnSpc>
            </a:pPr>
            <a:r>
              <a:rPr lang="en-US" sz="2300" smtClean="0"/>
              <a:t>Gov’t must use </a:t>
            </a:r>
            <a:r>
              <a:rPr lang="en-US" sz="2300" i="1" smtClean="0"/>
              <a:t>subpoenas</a:t>
            </a:r>
            <a:r>
              <a:rPr lang="en-US" sz="2300" smtClean="0"/>
              <a:t> </a:t>
            </a:r>
            <a:br>
              <a:rPr lang="en-US" sz="2300" smtClean="0"/>
            </a:br>
            <a:r>
              <a:rPr lang="en-US" sz="2300" smtClean="0"/>
              <a:t>(distinguish from </a:t>
            </a:r>
            <a:r>
              <a:rPr lang="en-US" sz="2300" i="1" smtClean="0"/>
              <a:t>warrants</a:t>
            </a:r>
            <a:r>
              <a:rPr lang="en-US" sz="2300" smtClean="0"/>
              <a:t>)</a:t>
            </a:r>
          </a:p>
          <a:p>
            <a:pPr lvl="1">
              <a:lnSpc>
                <a:spcPct val="80000"/>
              </a:lnSpc>
            </a:pPr>
            <a:r>
              <a:rPr lang="en-US" sz="2300" smtClean="0"/>
              <a:t>No surprise searches </a:t>
            </a:r>
            <a:br>
              <a:rPr lang="en-US" sz="2300" smtClean="0"/>
            </a:br>
            <a:r>
              <a:rPr lang="en-US" sz="2300" smtClean="0"/>
              <a:t>permitted</a:t>
            </a:r>
          </a:p>
          <a:p>
            <a:pPr lvl="1">
              <a:lnSpc>
                <a:spcPct val="80000"/>
              </a:lnSpc>
            </a:pPr>
            <a:r>
              <a:rPr lang="en-US" sz="2300" smtClean="0"/>
              <a:t>No search of standalone </a:t>
            </a:r>
            <a:br>
              <a:rPr lang="en-US" sz="2300" smtClean="0"/>
            </a:br>
            <a:r>
              <a:rPr lang="en-US" sz="2300" smtClean="0"/>
              <a:t>computers</a:t>
            </a:r>
          </a:p>
          <a:p>
            <a:pPr>
              <a:lnSpc>
                <a:spcPct val="80000"/>
              </a:lnSpc>
            </a:pPr>
            <a:r>
              <a:rPr lang="en-US" sz="2300" smtClean="0"/>
              <a:t>Remedies</a:t>
            </a:r>
          </a:p>
          <a:p>
            <a:pPr lvl="1">
              <a:lnSpc>
                <a:spcPct val="80000"/>
              </a:lnSpc>
            </a:pPr>
            <a:r>
              <a:rPr lang="en-US" sz="2300" smtClean="0"/>
              <a:t>No suppression of evidence collected in violation of PPA</a:t>
            </a:r>
          </a:p>
          <a:p>
            <a:pPr lvl="1">
              <a:lnSpc>
                <a:spcPct val="80000"/>
              </a:lnSpc>
            </a:pPr>
            <a:r>
              <a:rPr lang="en-US" sz="2300" smtClean="0"/>
              <a:t>Civil damages only</a:t>
            </a:r>
          </a:p>
        </p:txBody>
      </p:sp>
      <p:pic>
        <p:nvPicPr>
          <p:cNvPr id="14338" name="Picture 2" descr="C:\Program Files\Microsoft Office\Media\CntCD1\ClipArt4\j0252555.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2057400"/>
            <a:ext cx="2819400" cy="3057525"/>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90600" y="152400"/>
            <a:ext cx="7162800" cy="5029200"/>
          </a:xfrm>
        </p:spPr>
        <p:txBody>
          <a:bodyPr/>
          <a:lstStyle/>
          <a:p>
            <a:pPr algn="ctr"/>
            <a:r>
              <a:rPr lang="en-US" sz="8000" dirty="0"/>
              <a:t>Now go and study</a:t>
            </a:r>
            <a:endParaRPr lang="en-US" sz="80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Topics</a:t>
            </a:r>
          </a:p>
        </p:txBody>
      </p:sp>
      <p:sp>
        <p:nvSpPr>
          <p:cNvPr id="3075" name="Rectangle 3"/>
          <p:cNvSpPr>
            <a:spLocks noGrp="1" noChangeArrowheads="1"/>
          </p:cNvSpPr>
          <p:nvPr>
            <p:ph type="body" idx="1"/>
          </p:nvPr>
        </p:nvSpPr>
        <p:spPr>
          <a:xfrm>
            <a:off x="990600" y="1676400"/>
            <a:ext cx="3581400" cy="4648200"/>
          </a:xfrm>
        </p:spPr>
        <p:txBody>
          <a:bodyPr/>
          <a:lstStyle/>
          <a:p>
            <a:r>
              <a:rPr lang="en-US" smtClean="0"/>
              <a:t>Intro</a:t>
            </a:r>
          </a:p>
          <a:p>
            <a:r>
              <a:rPr lang="en-US" smtClean="0"/>
              <a:t>Fourth Amendment</a:t>
            </a:r>
          </a:p>
          <a:p>
            <a:r>
              <a:rPr lang="en-US" smtClean="0"/>
              <a:t>Federal Statutes</a:t>
            </a:r>
          </a:p>
        </p:txBody>
      </p:sp>
      <p:pic>
        <p:nvPicPr>
          <p:cNvPr id="1027" name="Picture 3" descr="C:\Program Files\Microsoft Office\Media\CntCD1\ClipArt3\j0234430.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191000" y="914400"/>
            <a:ext cx="4437063" cy="45720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mtClean="0"/>
              <a:t>Intro</a:t>
            </a:r>
          </a:p>
        </p:txBody>
      </p:sp>
      <p:sp>
        <p:nvSpPr>
          <p:cNvPr id="4099" name="Rectangle 3"/>
          <p:cNvSpPr>
            <a:spLocks noGrp="1" noChangeArrowheads="1"/>
          </p:cNvSpPr>
          <p:nvPr>
            <p:ph type="body" idx="1"/>
          </p:nvPr>
        </p:nvSpPr>
        <p:spPr>
          <a:xfrm>
            <a:off x="990600" y="1104900"/>
            <a:ext cx="7162800" cy="4648200"/>
          </a:xfrm>
        </p:spPr>
        <p:txBody>
          <a:bodyPr/>
          <a:lstStyle/>
          <a:p>
            <a:r>
              <a:rPr lang="en-US" smtClean="0"/>
              <a:t>Technology + Computer Crime = Significant legal issues around privacy</a:t>
            </a:r>
          </a:p>
          <a:p>
            <a:r>
              <a:rPr lang="en-US" smtClean="0"/>
              <a:t>Concerns pertaining to:</a:t>
            </a:r>
          </a:p>
          <a:p>
            <a:pPr lvl="1"/>
            <a:r>
              <a:rPr lang="en-US" smtClean="0"/>
              <a:t>Personal privacy</a:t>
            </a:r>
          </a:p>
          <a:p>
            <a:pPr lvl="1"/>
            <a:r>
              <a:rPr lang="en-US" smtClean="0"/>
              <a:t>Intrusion into private </a:t>
            </a:r>
            <a:br>
              <a:rPr lang="en-US" smtClean="0"/>
            </a:br>
            <a:r>
              <a:rPr lang="en-US" smtClean="0"/>
              <a:t>lives</a:t>
            </a:r>
          </a:p>
          <a:p>
            <a:pPr lvl="1"/>
            <a:r>
              <a:rPr lang="en-US" smtClean="0"/>
              <a:t>Surveillance</a:t>
            </a:r>
          </a:p>
          <a:p>
            <a:pPr lvl="1"/>
            <a:endParaRPr lang="en-US" smtClean="0"/>
          </a:p>
        </p:txBody>
      </p:sp>
      <p:pic>
        <p:nvPicPr>
          <p:cNvPr id="2050" name="Picture 2" descr="C:\Documents and Settings\HP_Administrator\My Documents\My Pictures\Microsoft Clip Organizer\j0358963.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1600" y="1981200"/>
            <a:ext cx="3733800" cy="3735388"/>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Fourth Amendment Review</a:t>
            </a:r>
          </a:p>
        </p:txBody>
      </p:sp>
      <p:sp>
        <p:nvSpPr>
          <p:cNvPr id="5123" name="Rectangle 3"/>
          <p:cNvSpPr>
            <a:spLocks noGrp="1" noChangeArrowheads="1"/>
          </p:cNvSpPr>
          <p:nvPr>
            <p:ph type="body" idx="1"/>
          </p:nvPr>
        </p:nvSpPr>
        <p:spPr>
          <a:xfrm>
            <a:off x="457200" y="1143000"/>
            <a:ext cx="6781800" cy="5486400"/>
          </a:xfrm>
        </p:spPr>
        <p:txBody>
          <a:bodyPr/>
          <a:lstStyle/>
          <a:p>
            <a:r>
              <a:rPr lang="en-US" sz="2000" smtClean="0"/>
              <a:t>Protection from unreasonable </a:t>
            </a:r>
            <a:r>
              <a:rPr lang="en-US" sz="2000" i="1" smtClean="0"/>
              <a:t>government</a:t>
            </a:r>
            <a:r>
              <a:rPr lang="en-US" sz="2000" smtClean="0"/>
              <a:t> search &amp; seizure:</a:t>
            </a:r>
          </a:p>
          <a:p>
            <a:pPr lvl="1">
              <a:buFont typeface="Wingdings" pitchFamily="2" charset="2"/>
              <a:buNone/>
            </a:pPr>
            <a:r>
              <a:rPr lang="en-US" sz="2000" i="1" smtClean="0">
                <a:latin typeface="Blackadder ITC" pitchFamily="82" charset="0"/>
              </a:rPr>
              <a:t>“</a:t>
            </a:r>
            <a:r>
              <a:rPr lang="en-US" sz="2600" i="1" smtClean="0">
                <a:latin typeface="Blackadder ITC" pitchFamily="82" charset="0"/>
              </a:rPr>
              <a:t>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a:t>
            </a:r>
          </a:p>
          <a:p>
            <a:r>
              <a:rPr lang="en-US" sz="2000" smtClean="0"/>
              <a:t>Requires warrant for search by </a:t>
            </a:r>
            <a:r>
              <a:rPr lang="en-US" sz="2000" i="1" smtClean="0"/>
              <a:t>LEO or other government agent(s)</a:t>
            </a:r>
            <a:r>
              <a:rPr lang="en-US" sz="2000" smtClean="0"/>
              <a:t> [not owners] where individual has </a:t>
            </a:r>
            <a:r>
              <a:rPr lang="en-US" sz="2000" i="1" smtClean="0"/>
              <a:t>reasonable expectation</a:t>
            </a:r>
            <a:r>
              <a:rPr lang="en-US" sz="2000" smtClean="0"/>
              <a:t> of privacy</a:t>
            </a:r>
          </a:p>
          <a:p>
            <a:pPr lvl="1"/>
            <a:r>
              <a:rPr lang="en-US" sz="2000" smtClean="0"/>
              <a:t>Warrant must be based on </a:t>
            </a:r>
            <a:r>
              <a:rPr lang="en-US" sz="2000" i="1" smtClean="0"/>
              <a:t>probable cause</a:t>
            </a:r>
            <a:endParaRPr lang="en-US" sz="2000" smtClean="0"/>
          </a:p>
          <a:p>
            <a:pPr lvl="1"/>
            <a:r>
              <a:rPr lang="en-US" sz="2000" smtClean="0"/>
              <a:t>Exceptions to warrant requirement may apply</a:t>
            </a:r>
          </a:p>
          <a:p>
            <a:pPr lvl="2"/>
            <a:r>
              <a:rPr lang="en-US" sz="2000" smtClean="0"/>
              <a:t>E.g., plain view, consent, exigent circumstances</a:t>
            </a:r>
          </a:p>
        </p:txBody>
      </p:sp>
      <p:pic>
        <p:nvPicPr>
          <p:cNvPr id="307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1066800"/>
            <a:ext cx="1676400" cy="54864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mtClean="0"/>
              <a:t>Searching &amp; Seizing Computers</a:t>
            </a:r>
          </a:p>
        </p:txBody>
      </p:sp>
      <p:sp>
        <p:nvSpPr>
          <p:cNvPr id="6147" name="Rectangle 3"/>
          <p:cNvSpPr>
            <a:spLocks noGrp="1" noChangeArrowheads="1"/>
          </p:cNvSpPr>
          <p:nvPr>
            <p:ph type="body" idx="1"/>
          </p:nvPr>
        </p:nvSpPr>
        <p:spPr>
          <a:xfrm>
            <a:off x="990600" y="1371600"/>
            <a:ext cx="7162800" cy="4953000"/>
          </a:xfrm>
        </p:spPr>
        <p:txBody>
          <a:bodyPr/>
          <a:lstStyle/>
          <a:p>
            <a:pPr>
              <a:lnSpc>
                <a:spcPct val="80000"/>
              </a:lnSpc>
            </a:pPr>
            <a:r>
              <a:rPr lang="en-US" sz="2000" smtClean="0"/>
              <a:t>Fourth Amendment right is personal</a:t>
            </a:r>
          </a:p>
          <a:p>
            <a:pPr lvl="1">
              <a:lnSpc>
                <a:spcPct val="80000"/>
              </a:lnSpc>
            </a:pPr>
            <a:r>
              <a:rPr lang="en-US" sz="2000" smtClean="0"/>
              <a:t>Only claim expectation of privacy when one owns, possesses, or controls</a:t>
            </a:r>
          </a:p>
          <a:p>
            <a:pPr lvl="1">
              <a:lnSpc>
                <a:spcPct val="80000"/>
              </a:lnSpc>
            </a:pPr>
            <a:r>
              <a:rPr lang="en-US" sz="2000" smtClean="0"/>
              <a:t>E.g., 1992:  </a:t>
            </a:r>
            <a:r>
              <a:rPr lang="en-US" sz="2000" i="1" smtClean="0"/>
              <a:t>US v. Taylor</a:t>
            </a:r>
            <a:r>
              <a:rPr lang="en-US" sz="2000" smtClean="0"/>
              <a:t>. Defendant lacked standing to challenge search of co-defendant’s computer because no evidence of ownership or possessory interest presented</a:t>
            </a:r>
          </a:p>
          <a:p>
            <a:pPr>
              <a:lnSpc>
                <a:spcPct val="80000"/>
              </a:lnSpc>
            </a:pPr>
            <a:r>
              <a:rPr lang="en-US" sz="2000" smtClean="0"/>
              <a:t>Particularity requirement</a:t>
            </a:r>
          </a:p>
          <a:p>
            <a:pPr lvl="1">
              <a:lnSpc>
                <a:spcPct val="80000"/>
              </a:lnSpc>
            </a:pPr>
            <a:r>
              <a:rPr lang="en-US" sz="2000" smtClean="0"/>
              <a:t>Search warrant must describe with particularity place and items to be searched</a:t>
            </a:r>
          </a:p>
          <a:p>
            <a:pPr lvl="1">
              <a:lnSpc>
                <a:spcPct val="80000"/>
              </a:lnSpc>
            </a:pPr>
            <a:r>
              <a:rPr lang="en-US" sz="2000" smtClean="0"/>
              <a:t>Goal of 4</a:t>
            </a:r>
            <a:r>
              <a:rPr lang="en-US" sz="2000" baseline="30000" smtClean="0"/>
              <a:t>th</a:t>
            </a:r>
            <a:r>
              <a:rPr lang="en-US" sz="2000" smtClean="0"/>
              <a:t> Amendment is to prevent </a:t>
            </a:r>
            <a:br>
              <a:rPr lang="en-US" sz="2000" smtClean="0"/>
            </a:br>
            <a:r>
              <a:rPr lang="en-US" sz="2000" smtClean="0"/>
              <a:t>widespread searches</a:t>
            </a:r>
          </a:p>
          <a:p>
            <a:pPr lvl="2">
              <a:lnSpc>
                <a:spcPct val="80000"/>
              </a:lnSpc>
            </a:pPr>
            <a:r>
              <a:rPr lang="en-US" sz="2000" smtClean="0"/>
              <a:t>Computer searches = balancing act</a:t>
            </a:r>
          </a:p>
          <a:p>
            <a:pPr lvl="2">
              <a:lnSpc>
                <a:spcPct val="80000"/>
              </a:lnSpc>
            </a:pPr>
            <a:r>
              <a:rPr lang="en-US" sz="2000" smtClean="0"/>
              <a:t>Broad search may be useful for </a:t>
            </a:r>
            <a:br>
              <a:rPr lang="en-US" sz="2000" smtClean="0"/>
            </a:br>
            <a:r>
              <a:rPr lang="en-US" sz="2000" smtClean="0"/>
              <a:t>evidence collection, but too broad may result </a:t>
            </a:r>
            <a:br>
              <a:rPr lang="en-US" sz="2000" smtClean="0"/>
            </a:br>
            <a:r>
              <a:rPr lang="en-US" sz="2000" smtClean="0"/>
              <a:t>in evidence suppression (</a:t>
            </a:r>
            <a:r>
              <a:rPr lang="en-US" sz="2000" i="1" smtClean="0"/>
              <a:t>overbreadth)</a:t>
            </a:r>
            <a:endParaRPr lang="en-US" sz="2000" smtClean="0"/>
          </a:p>
        </p:txBody>
      </p:sp>
      <p:pic>
        <p:nvPicPr>
          <p:cNvPr id="4098" name="Picture 2" descr="C:\Program Files\Microsoft Office\Media\CntCD1\ClipArt1\j0213279.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59538" y="3581400"/>
            <a:ext cx="2684462" cy="28956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mtClean="0"/>
              <a:t>Searching &amp; Seizing Cont.</a:t>
            </a:r>
          </a:p>
        </p:txBody>
      </p:sp>
      <p:sp>
        <p:nvSpPr>
          <p:cNvPr id="7171" name="Rectangle 3"/>
          <p:cNvSpPr>
            <a:spLocks noGrp="1" noChangeArrowheads="1"/>
          </p:cNvSpPr>
          <p:nvPr>
            <p:ph type="body" idx="1"/>
          </p:nvPr>
        </p:nvSpPr>
        <p:spPr>
          <a:xfrm>
            <a:off x="990600" y="1143000"/>
            <a:ext cx="7772400" cy="5181600"/>
          </a:xfrm>
        </p:spPr>
        <p:txBody>
          <a:bodyPr/>
          <a:lstStyle/>
          <a:p>
            <a:r>
              <a:rPr lang="en-US" sz="2300" smtClean="0"/>
              <a:t>Suppression:  Defendant can move to suppress evidence if improperly obtained or where warrant requirements disregarded (</a:t>
            </a:r>
            <a:r>
              <a:rPr lang="en-US" sz="2300" i="1" smtClean="0"/>
              <a:t>“Motion to Suppress”</a:t>
            </a:r>
            <a:r>
              <a:rPr lang="en-US" sz="2300" smtClean="0"/>
              <a:t>)</a:t>
            </a:r>
          </a:p>
          <a:p>
            <a:r>
              <a:rPr lang="en-US" sz="2300" smtClean="0"/>
              <a:t>2001:  </a:t>
            </a:r>
            <a:r>
              <a:rPr lang="en-US" sz="2300" i="1" smtClean="0"/>
              <a:t>In re Grand Jury Subpoena Duces Tecum</a:t>
            </a:r>
            <a:r>
              <a:rPr lang="en-US" sz="2300" smtClean="0"/>
              <a:t>.  </a:t>
            </a:r>
          </a:p>
          <a:p>
            <a:pPr lvl="1"/>
            <a:r>
              <a:rPr lang="en-US" sz="2300" smtClean="0"/>
              <a:t>Court found subpoena for all computer disks overbroad because …</a:t>
            </a:r>
          </a:p>
          <a:p>
            <a:pPr lvl="1"/>
            <a:r>
              <a:rPr lang="en-US" sz="2300" smtClean="0"/>
              <a:t>…no need to subpoena </a:t>
            </a:r>
            <a:r>
              <a:rPr lang="en-US" sz="2300" i="1" smtClean="0"/>
              <a:t>all</a:t>
            </a:r>
            <a:r>
              <a:rPr lang="en-US" sz="2300" smtClean="0"/>
              <a:t> of </a:t>
            </a:r>
            <a:br>
              <a:rPr lang="en-US" sz="2300" smtClean="0"/>
            </a:br>
            <a:r>
              <a:rPr lang="en-US" sz="2300" smtClean="0"/>
              <a:t>defendant’s computer disks</a:t>
            </a:r>
          </a:p>
          <a:p>
            <a:r>
              <a:rPr lang="en-US" sz="2300" smtClean="0"/>
              <a:t>Intermingled Document Rule:  </a:t>
            </a:r>
          </a:p>
          <a:p>
            <a:pPr lvl="1"/>
            <a:r>
              <a:rPr lang="en-US" sz="2300" smtClean="0"/>
              <a:t>When irrelevant and relevant </a:t>
            </a:r>
            <a:br>
              <a:rPr lang="en-US" sz="2300" smtClean="0"/>
            </a:br>
            <a:r>
              <a:rPr lang="en-US" sz="2300" smtClean="0"/>
              <a:t>documents so intermingled, </a:t>
            </a:r>
            <a:br>
              <a:rPr lang="en-US" sz="2300" smtClean="0"/>
            </a:br>
            <a:r>
              <a:rPr lang="en-US" sz="2300" smtClean="0"/>
              <a:t>broader search warrant may </a:t>
            </a:r>
            <a:br>
              <a:rPr lang="en-US" sz="2300" smtClean="0"/>
            </a:br>
            <a:r>
              <a:rPr lang="en-US" sz="2300" smtClean="0"/>
              <a:t>be required (</a:t>
            </a:r>
            <a:r>
              <a:rPr lang="en-US" sz="2300" i="1" smtClean="0"/>
              <a:t>US v. Tamura</a:t>
            </a:r>
            <a:r>
              <a:rPr lang="en-US" sz="2300" smtClean="0"/>
              <a:t>)</a:t>
            </a:r>
          </a:p>
          <a:p>
            <a:pPr lvl="1"/>
            <a:r>
              <a:rPr lang="en-US" sz="2300" smtClean="0"/>
              <a:t>Rule has been extended to computer </a:t>
            </a:r>
            <a:br>
              <a:rPr lang="en-US" sz="2300" smtClean="0"/>
            </a:br>
            <a:r>
              <a:rPr lang="en-US" sz="2300" smtClean="0"/>
              <a:t>searches</a:t>
            </a:r>
          </a:p>
          <a:p>
            <a:pPr lvl="1"/>
            <a:endParaRPr lang="en-US" sz="2300" smtClean="0"/>
          </a:p>
        </p:txBody>
      </p:sp>
      <p:pic>
        <p:nvPicPr>
          <p:cNvPr id="5123" name="Picture 3" descr="C:\Documents and Settings\HP_Administrator\My Documents\My Pictures\Microsoft Clip Organizer\bd06693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3200400"/>
            <a:ext cx="3276600" cy="3503613"/>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mtClean="0"/>
              <a:t>Warrant Exceptions: </a:t>
            </a:r>
            <a:br>
              <a:rPr lang="en-US" smtClean="0"/>
            </a:br>
            <a:r>
              <a:rPr lang="en-US" smtClean="0"/>
              <a:t>Plain View</a:t>
            </a:r>
          </a:p>
        </p:txBody>
      </p:sp>
      <p:sp>
        <p:nvSpPr>
          <p:cNvPr id="8195" name="Rectangle 3"/>
          <p:cNvSpPr>
            <a:spLocks noGrp="1" noChangeArrowheads="1"/>
          </p:cNvSpPr>
          <p:nvPr>
            <p:ph type="body" idx="1"/>
          </p:nvPr>
        </p:nvSpPr>
        <p:spPr>
          <a:xfrm>
            <a:off x="990600" y="1219200"/>
            <a:ext cx="8001000" cy="5105400"/>
          </a:xfrm>
        </p:spPr>
        <p:txBody>
          <a:bodyPr/>
          <a:lstStyle/>
          <a:p>
            <a:pPr>
              <a:lnSpc>
                <a:spcPct val="80000"/>
              </a:lnSpc>
            </a:pPr>
            <a:r>
              <a:rPr lang="en-US" sz="2000" smtClean="0"/>
              <a:t>Warrantless seizure of evidence of a crime </a:t>
            </a:r>
            <a:br>
              <a:rPr lang="en-US" sz="2000" smtClean="0"/>
            </a:br>
            <a:r>
              <a:rPr lang="en-US" sz="2000" smtClean="0"/>
              <a:t>lawfully obtained if in plain view</a:t>
            </a:r>
          </a:p>
          <a:p>
            <a:pPr>
              <a:lnSpc>
                <a:spcPct val="80000"/>
              </a:lnSpc>
            </a:pPr>
            <a:r>
              <a:rPr lang="en-US" sz="2000" smtClean="0"/>
              <a:t>1999:  </a:t>
            </a:r>
            <a:r>
              <a:rPr lang="en-US" sz="2000" i="1" smtClean="0"/>
              <a:t>US v. Carey: </a:t>
            </a:r>
            <a:r>
              <a:rPr lang="en-US" sz="2000" smtClean="0"/>
              <a:t>no plain view </a:t>
            </a:r>
            <a:br>
              <a:rPr lang="en-US" sz="2000" smtClean="0"/>
            </a:br>
            <a:r>
              <a:rPr lang="en-US" sz="2000" smtClean="0"/>
              <a:t>exception where police opened </a:t>
            </a:r>
            <a:br>
              <a:rPr lang="en-US" sz="2000" smtClean="0"/>
            </a:br>
            <a:r>
              <a:rPr lang="en-US" sz="2000" smtClean="0"/>
              <a:t>computer files </a:t>
            </a:r>
            <a:r>
              <a:rPr lang="en-US" sz="2000" i="1" smtClean="0"/>
              <a:t>not clearly specified in </a:t>
            </a:r>
            <a:br>
              <a:rPr lang="en-US" sz="2000" i="1" smtClean="0"/>
            </a:br>
            <a:r>
              <a:rPr lang="en-US" sz="2000" i="1" smtClean="0"/>
              <a:t>the warrant</a:t>
            </a:r>
          </a:p>
          <a:p>
            <a:pPr lvl="1">
              <a:lnSpc>
                <a:spcPct val="80000"/>
              </a:lnSpc>
            </a:pPr>
            <a:r>
              <a:rPr lang="en-US" sz="2000" smtClean="0"/>
              <a:t>Police warrant specified search for </a:t>
            </a:r>
            <a:br>
              <a:rPr lang="en-US" sz="2000" smtClean="0"/>
            </a:br>
            <a:r>
              <a:rPr lang="en-US" sz="2000" smtClean="0"/>
              <a:t>files related to drug sales/distribution</a:t>
            </a:r>
          </a:p>
          <a:p>
            <a:pPr lvl="1">
              <a:lnSpc>
                <a:spcPct val="80000"/>
              </a:lnSpc>
            </a:pPr>
            <a:r>
              <a:rPr lang="en-US" sz="2000" smtClean="0"/>
              <a:t>Police couldn’t find drug related files, but observed files titled with sexually suggestive names, and opened those files, which contained child pornography</a:t>
            </a:r>
          </a:p>
          <a:p>
            <a:pPr lvl="1">
              <a:lnSpc>
                <a:spcPct val="80000"/>
              </a:lnSpc>
            </a:pPr>
            <a:r>
              <a:rPr lang="en-US" sz="2000" smtClean="0"/>
              <a:t>Defendant convicted of possessing child pornography, appealed</a:t>
            </a:r>
          </a:p>
          <a:p>
            <a:pPr lvl="1">
              <a:lnSpc>
                <a:spcPct val="80000"/>
              </a:lnSpc>
            </a:pPr>
            <a:r>
              <a:rPr lang="en-US" sz="2000" smtClean="0"/>
              <a:t>Prosecution used “file cabinet” analogy</a:t>
            </a:r>
          </a:p>
          <a:p>
            <a:pPr lvl="1">
              <a:lnSpc>
                <a:spcPct val="80000"/>
              </a:lnSpc>
            </a:pPr>
            <a:r>
              <a:rPr lang="en-US" sz="2000" smtClean="0"/>
              <a:t>Court found no plain view exception because contents were seized, not just the files</a:t>
            </a:r>
          </a:p>
          <a:p>
            <a:pPr lvl="1">
              <a:lnSpc>
                <a:spcPct val="80000"/>
              </a:lnSpc>
            </a:pPr>
            <a:r>
              <a:rPr lang="en-US" sz="2000" i="1" smtClean="0"/>
              <a:t>Images not in plain view</a:t>
            </a:r>
          </a:p>
        </p:txBody>
      </p:sp>
      <p:grpSp>
        <p:nvGrpSpPr>
          <p:cNvPr id="8196" name="Group 16"/>
          <p:cNvGrpSpPr>
            <a:grpSpLocks/>
          </p:cNvGrpSpPr>
          <p:nvPr/>
        </p:nvGrpSpPr>
        <p:grpSpPr bwMode="auto">
          <a:xfrm>
            <a:off x="5943600" y="76200"/>
            <a:ext cx="2667000" cy="3352800"/>
            <a:chOff x="6705600" y="1371600"/>
            <a:chExt cx="2253588" cy="2743200"/>
          </a:xfrm>
        </p:grpSpPr>
        <p:pic>
          <p:nvPicPr>
            <p:cNvPr id="6156" name="Picture 12" descr="C:\Program Files\Microsoft Office\Media\CntCD1\ClipArt2\j0215150.wmf"/>
            <p:cNvPicPr>
              <a:picLocks noChangeAspect="1" noChangeArrowheads="1"/>
            </p:cNvPicPr>
            <p:nvPr/>
          </p:nvPicPr>
          <p:blipFill>
            <a:blip r:embed="rId3" cstate="print">
              <a:extLst>
                <a:ext uri="{28A0092B-C50C-407E-A947-70E740481C1C}">
                  <a14:useLocalDpi xmlns:a14="http://schemas.microsoft.com/office/drawing/2010/main" val="0"/>
                </a:ext>
              </a:extLst>
            </a:blip>
            <a:srcRect t="52381"/>
            <a:stretch>
              <a:fillRect/>
            </a:stretch>
          </p:blipFill>
          <p:spPr bwMode="auto">
            <a:xfrm>
              <a:off x="6705600" y="2591233"/>
              <a:ext cx="2253588" cy="1523567"/>
            </a:xfrm>
            <a:prstGeom prst="rect">
              <a:avLst/>
            </a:prstGeom>
            <a:ln>
              <a:noFill/>
            </a:ln>
            <a:effectLst>
              <a:outerShdw blurRad="292100" dist="139700" dir="2700000" algn="tl" rotWithShape="0">
                <a:srgbClr val="333333">
                  <a:alpha val="65000"/>
                </a:srgbClr>
              </a:outerShdw>
            </a:effectLst>
          </p:spPr>
        </p:pic>
        <p:pic>
          <p:nvPicPr>
            <p:cNvPr id="6158" name="Picture 14" descr="C:\Documents and Settings\HP_Administrator\My Documents\My Pictures\Microsoft Clip Organizer\j0280405.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39486" y="1371600"/>
              <a:ext cx="1643242" cy="1607993"/>
            </a:xfrm>
            <a:prstGeom prst="rect">
              <a:avLst/>
            </a:prstGeom>
            <a:ln>
              <a:noFill/>
            </a:ln>
            <a:effectLst>
              <a:outerShdw blurRad="292100" dist="139700" dir="2700000" algn="tl" rotWithShape="0">
                <a:srgbClr val="333333">
                  <a:alpha val="65000"/>
                </a:srgbClr>
              </a:outerShdw>
            </a:effectLst>
          </p:spPr>
        </p:pic>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smtClean="0"/>
              <a:t>Warrant Exceptions: Consent</a:t>
            </a:r>
          </a:p>
        </p:txBody>
      </p:sp>
      <p:sp>
        <p:nvSpPr>
          <p:cNvPr id="9219" name="Rectangle 3"/>
          <p:cNvSpPr>
            <a:spLocks noGrp="1" noChangeArrowheads="1"/>
          </p:cNvSpPr>
          <p:nvPr>
            <p:ph type="body" idx="1"/>
          </p:nvPr>
        </p:nvSpPr>
        <p:spPr>
          <a:xfrm>
            <a:off x="990600" y="1143000"/>
            <a:ext cx="7848600" cy="5181600"/>
          </a:xfrm>
        </p:spPr>
        <p:txBody>
          <a:bodyPr/>
          <a:lstStyle/>
          <a:p>
            <a:r>
              <a:rPr lang="en-US" smtClean="0"/>
              <a:t>Can challenge consent</a:t>
            </a:r>
          </a:p>
          <a:p>
            <a:pPr lvl="1"/>
            <a:r>
              <a:rPr lang="en-US" smtClean="0"/>
              <a:t>Was it given?</a:t>
            </a:r>
          </a:p>
          <a:p>
            <a:pPr lvl="1"/>
            <a:r>
              <a:rPr lang="en-US" smtClean="0"/>
              <a:t>Scope of consent</a:t>
            </a:r>
          </a:p>
          <a:p>
            <a:pPr lvl="2"/>
            <a:r>
              <a:rPr lang="en-US" smtClean="0"/>
              <a:t>Reasonable person </a:t>
            </a:r>
            <a:br>
              <a:rPr lang="en-US" smtClean="0"/>
            </a:br>
            <a:r>
              <a:rPr lang="en-US" smtClean="0"/>
              <a:t>standard</a:t>
            </a:r>
          </a:p>
          <a:p>
            <a:r>
              <a:rPr lang="en-US" smtClean="0"/>
              <a:t>US v. Turner: </a:t>
            </a:r>
            <a:r>
              <a:rPr lang="en-US" i="1" smtClean="0"/>
              <a:t>defendant</a:t>
            </a:r>
            <a:r>
              <a:rPr lang="en-US" smtClean="0"/>
              <a:t> consented to search of apartment for evidence of sexual assault.</a:t>
            </a:r>
          </a:p>
          <a:p>
            <a:pPr lvl="1"/>
            <a:r>
              <a:rPr lang="en-US" smtClean="0"/>
              <a:t>Police viewed nude woman photo on computer and searched hard-drive without warrant and found child pornography</a:t>
            </a:r>
          </a:p>
          <a:p>
            <a:pPr lvl="1"/>
            <a:r>
              <a:rPr lang="en-US" smtClean="0"/>
              <a:t>Applying the reasonable person standard, court concluded that </a:t>
            </a:r>
            <a:r>
              <a:rPr lang="en-US" i="1" smtClean="0"/>
              <a:t>search was beyond scope of consent</a:t>
            </a:r>
          </a:p>
        </p:txBody>
      </p:sp>
      <p:pic>
        <p:nvPicPr>
          <p:cNvPr id="9220" name="Picture 3" descr="C:\Program Files\Microsoft Office\Media\CntCD1\ClipArt3\j0238024.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7800" y="838200"/>
            <a:ext cx="3733800" cy="2438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mtClean="0"/>
              <a:t>Consent (cont’d)</a:t>
            </a:r>
          </a:p>
        </p:txBody>
      </p:sp>
      <p:sp>
        <p:nvSpPr>
          <p:cNvPr id="10243" name="Content Placeholder 2"/>
          <p:cNvSpPr>
            <a:spLocks noGrp="1"/>
          </p:cNvSpPr>
          <p:nvPr>
            <p:ph idx="1"/>
          </p:nvPr>
        </p:nvSpPr>
        <p:spPr>
          <a:xfrm>
            <a:off x="990600" y="1219200"/>
            <a:ext cx="7162800" cy="5105400"/>
          </a:xfrm>
        </p:spPr>
        <p:txBody>
          <a:bodyPr/>
          <a:lstStyle/>
          <a:p>
            <a:r>
              <a:rPr lang="en-US" smtClean="0"/>
              <a:t>Consent to </a:t>
            </a:r>
            <a:r>
              <a:rPr lang="en-US" i="1" smtClean="0"/>
              <a:t>seize computer </a:t>
            </a:r>
            <a:r>
              <a:rPr lang="en-US" smtClean="0"/>
              <a:t>does not necessarily = </a:t>
            </a:r>
            <a:r>
              <a:rPr lang="en-US" i="1" smtClean="0"/>
              <a:t>consent to search </a:t>
            </a:r>
          </a:p>
          <a:p>
            <a:r>
              <a:rPr lang="en-US" smtClean="0"/>
              <a:t>But see </a:t>
            </a:r>
            <a:r>
              <a:rPr lang="en-US" i="1" smtClean="0"/>
              <a:t>US v. Al-Marri (2002)</a:t>
            </a:r>
          </a:p>
          <a:p>
            <a:pPr lvl="1"/>
            <a:r>
              <a:rPr lang="en-US" smtClean="0"/>
              <a:t>FBI seized laptop pursuant to </a:t>
            </a:r>
            <a:br>
              <a:rPr lang="en-US" smtClean="0"/>
            </a:br>
            <a:r>
              <a:rPr lang="en-US" smtClean="0"/>
              <a:t>consent of defendant, a computer </a:t>
            </a:r>
            <a:br>
              <a:rPr lang="en-US" smtClean="0"/>
            </a:br>
            <a:r>
              <a:rPr lang="en-US" smtClean="0"/>
              <a:t>science graduate student, and </a:t>
            </a:r>
            <a:br>
              <a:rPr lang="en-US" smtClean="0"/>
            </a:br>
            <a:r>
              <a:rPr lang="en-US" smtClean="0"/>
              <a:t>indicated that they wanted to bring </a:t>
            </a:r>
            <a:br>
              <a:rPr lang="en-US" smtClean="0"/>
            </a:br>
            <a:r>
              <a:rPr lang="en-US" smtClean="0"/>
              <a:t>it back to FBI offices to “take a look”</a:t>
            </a:r>
          </a:p>
          <a:p>
            <a:pPr lvl="1"/>
            <a:r>
              <a:rPr lang="en-US" smtClean="0"/>
              <a:t>Defendant later asked for computer back at FBI offices, told “no” but didn’t protest</a:t>
            </a:r>
          </a:p>
          <a:p>
            <a:pPr lvl="1"/>
            <a:r>
              <a:rPr lang="en-US" smtClean="0"/>
              <a:t>Court found </a:t>
            </a:r>
            <a:r>
              <a:rPr lang="en-US" i="1" smtClean="0"/>
              <a:t>defendant consented</a:t>
            </a:r>
            <a:r>
              <a:rPr lang="en-US" smtClean="0"/>
              <a:t> to search</a:t>
            </a:r>
            <a:endParaRPr lang="en-US" i="1" smtClean="0"/>
          </a:p>
        </p:txBody>
      </p:sp>
      <p:pic>
        <p:nvPicPr>
          <p:cNvPr id="8197" name="Picture 5" descr="C:\Program Files\Microsoft Office\Media\CntCD1\ClipArt1\j0198764.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53200" y="1066800"/>
            <a:ext cx="2590800" cy="2906713"/>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theme/theme1.xml><?xml version="1.0" encoding="utf-8"?>
<a:theme xmlns:a="http://schemas.openxmlformats.org/drawingml/2006/main" name="IS 342 Class Notes">
  <a:themeElements>
    <a:clrScheme name="IS 342 Class Notes 9">
      <a:dk1>
        <a:srgbClr val="000000"/>
      </a:dk1>
      <a:lt1>
        <a:srgbClr val="FFFFFF"/>
      </a:lt1>
      <a:dk2>
        <a:srgbClr val="80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fontScheme name="IS 342 Class Notes">
      <a:majorFont>
        <a:latin typeface="Bookman Old Style"/>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2"/>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2"/>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lnDef>
  </a:objectDefaults>
  <a:extraClrSchemeLst>
    <a:extraClrScheme>
      <a:clrScheme name="IS 342 Class Note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S 342 Class Not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S 342 Class Note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S 342 Class Note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S 342 Class Not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S 342 Class Not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S 342 Class Not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IS 342 Class Notes 8">
        <a:dk1>
          <a:srgbClr val="000000"/>
        </a:dk1>
        <a:lt1>
          <a:srgbClr val="FFFFFF"/>
        </a:lt1>
        <a:dk2>
          <a:srgbClr val="FF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IS 342 Class Notes 9">
        <a:dk1>
          <a:srgbClr val="000000"/>
        </a:dk1>
        <a:lt1>
          <a:srgbClr val="FFFFFF"/>
        </a:lt1>
        <a:dk2>
          <a:srgbClr val="800000"/>
        </a:dk2>
        <a:lt2>
          <a:srgbClr val="A0A0A0"/>
        </a:lt2>
        <a:accent1>
          <a:srgbClr val="FFFFFF"/>
        </a:accent1>
        <a:accent2>
          <a:srgbClr val="0000FF"/>
        </a:accent2>
        <a:accent3>
          <a:srgbClr val="FFFFFF"/>
        </a:accent3>
        <a:accent4>
          <a:srgbClr val="000000"/>
        </a:accent4>
        <a:accent5>
          <a:srgbClr val="FFFFFF"/>
        </a:accent5>
        <a:accent6>
          <a:srgbClr val="0000E7"/>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E9F97B"/>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IS 342 Class Notes</Template>
  <TotalTime>2503</TotalTime>
  <Words>540</Words>
  <Application>Microsoft Office PowerPoint</Application>
  <PresentationFormat>On-screen Show (4:3)</PresentationFormat>
  <Paragraphs>128</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IS 342 Class Notes</vt:lpstr>
      <vt:lpstr>Legal Issues in Cybercrime Cases:   Search &amp; Seizure</vt:lpstr>
      <vt:lpstr>Topics</vt:lpstr>
      <vt:lpstr>Intro</vt:lpstr>
      <vt:lpstr>Fourth Amendment Review</vt:lpstr>
      <vt:lpstr>Searching &amp; Seizing Computers</vt:lpstr>
      <vt:lpstr>Searching &amp; Seizing Cont.</vt:lpstr>
      <vt:lpstr>Warrant Exceptions:  Plain View</vt:lpstr>
      <vt:lpstr>Warrant Exceptions: Consent</vt:lpstr>
      <vt:lpstr>Consent (cont’d)</vt:lpstr>
      <vt:lpstr>Warrant Exceptions: Authority to Grant Consent</vt:lpstr>
      <vt:lpstr>Searches &amp; Attorney-Client Materials</vt:lpstr>
      <vt:lpstr>Electronic Communications Privacy Act (ECPA)</vt:lpstr>
      <vt:lpstr>Accessing Stored Electronic Communications</vt:lpstr>
      <vt:lpstr>Obtaining Basic Subscriber Information</vt:lpstr>
      <vt:lpstr>Privacy Protection Act</vt:lpstr>
      <vt:lpstr>Now go and study</vt:lpstr>
    </vt:vector>
  </TitlesOfParts>
  <Manager>Stan Shernock, PhD</Manager>
  <Company>Norwich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Issues in Cybercrime: Search &amp; Seizure Issues</dc:title>
  <dc:subject>CJ341</dc:subject>
  <dc:creator>M. E. Kabay, PhD, CISSP-ISSMP</dc:creator>
  <dc:description>Updated 2013-10-31 by MK_x000d_
Updated 2011-11-03 by MK_x000d_
Updated 2010-11-03 by MK_x000d_
Checked 2009-11-10 by MK_x000d_
Updated 2008-11-06 by MK</dc:description>
  <cp:lastModifiedBy>M. E. Kabay, PhD, CISSP-ISSMP</cp:lastModifiedBy>
  <cp:revision>121</cp:revision>
  <cp:lastPrinted>2011-11-03T16:42:52Z</cp:lastPrinted>
  <dcterms:created xsi:type="dcterms:W3CDTF">2003-08-23T19:45:18Z</dcterms:created>
  <dcterms:modified xsi:type="dcterms:W3CDTF">2013-12-20T21:57:44Z</dcterms:modified>
</cp:coreProperties>
</file>