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5"/>
  </p:notesMasterIdLst>
  <p:handoutMasterIdLst>
    <p:handoutMasterId r:id="rId36"/>
  </p:handoutMasterIdLst>
  <p:sldIdLst>
    <p:sldId id="285" r:id="rId2"/>
    <p:sldId id="331" r:id="rId3"/>
    <p:sldId id="298" r:id="rId4"/>
    <p:sldId id="330" r:id="rId5"/>
    <p:sldId id="299" r:id="rId6"/>
    <p:sldId id="302" r:id="rId7"/>
    <p:sldId id="303" r:id="rId8"/>
    <p:sldId id="289" r:id="rId9"/>
    <p:sldId id="296" r:id="rId10"/>
    <p:sldId id="290" r:id="rId11"/>
    <p:sldId id="291" r:id="rId12"/>
    <p:sldId id="292" r:id="rId13"/>
    <p:sldId id="313" r:id="rId14"/>
    <p:sldId id="314" r:id="rId15"/>
    <p:sldId id="316" r:id="rId16"/>
    <p:sldId id="318" r:id="rId17"/>
    <p:sldId id="317" r:id="rId18"/>
    <p:sldId id="319" r:id="rId19"/>
    <p:sldId id="320" r:id="rId20"/>
    <p:sldId id="336" r:id="rId21"/>
    <p:sldId id="328" r:id="rId22"/>
    <p:sldId id="297" r:id="rId23"/>
    <p:sldId id="329" r:id="rId24"/>
    <p:sldId id="324" r:id="rId25"/>
    <p:sldId id="325" r:id="rId26"/>
    <p:sldId id="326" r:id="rId27"/>
    <p:sldId id="327" r:id="rId28"/>
    <p:sldId id="334" r:id="rId29"/>
    <p:sldId id="335" r:id="rId30"/>
    <p:sldId id="322" r:id="rId31"/>
    <p:sldId id="323" r:id="rId32"/>
    <p:sldId id="321" r:id="rId33"/>
    <p:sldId id="288" r:id="rId34"/>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62" autoAdjust="0"/>
    <p:restoredTop sz="86457" autoAdjust="0"/>
  </p:normalViewPr>
  <p:slideViewPr>
    <p:cSldViewPr>
      <p:cViewPr varScale="1">
        <p:scale>
          <a:sx n="79" d="100"/>
          <a:sy n="79" d="100"/>
        </p:scale>
        <p:origin x="-96" y="-163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00" d="100"/>
        <a:sy n="100" d="100"/>
      </p:scale>
      <p:origin x="0" y="0"/>
    </p:cViewPr>
  </p:notesTextViewPr>
  <p:sorterViewPr>
    <p:cViewPr>
      <p:scale>
        <a:sx n="100" d="100"/>
        <a:sy n="100" d="100"/>
      </p:scale>
      <p:origin x="0" y="24"/>
    </p:cViewPr>
  </p:sorterViewPr>
  <p:notesViewPr>
    <p:cSldViewPr>
      <p:cViewPr varScale="1">
        <p:scale>
          <a:sx n="82" d="100"/>
          <a:sy n="82" d="100"/>
        </p:scale>
        <p:origin x="-3228" y="-96"/>
      </p:cViewPr>
      <p:guideLst>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8.xml"/><Relationship Id="rId3" Type="http://schemas.openxmlformats.org/officeDocument/2006/relationships/slide" Target="slides/slide4.xml"/><Relationship Id="rId21" Type="http://schemas.openxmlformats.org/officeDocument/2006/relationships/slide" Target="slides/slide2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7.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2.xml"/><Relationship Id="rId29" Type="http://schemas.openxmlformats.org/officeDocument/2006/relationships/slide" Target="slides/slide31.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0.xml"/><Relationship Id="rId10" Type="http://schemas.openxmlformats.org/officeDocument/2006/relationships/slide" Target="slides/slide11.xml"/><Relationship Id="rId19" Type="http://schemas.openxmlformats.org/officeDocument/2006/relationships/slide" Target="slides/slide21.xml"/><Relationship Id="rId31" Type="http://schemas.openxmlformats.org/officeDocument/2006/relationships/slide" Target="slides/slide33.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71688" y="392113"/>
            <a:ext cx="3170237" cy="481012"/>
          </a:xfrm>
          <a:prstGeom prst="rect">
            <a:avLst/>
          </a:prstGeom>
        </p:spPr>
        <p:txBody>
          <a:bodyPr vert="horz" lIns="94924" tIns="47462" rIns="94924" bIns="47462" rtlCol="0"/>
          <a:lstStyle>
            <a:lvl1pPr algn="ctr" eaLnBrk="0" hangingPunct="0">
              <a:defRPr sz="1700"/>
            </a:lvl1pPr>
          </a:lstStyle>
          <a:p>
            <a:pPr>
              <a:defRPr/>
            </a:pPr>
            <a:r>
              <a:rPr lang="en-US"/>
              <a:t>CJ341 Class Notes</a:t>
            </a:r>
          </a:p>
        </p:txBody>
      </p:sp>
      <p:sp>
        <p:nvSpPr>
          <p:cNvPr id="3" name="Slide Number Placeholder 2"/>
          <p:cNvSpPr>
            <a:spLocks noGrp="1"/>
          </p:cNvSpPr>
          <p:nvPr>
            <p:ph type="sldNum" sz="quarter" idx="3"/>
          </p:nvPr>
        </p:nvSpPr>
        <p:spPr>
          <a:xfrm>
            <a:off x="1588" y="8737600"/>
            <a:ext cx="7313612" cy="479425"/>
          </a:xfrm>
          <a:prstGeom prst="rect">
            <a:avLst/>
          </a:prstGeom>
        </p:spPr>
        <p:txBody>
          <a:bodyPr vert="horz" lIns="94924" tIns="47462" rIns="94924" bIns="47462" rtlCol="0" anchor="b"/>
          <a:lstStyle>
            <a:lvl1pPr algn="ctr" eaLnBrk="0" hangingPunct="0">
              <a:defRPr sz="1200"/>
            </a:lvl1pPr>
          </a:lstStyle>
          <a:p>
            <a:pPr>
              <a:defRPr/>
            </a:pPr>
            <a:fld id="{C4B9CACB-9F8C-430D-B9D3-6BF135916411}" type="slidenum">
              <a:rPr lang="en-US"/>
              <a:pPr>
                <a:defRPr/>
              </a:pPr>
              <a:t>‹#›</a:t>
            </a:fld>
            <a:endParaRPr lang="en-US"/>
          </a:p>
        </p:txBody>
      </p:sp>
    </p:spTree>
    <p:extLst>
      <p:ext uri="{BB962C8B-B14F-4D97-AF65-F5344CB8AC3E}">
        <p14:creationId xmlns:p14="http://schemas.microsoft.com/office/powerpoint/2010/main" val="3206409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5718" eaLnBrk="1" hangingPunct="1">
              <a:defRPr sz="1200" b="0"/>
            </a:lvl1pPr>
          </a:lstStyle>
          <a:p>
            <a:pPr>
              <a:defRPr/>
            </a:pPr>
            <a:endParaRPr lang="en-US"/>
          </a:p>
        </p:txBody>
      </p:sp>
      <p:sp>
        <p:nvSpPr>
          <p:cNvPr id="7171" name="Rectangle 3"/>
          <p:cNvSpPr>
            <a:spLocks noGrp="1" noChangeArrowheads="1"/>
          </p:cNvSpPr>
          <p:nvPr>
            <p:ph type="dt" idx="1"/>
          </p:nvPr>
        </p:nvSpPr>
        <p:spPr bwMode="auto">
          <a:xfrm>
            <a:off x="4144963" y="0"/>
            <a:ext cx="3168650" cy="481013"/>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5718" eaLnBrk="1" hangingPunct="1">
              <a:defRPr sz="1200" b="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18600"/>
            <a:ext cx="3168650" cy="481013"/>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5718" eaLnBrk="1" hangingPunct="1">
              <a:defRPr sz="1200" b="0"/>
            </a:lvl1pPr>
          </a:lstStyle>
          <a:p>
            <a:pPr>
              <a:defRPr/>
            </a:pPr>
            <a:endParaRPr lang="en-US"/>
          </a:p>
        </p:txBody>
      </p:sp>
      <p:sp>
        <p:nvSpPr>
          <p:cNvPr id="7175" name="Rectangle 7"/>
          <p:cNvSpPr>
            <a:spLocks noGrp="1" noChangeArrowheads="1"/>
          </p:cNvSpPr>
          <p:nvPr>
            <p:ph type="sldNum" sz="quarter" idx="5"/>
          </p:nvPr>
        </p:nvSpPr>
        <p:spPr bwMode="auto">
          <a:xfrm>
            <a:off x="4144963" y="9118600"/>
            <a:ext cx="3168650" cy="481013"/>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5718" eaLnBrk="1" hangingPunct="1">
              <a:defRPr sz="1200" b="0"/>
            </a:lvl1pPr>
          </a:lstStyle>
          <a:p>
            <a:pPr>
              <a:defRPr/>
            </a:pPr>
            <a:fld id="{2225F752-C4C4-4362-84AF-8D40D00AB2FB}" type="slidenum">
              <a:rPr lang="en-US"/>
              <a:pPr>
                <a:defRPr/>
              </a:pPr>
              <a:t>‹#›</a:t>
            </a:fld>
            <a:endParaRPr lang="en-US"/>
          </a:p>
        </p:txBody>
      </p:sp>
    </p:spTree>
    <p:extLst>
      <p:ext uri="{BB962C8B-B14F-4D97-AF65-F5344CB8AC3E}">
        <p14:creationId xmlns:p14="http://schemas.microsoft.com/office/powerpoint/2010/main" val="3096403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aselaw.lp.findlaw.com/cgi-bin/getcase.pl?court=us&amp;vol=277&amp;invol=43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65200"/>
            <a:fld id="{65F9FCD4-3E65-44DF-90F9-A6893C34A12B}" type="slidenum">
              <a:rPr lang="en-US" smtClean="0"/>
              <a:pPr defTabSz="965200"/>
              <a:t>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65200"/>
            <a:fld id="{999A3D3A-CF57-4E5F-B416-65ADF6FE3B25}" type="slidenum">
              <a:rPr lang="en-US" smtClean="0"/>
              <a:pPr defTabSz="965200"/>
              <a:t>10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65200"/>
            <a:fld id="{2BBE81EE-EFA5-4D3A-B0EF-C98721F836CB}" type="slidenum">
              <a:rPr lang="en-US" smtClean="0"/>
              <a:pPr defTabSz="965200"/>
              <a:t>11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65200"/>
            <a:fld id="{E162B0AF-37B0-465D-9E6D-FFA15D018CD7}" type="slidenum">
              <a:rPr lang="en-US" smtClean="0"/>
              <a:pPr defTabSz="965200"/>
              <a:t>12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5200"/>
            <a:fld id="{6D812BA7-4522-4125-BE3D-1CDB81590FF6}" type="slidenum">
              <a:rPr lang="en-US" smtClean="0"/>
              <a:pPr defTabSz="965200"/>
              <a:t>13</a:t>
            </a:fld>
            <a:endParaRPr lang="en-US" smtClean="0"/>
          </a:p>
        </p:txBody>
      </p:sp>
      <p:sp>
        <p:nvSpPr>
          <p:cNvPr id="49155" name="Rectangle 2"/>
          <p:cNvSpPr>
            <a:spLocks noGrp="1" noRot="1" noChangeAspect="1" noChangeArrowheads="1" noTextEdit="1"/>
          </p:cNvSpPr>
          <p:nvPr>
            <p:ph type="sldImg"/>
          </p:nvPr>
        </p:nvSpPr>
        <p:spPr>
          <a:xfrm>
            <a:off x="1258888" y="720725"/>
            <a:ext cx="4800600" cy="3600450"/>
          </a:xfrm>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65200"/>
            <a:fld id="{E973BA61-E320-467D-9F32-3A4C7ACED26D}" type="slidenum">
              <a:rPr lang="en-US" smtClean="0"/>
              <a:pPr defTabSz="965200"/>
              <a:t>14</a:t>
            </a:fld>
            <a:endParaRPr lang="en-US" smtClean="0"/>
          </a:p>
        </p:txBody>
      </p:sp>
      <p:sp>
        <p:nvSpPr>
          <p:cNvPr id="50179" name="Rectangle 2"/>
          <p:cNvSpPr>
            <a:spLocks noGrp="1" noRot="1" noChangeAspect="1" noChangeArrowheads="1" noTextEdit="1"/>
          </p:cNvSpPr>
          <p:nvPr>
            <p:ph type="sldImg"/>
          </p:nvPr>
        </p:nvSpPr>
        <p:spPr>
          <a:xfrm>
            <a:off x="1258888" y="720725"/>
            <a:ext cx="4800600" cy="3600450"/>
          </a:xfrm>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65200"/>
            <a:fld id="{5A325429-3D62-4955-94E5-DE4E32E569D7}" type="slidenum">
              <a:rPr lang="en-US" smtClean="0"/>
              <a:pPr defTabSz="965200"/>
              <a:t>15</a:t>
            </a:fld>
            <a:endParaRPr lang="en-US" smtClean="0"/>
          </a:p>
        </p:txBody>
      </p:sp>
      <p:sp>
        <p:nvSpPr>
          <p:cNvPr id="51203" name="Rectangle 2"/>
          <p:cNvSpPr>
            <a:spLocks noGrp="1" noRot="1" noChangeAspect="1" noChangeArrowheads="1" noTextEdit="1"/>
          </p:cNvSpPr>
          <p:nvPr>
            <p:ph type="sldImg"/>
          </p:nvPr>
        </p:nvSpPr>
        <p:spPr>
          <a:xfrm>
            <a:off x="1258888" y="720725"/>
            <a:ext cx="4800600" cy="3600450"/>
          </a:xfrm>
          <a:ln/>
        </p:spPr>
      </p:sp>
      <p:sp>
        <p:nvSpPr>
          <p:cNvPr id="51204"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65200"/>
            <a:fld id="{B6D4FF28-EDEA-4673-AE91-0D347305A16D}" type="slidenum">
              <a:rPr lang="en-US" smtClean="0"/>
              <a:pPr defTabSz="965200"/>
              <a:t>16</a:t>
            </a:fld>
            <a:endParaRPr lang="en-US" smtClean="0"/>
          </a:p>
        </p:txBody>
      </p:sp>
      <p:sp>
        <p:nvSpPr>
          <p:cNvPr id="52227" name="Rectangle 2"/>
          <p:cNvSpPr>
            <a:spLocks noGrp="1" noRot="1" noChangeAspect="1" noChangeArrowheads="1" noTextEdit="1"/>
          </p:cNvSpPr>
          <p:nvPr>
            <p:ph type="sldImg"/>
          </p:nvPr>
        </p:nvSpPr>
        <p:spPr>
          <a:xfrm>
            <a:off x="1258888" y="720725"/>
            <a:ext cx="4800600" cy="3600450"/>
          </a:xfrm>
          <a:ln/>
        </p:spPr>
      </p:sp>
      <p:sp>
        <p:nvSpPr>
          <p:cNvPr id="52228"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65200"/>
            <a:fld id="{B95A56B6-1A44-45C9-A5DA-30085A24E7CB}" type="slidenum">
              <a:rPr lang="en-US" smtClean="0"/>
              <a:pPr defTabSz="965200"/>
              <a:t>17</a:t>
            </a:fld>
            <a:endParaRPr lang="en-US" smtClean="0"/>
          </a:p>
        </p:txBody>
      </p:sp>
      <p:sp>
        <p:nvSpPr>
          <p:cNvPr id="53251" name="Rectangle 2"/>
          <p:cNvSpPr>
            <a:spLocks noGrp="1" noRot="1" noChangeAspect="1" noChangeArrowheads="1" noTextEdit="1"/>
          </p:cNvSpPr>
          <p:nvPr>
            <p:ph type="sldImg"/>
          </p:nvPr>
        </p:nvSpPr>
        <p:spPr>
          <a:xfrm>
            <a:off x="1258888" y="720725"/>
            <a:ext cx="4800600" cy="3600450"/>
          </a:xfrm>
          <a:ln/>
        </p:spPr>
      </p:sp>
      <p:sp>
        <p:nvSpPr>
          <p:cNvPr id="53252"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65200"/>
            <a:fld id="{C1781D88-FA91-44EA-8D2E-D467D51E1C86}" type="slidenum">
              <a:rPr lang="en-US" smtClean="0"/>
              <a:pPr defTabSz="965200"/>
              <a:t>18</a:t>
            </a:fld>
            <a:endParaRPr lang="en-US" smtClean="0"/>
          </a:p>
        </p:txBody>
      </p:sp>
      <p:sp>
        <p:nvSpPr>
          <p:cNvPr id="54275" name="Rectangle 2"/>
          <p:cNvSpPr>
            <a:spLocks noGrp="1" noRot="1" noChangeAspect="1" noChangeArrowheads="1" noTextEdit="1"/>
          </p:cNvSpPr>
          <p:nvPr>
            <p:ph type="sldImg"/>
          </p:nvPr>
        </p:nvSpPr>
        <p:spPr>
          <a:xfrm>
            <a:off x="1258888" y="720725"/>
            <a:ext cx="4800600" cy="3600450"/>
          </a:xfrm>
          <a:ln/>
        </p:spPr>
      </p:sp>
      <p:sp>
        <p:nvSpPr>
          <p:cNvPr id="54276"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5200"/>
            <a:fld id="{07203650-6792-4E9E-8E9A-FBAAD7B27D82}" type="slidenum">
              <a:rPr lang="en-US" smtClean="0"/>
              <a:pPr defTabSz="965200"/>
              <a:t>19</a:t>
            </a:fld>
            <a:endParaRPr lang="en-US" smtClean="0"/>
          </a:p>
        </p:txBody>
      </p:sp>
      <p:sp>
        <p:nvSpPr>
          <p:cNvPr id="55299" name="Rectangle 2"/>
          <p:cNvSpPr>
            <a:spLocks noGrp="1" noRot="1" noChangeAspect="1" noChangeArrowheads="1" noTextEdit="1"/>
          </p:cNvSpPr>
          <p:nvPr>
            <p:ph type="sldImg"/>
          </p:nvPr>
        </p:nvSpPr>
        <p:spPr>
          <a:xfrm>
            <a:off x="1258888" y="720725"/>
            <a:ext cx="4800600" cy="3600450"/>
          </a:xfrm>
          <a:ln/>
        </p:spPr>
      </p:sp>
      <p:sp>
        <p:nvSpPr>
          <p:cNvPr id="55300"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pPr defTabSz="965200"/>
            <a:fld id="{8E0189AF-A559-43D6-BB50-51382E9484D0}" type="slidenum">
              <a:rPr lang="en-US" smtClean="0"/>
              <a:pPr defTabSz="965200"/>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pPr defTabSz="965200"/>
            <a:fld id="{522C4409-796C-4C95-9713-861E02D28954}" type="slidenum">
              <a:rPr lang="en-US" smtClean="0"/>
              <a:pPr defTabSz="965200"/>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65200"/>
            <a:fld id="{AB8E23C0-752B-4B55-9D4B-C6B859F69C21}" type="slidenum">
              <a:rPr lang="en-US" smtClean="0"/>
              <a:pPr defTabSz="965200"/>
              <a:t>21</a:t>
            </a:fld>
            <a:endParaRPr lang="en-US" smtClean="0"/>
          </a:p>
        </p:txBody>
      </p:sp>
      <p:sp>
        <p:nvSpPr>
          <p:cNvPr id="57347" name="Rectangle 2"/>
          <p:cNvSpPr>
            <a:spLocks noGrp="1" noRot="1" noChangeAspect="1" noChangeArrowheads="1" noTextEdit="1"/>
          </p:cNvSpPr>
          <p:nvPr>
            <p:ph type="sldImg"/>
          </p:nvPr>
        </p:nvSpPr>
        <p:spPr>
          <a:xfrm>
            <a:off x="1258888" y="720725"/>
            <a:ext cx="4800600" cy="3600450"/>
          </a:xfrm>
          <a:ln/>
        </p:spPr>
      </p:sp>
      <p:sp>
        <p:nvSpPr>
          <p:cNvPr id="57348" name="Rectangle 3"/>
          <p:cNvSpPr>
            <a:spLocks noGrp="1" noChangeArrowheads="1"/>
          </p:cNvSpPr>
          <p:nvPr>
            <p:ph type="body" idx="1"/>
          </p:nvPr>
        </p:nvSpPr>
        <p:spPr>
          <a:noFill/>
          <a:ln/>
        </p:spPr>
        <p:txBody>
          <a:bodyPr/>
          <a:lstStyle/>
          <a:p>
            <a:pPr eaLnBrk="1" hangingPunct="1"/>
            <a:r>
              <a:rPr lang="en-US" smtClean="0"/>
              <a:t>“A STUDY OF THE INTERNATIONAL MARKET FOR COMPUTER SOFTWARE WITH ENCRYPTION” Prepared by the US Department of Commerce and the National Security Agency for the Interagency Working Group on Encryption and Telecommunications Policy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65200"/>
            <a:fld id="{13B39D75-223D-4ACB-B7FF-8B113250E0A5}" type="slidenum">
              <a:rPr lang="en-US" smtClean="0"/>
              <a:pPr defTabSz="965200"/>
              <a:t>22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65200"/>
            <a:fld id="{02DF6500-9793-4E88-9CBE-2F59386CAB00}" type="slidenum">
              <a:rPr lang="en-US" smtClean="0"/>
              <a:pPr defTabSz="965200"/>
              <a:t>23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65200"/>
            <a:fld id="{324C840C-1A18-421E-ACE4-F01C4C12E5BE}" type="slidenum">
              <a:rPr lang="en-US" smtClean="0"/>
              <a:pPr defTabSz="965200"/>
              <a:t>24</a:t>
            </a:fld>
            <a:endParaRPr lang="en-US" smtClean="0"/>
          </a:p>
        </p:txBody>
      </p:sp>
      <p:sp>
        <p:nvSpPr>
          <p:cNvPr id="60419" name="Rectangle 2"/>
          <p:cNvSpPr>
            <a:spLocks noGrp="1" noRot="1" noChangeAspect="1" noChangeArrowheads="1" noTextEdit="1"/>
          </p:cNvSpPr>
          <p:nvPr>
            <p:ph type="sldImg"/>
          </p:nvPr>
        </p:nvSpPr>
        <p:spPr>
          <a:xfrm>
            <a:off x="1258888" y="720725"/>
            <a:ext cx="4800600" cy="3600450"/>
          </a:xfrm>
          <a:ln/>
        </p:spPr>
      </p:sp>
      <p:sp>
        <p:nvSpPr>
          <p:cNvPr id="60420"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65200"/>
            <a:fld id="{01ADE05E-93BB-4A3B-A07B-A5B5061AA927}" type="slidenum">
              <a:rPr lang="en-US" smtClean="0"/>
              <a:pPr defTabSz="965200"/>
              <a:t>25</a:t>
            </a:fld>
            <a:endParaRPr lang="en-US" smtClean="0"/>
          </a:p>
        </p:txBody>
      </p:sp>
      <p:sp>
        <p:nvSpPr>
          <p:cNvPr id="61443" name="Rectangle 2"/>
          <p:cNvSpPr>
            <a:spLocks noGrp="1" noRot="1" noChangeAspect="1" noChangeArrowheads="1" noTextEdit="1"/>
          </p:cNvSpPr>
          <p:nvPr>
            <p:ph type="sldImg"/>
          </p:nvPr>
        </p:nvSpPr>
        <p:spPr>
          <a:xfrm>
            <a:off x="1258888" y="720725"/>
            <a:ext cx="4800600" cy="3600450"/>
          </a:xfrm>
          <a:ln/>
        </p:spPr>
      </p:sp>
      <p:sp>
        <p:nvSpPr>
          <p:cNvPr id="61444"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65200"/>
            <a:fld id="{B632AEDC-87E5-4B31-A9C2-A7E2D36EA33F}" type="slidenum">
              <a:rPr lang="en-US" smtClean="0"/>
              <a:pPr defTabSz="965200"/>
              <a:t>26</a:t>
            </a:fld>
            <a:endParaRPr lang="en-US" smtClean="0"/>
          </a:p>
        </p:txBody>
      </p:sp>
      <p:sp>
        <p:nvSpPr>
          <p:cNvPr id="62467" name="Rectangle 2"/>
          <p:cNvSpPr>
            <a:spLocks noGrp="1" noRot="1" noChangeAspect="1" noChangeArrowheads="1" noTextEdit="1"/>
          </p:cNvSpPr>
          <p:nvPr>
            <p:ph type="sldImg"/>
          </p:nvPr>
        </p:nvSpPr>
        <p:spPr>
          <a:xfrm>
            <a:off x="1258888" y="720725"/>
            <a:ext cx="4800600" cy="3600450"/>
          </a:xfrm>
          <a:ln/>
        </p:spPr>
      </p:sp>
      <p:sp>
        <p:nvSpPr>
          <p:cNvPr id="62468"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65200"/>
            <a:fld id="{751C8FE1-6C82-4F31-981D-0C0AC9CAD084}" type="slidenum">
              <a:rPr lang="en-US" smtClean="0"/>
              <a:pPr defTabSz="965200"/>
              <a:t>27</a:t>
            </a:fld>
            <a:endParaRPr lang="en-US" smtClean="0"/>
          </a:p>
        </p:txBody>
      </p:sp>
      <p:sp>
        <p:nvSpPr>
          <p:cNvPr id="63491" name="Rectangle 2"/>
          <p:cNvSpPr>
            <a:spLocks noGrp="1" noRot="1" noChangeAspect="1" noChangeArrowheads="1" noTextEdit="1"/>
          </p:cNvSpPr>
          <p:nvPr>
            <p:ph type="sldImg"/>
          </p:nvPr>
        </p:nvSpPr>
        <p:spPr>
          <a:xfrm>
            <a:off x="1258888" y="720725"/>
            <a:ext cx="4800600" cy="3600450"/>
          </a:xfrm>
          <a:ln/>
        </p:spPr>
      </p:sp>
      <p:sp>
        <p:nvSpPr>
          <p:cNvPr id="63492"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pPr defTabSz="965200"/>
            <a:fld id="{58D561EC-8F14-4E5C-953E-5B367DF90653}" type="slidenum">
              <a:rPr lang="en-US" smtClean="0"/>
              <a:pPr defTabSz="965200"/>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pPr defTabSz="965200"/>
            <a:fld id="{D525778F-DF8F-45EB-80DA-3DA90E56A9B2}" type="slidenum">
              <a:rPr lang="en-US" smtClean="0"/>
              <a:pPr defTabSz="965200"/>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65200"/>
            <a:fld id="{CF15E70A-AAC6-4F33-9652-C02BB12CF527}" type="slidenum">
              <a:rPr lang="en-US" smtClean="0"/>
              <a:pPr defTabSz="965200"/>
              <a:t>3</a:t>
            </a:fld>
            <a:endParaRPr lang="en-US" smtClean="0"/>
          </a:p>
        </p:txBody>
      </p:sp>
      <p:sp>
        <p:nvSpPr>
          <p:cNvPr id="38915" name="Rectangle 2"/>
          <p:cNvSpPr>
            <a:spLocks noGrp="1" noRot="1" noChangeAspect="1" noChangeArrowheads="1" noTextEdit="1"/>
          </p:cNvSpPr>
          <p:nvPr>
            <p:ph type="sldImg"/>
          </p:nvPr>
        </p:nvSpPr>
        <p:spPr>
          <a:xfrm>
            <a:off x="1258888" y="720725"/>
            <a:ext cx="4800600" cy="3600450"/>
          </a:xfrm>
          <a:ln/>
        </p:spPr>
      </p:sp>
      <p:sp>
        <p:nvSpPr>
          <p:cNvPr id="38916" name="Rectangle 3"/>
          <p:cNvSpPr>
            <a:spLocks noGrp="1" noChangeArrowheads="1"/>
          </p:cNvSpPr>
          <p:nvPr>
            <p:ph type="body" idx="1"/>
          </p:nvPr>
        </p:nvSpPr>
        <p:spPr>
          <a:noFill/>
          <a:ln/>
        </p:spPr>
        <p:txBody>
          <a:bodyPr/>
          <a:lstStyle/>
          <a:p>
            <a:pPr eaLnBrk="1" hangingPunct="1"/>
            <a:r>
              <a:rPr lang="pt-BR" sz="1500" smtClean="0"/>
              <a:t>Quis custodiet ipsos custodes?</a:t>
            </a:r>
            <a:r>
              <a:rPr lang="en-US" sz="1500" smtClean="0"/>
              <a:t> – Juvenal</a:t>
            </a:r>
          </a:p>
          <a:p>
            <a:pPr eaLnBrk="1" hangingPunct="1"/>
            <a:r>
              <a:rPr lang="en-US" smtClean="0"/>
              <a:t>Virginia Beach installed facial recognition systems in 2002 to catch wanted criminals – 0 arrests in 4 years</a:t>
            </a:r>
          </a:p>
          <a:p>
            <a:pPr eaLnBrk="1" hangingPunct="1"/>
            <a:endParaRPr lang="en-US" sz="15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65200"/>
            <a:fld id="{5F3D3450-1552-4A69-8215-4C13E83A28CF}" type="slidenum">
              <a:rPr lang="en-US" smtClean="0"/>
              <a:pPr defTabSz="965200"/>
              <a:t>30</a:t>
            </a:fld>
            <a:endParaRPr lang="en-US" smtClean="0"/>
          </a:p>
        </p:txBody>
      </p:sp>
      <p:sp>
        <p:nvSpPr>
          <p:cNvPr id="66563" name="Rectangle 2"/>
          <p:cNvSpPr>
            <a:spLocks noGrp="1" noRot="1" noChangeAspect="1" noChangeArrowheads="1" noTextEdit="1"/>
          </p:cNvSpPr>
          <p:nvPr>
            <p:ph type="sldImg"/>
          </p:nvPr>
        </p:nvSpPr>
        <p:spPr>
          <a:xfrm>
            <a:off x="1258888" y="720725"/>
            <a:ext cx="4800600" cy="3600450"/>
          </a:xfrm>
          <a:ln/>
        </p:spPr>
      </p:sp>
      <p:sp>
        <p:nvSpPr>
          <p:cNvPr id="66564"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65200"/>
            <a:fld id="{CB26EA35-E5A7-49AC-B09C-45A5F0A22BC5}" type="slidenum">
              <a:rPr lang="en-US" smtClean="0"/>
              <a:pPr defTabSz="965200"/>
              <a:t>31</a:t>
            </a:fld>
            <a:endParaRPr lang="en-US" smtClean="0"/>
          </a:p>
        </p:txBody>
      </p:sp>
      <p:sp>
        <p:nvSpPr>
          <p:cNvPr id="67587" name="Rectangle 2"/>
          <p:cNvSpPr>
            <a:spLocks noGrp="1" noRot="1" noChangeAspect="1" noChangeArrowheads="1" noTextEdit="1"/>
          </p:cNvSpPr>
          <p:nvPr>
            <p:ph type="sldImg"/>
          </p:nvPr>
        </p:nvSpPr>
        <p:spPr>
          <a:xfrm>
            <a:off x="1258888" y="720725"/>
            <a:ext cx="4800600" cy="3600450"/>
          </a:xfrm>
          <a:ln/>
        </p:spPr>
      </p:sp>
      <p:sp>
        <p:nvSpPr>
          <p:cNvPr id="67588"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65200"/>
            <a:fld id="{9D355BF3-F6C1-4248-9596-3F6EFBD680D2}" type="slidenum">
              <a:rPr lang="en-US" smtClean="0"/>
              <a:pPr defTabSz="965200"/>
              <a:t>32</a:t>
            </a:fld>
            <a:endParaRPr lang="en-US" smtClean="0"/>
          </a:p>
        </p:txBody>
      </p:sp>
      <p:sp>
        <p:nvSpPr>
          <p:cNvPr id="68611" name="Rectangle 2"/>
          <p:cNvSpPr>
            <a:spLocks noGrp="1" noRot="1" noChangeAspect="1" noChangeArrowheads="1" noTextEdit="1"/>
          </p:cNvSpPr>
          <p:nvPr>
            <p:ph type="sldImg"/>
          </p:nvPr>
        </p:nvSpPr>
        <p:spPr>
          <a:xfrm>
            <a:off x="1258888" y="720725"/>
            <a:ext cx="4800600" cy="3600450"/>
          </a:xfrm>
          <a:ln/>
        </p:spPr>
      </p:sp>
      <p:sp>
        <p:nvSpPr>
          <p:cNvPr id="68612" name="Rectangle 3"/>
          <p:cNvSpPr>
            <a:spLocks noGrp="1" noChangeArrowheads="1"/>
          </p:cNvSpPr>
          <p:nvPr>
            <p:ph type="body" idx="1"/>
          </p:nvPr>
        </p:nvSpPr>
        <p:spPr>
          <a:xfrm>
            <a:off x="1138238" y="4560888"/>
            <a:ext cx="5038725" cy="4319587"/>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65200"/>
            <a:fld id="{9393A60C-C1F1-4441-91A2-2B8E50EF3288}" type="slidenum">
              <a:rPr lang="en-US" smtClean="0"/>
              <a:pPr defTabSz="965200"/>
              <a:t>33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pPr defTabSz="965200"/>
            <a:fld id="{313C6ACC-74D6-4999-BD47-C1DEF702FA04}" type="slidenum">
              <a:rPr lang="en-US" smtClean="0"/>
              <a:pPr defTabSz="965200"/>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65200"/>
            <a:fld id="{CBD87C68-602A-4AEA-B7B5-C082E9EEAA38}" type="slidenum">
              <a:rPr lang="en-US" smtClean="0"/>
              <a:pPr defTabSz="965200"/>
              <a:t>5</a:t>
            </a:fld>
            <a:endParaRPr lang="en-US" smtClean="0"/>
          </a:p>
        </p:txBody>
      </p:sp>
      <p:sp>
        <p:nvSpPr>
          <p:cNvPr id="40963" name="Rectangle 2"/>
          <p:cNvSpPr>
            <a:spLocks noGrp="1" noRot="1" noChangeAspect="1" noChangeArrowheads="1" noTextEdit="1"/>
          </p:cNvSpPr>
          <p:nvPr>
            <p:ph type="sldImg"/>
          </p:nvPr>
        </p:nvSpPr>
        <p:spPr>
          <a:xfrm>
            <a:off x="1258888" y="720725"/>
            <a:ext cx="4800600" cy="3600450"/>
          </a:xfrm>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65200"/>
            <a:fld id="{1E141A7D-2A88-49BD-9827-77A360B44930}" type="slidenum">
              <a:rPr lang="en-US" smtClean="0"/>
              <a:pPr defTabSz="965200"/>
              <a:t>6</a:t>
            </a:fld>
            <a:endParaRPr lang="en-US" smtClean="0"/>
          </a:p>
        </p:txBody>
      </p:sp>
      <p:sp>
        <p:nvSpPr>
          <p:cNvPr id="41987" name="Rectangle 2"/>
          <p:cNvSpPr>
            <a:spLocks noGrp="1" noRot="1" noChangeAspect="1" noChangeArrowheads="1" noTextEdit="1"/>
          </p:cNvSpPr>
          <p:nvPr>
            <p:ph type="sldImg"/>
          </p:nvPr>
        </p:nvSpPr>
        <p:spPr>
          <a:xfrm>
            <a:off x="1258888" y="720725"/>
            <a:ext cx="4800600" cy="3600450"/>
          </a:xfrm>
          <a:ln/>
        </p:spPr>
      </p:sp>
      <p:sp>
        <p:nvSpPr>
          <p:cNvPr id="41988" name="Rectangle 3"/>
          <p:cNvSpPr>
            <a:spLocks noGrp="1" noChangeArrowheads="1"/>
          </p:cNvSpPr>
          <p:nvPr>
            <p:ph type="body" idx="1"/>
          </p:nvPr>
        </p:nvSpPr>
        <p:spPr>
          <a:noFill/>
          <a:ln/>
        </p:spPr>
        <p:txBody>
          <a:bodyPr/>
          <a:lstStyle/>
          <a:p>
            <a:pPr eaLnBrk="1" hangingPunct="1"/>
            <a:r>
              <a:rPr lang="en-US" smtClean="0"/>
              <a:t>The Founders foresaw in a small way, the threat of Big Brother… but they didn’t foresee all of his “little brothers”.</a:t>
            </a:r>
          </a:p>
          <a:p>
            <a:pPr eaLnBrk="1" hangingPunct="1"/>
            <a:r>
              <a:rPr lang="en-US" smtClean="0"/>
              <a:t>“A Man’s home is his castle”  is a famous slogan of English common law. Lawrence M. Friedman of Stanford Law maintains that when enunciated, only the wealthy enjoyed this right. The poor enjoyed no common law right to privacy.</a:t>
            </a:r>
          </a:p>
          <a:p>
            <a:pPr eaLnBrk="1" hangingPunct="1"/>
            <a:endParaRPr lang="en-US" smtClean="0"/>
          </a:p>
          <a:p>
            <a:pPr eaLnBrk="1" hangingPunct="1"/>
            <a:r>
              <a:rPr lang="en-US" smtClean="0">
                <a:hlinkClick r:id="rId3"/>
              </a:rPr>
              <a:t>http://caselaw.lp.findlaw.com/cgi-bin/getcase.pl?court=us&amp;vol=277&amp;invol=438</a:t>
            </a:r>
            <a:r>
              <a:rPr lang="en-US" smtClean="0"/>
              <a:t>  </a:t>
            </a:r>
          </a:p>
          <a:p>
            <a:pPr eaLnBrk="1" hangingPunct="1"/>
            <a:r>
              <a:rPr lang="en-US" smtClean="0"/>
              <a:t>[1] Killian, J and Costello,G. </a:t>
            </a:r>
            <a:r>
              <a:rPr lang="en-US" u="sng" smtClean="0"/>
              <a:t>The Constitution of the United States of America: Analysis and Interpretation </a:t>
            </a:r>
            <a:r>
              <a:rPr lang="en-US" smtClean="0"/>
              <a:t>Congressional Research Service. </a:t>
            </a:r>
          </a:p>
          <a:p>
            <a:pPr eaLnBrk="1" hangingPunct="1"/>
            <a:endParaRPr lang="en-US"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65200"/>
            <a:fld id="{71458075-2E6A-4D4F-92B6-9913C9A3616F}" type="slidenum">
              <a:rPr lang="en-US" smtClean="0"/>
              <a:pPr defTabSz="965200"/>
              <a:t>7</a:t>
            </a:fld>
            <a:endParaRPr lang="en-US" smtClean="0"/>
          </a:p>
        </p:txBody>
      </p:sp>
      <p:sp>
        <p:nvSpPr>
          <p:cNvPr id="43011" name="Rectangle 2"/>
          <p:cNvSpPr>
            <a:spLocks noGrp="1" noRot="1" noChangeAspect="1" noChangeArrowheads="1" noTextEdit="1"/>
          </p:cNvSpPr>
          <p:nvPr>
            <p:ph type="sldImg"/>
          </p:nvPr>
        </p:nvSpPr>
        <p:spPr>
          <a:xfrm>
            <a:off x="1258888" y="720725"/>
            <a:ext cx="4800600" cy="3600450"/>
          </a:xfrm>
          <a:ln/>
        </p:spPr>
      </p:sp>
      <p:sp>
        <p:nvSpPr>
          <p:cNvPr id="43012" name="Rectangle 3"/>
          <p:cNvSpPr>
            <a:spLocks noGrp="1" noChangeArrowheads="1"/>
          </p:cNvSpPr>
          <p:nvPr>
            <p:ph type="body" idx="1"/>
          </p:nvPr>
        </p:nvSpPr>
        <p:spPr>
          <a:noFill/>
          <a:ln/>
        </p:spPr>
        <p:txBody>
          <a:bodyPr/>
          <a:lstStyle/>
          <a:p>
            <a:pPr eaLnBrk="1" hangingPunct="1"/>
            <a:r>
              <a:rPr lang="en-US" smtClean="0"/>
              <a:t>What form do “papers” generally take in the present day? </a:t>
            </a:r>
          </a:p>
          <a:p>
            <a:pPr eaLnBrk="1" hangingPunct="1"/>
            <a:r>
              <a:rPr lang="en-US" smtClean="0"/>
              <a:t>Things get really difficult in business transactions – Who owns the papers?</a:t>
            </a:r>
          </a:p>
          <a:p>
            <a:pPr eaLnBrk="1" hangingPunct="1"/>
            <a:r>
              <a:rPr lang="en-US" smtClean="0"/>
              <a:t>What constitutes “effects” in the digital domain? </a:t>
            </a:r>
          </a:p>
          <a:p>
            <a:pPr eaLnBrk="1" hangingPunct="1"/>
            <a:r>
              <a:rPr lang="en-US" smtClean="0"/>
              <a:t>Is appearance in log files an “effect”?</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65200"/>
            <a:fld id="{D330EFA7-9462-4F3F-AC28-029E7DAEE47B}" type="slidenum">
              <a:rPr lang="en-US" smtClean="0"/>
              <a:pPr defTabSz="965200"/>
              <a:t>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65200"/>
            <a:fld id="{A45C984A-7B07-4D58-8D33-D03FDE30FE34}" type="slidenum">
              <a:rPr lang="en-US" smtClean="0"/>
              <a:pPr defTabSz="965200"/>
              <a:t>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eaLnBrk="0" hangingPunct="0">
              <a:defRPr/>
            </a:pPr>
            <a:fld id="{B0797AE7-B955-4857-8219-3FCF2C7C897D}" type="slidenum">
              <a:rPr lang="en-US" sz="1800"/>
              <a:pPr eaLnBrk="0" hangingPunct="0">
                <a:defRPr/>
              </a:pPr>
              <a:t>‹#›</a:t>
            </a:fld>
            <a:endParaRPr lang="en-US" sz="1800" dirty="0"/>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a:latin typeface="Times New Roman" pitchFamily="18" charset="0"/>
            </a:endParaRPr>
          </a:p>
        </p:txBody>
      </p:sp>
      <p:pic>
        <p:nvPicPr>
          <p:cNvPr id="1030" name="Picture 8" descr="NWU_2c_stacked_logo"/>
          <p:cNvPicPr>
            <a:picLocks noChangeAspect="1" noChangeArrowheads="1"/>
          </p:cNvPicPr>
          <p:nvPr userDrawn="1"/>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2454275" y="6642100"/>
            <a:ext cx="4235450" cy="215900"/>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sz="800" b="0" i="1" dirty="0"/>
              <a:t>Copyright © </a:t>
            </a:r>
            <a:r>
              <a:rPr lang="en-US" sz="800" b="0" i="1" dirty="0" smtClean="0"/>
              <a:t>2011 M. </a:t>
            </a:r>
            <a:r>
              <a:rPr lang="en-US" sz="800" b="0" i="1" dirty="0"/>
              <a:t>E. Kabay, J. Tower-Pierce &amp; P. R. Stephenson.  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kabay@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tinyurl.com/5g6xox"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is.doc.gov/encryption/default.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access.gpo.gov/bis/ear/ear_data.html"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r.yp.to/export.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tinyurl.com/668v2u" TargetMode="External"/><Relationship Id="rId7" Type="http://schemas.openxmlformats.org/officeDocument/2006/relationships/hyperlink" Target="http://tinyurl.com/2hfo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tinyurl.com/6g2ly5" TargetMode="External"/><Relationship Id="rId5" Type="http://schemas.openxmlformats.org/officeDocument/2006/relationships/hyperlink" Target="http://tinyurl.com/68keob" TargetMode="External"/><Relationship Id="rId4" Type="http://schemas.openxmlformats.org/officeDocument/2006/relationships/hyperlink" Target="http://tinyurl.com/5cs8y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wassenaar.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cdc.com/~paulwolf/cointelpro/churchfinalreportIIIb.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atergate.info/impeachment/impeachment-articles.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www.p2pnet.net/story/1033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2819400"/>
          </a:xfrm>
        </p:spPr>
        <p:txBody>
          <a:bodyPr/>
          <a:lstStyle/>
          <a:p>
            <a:pPr algn="ctr"/>
            <a:r>
              <a:rPr lang="en-US" sz="6000" dirty="0" smtClean="0"/>
              <a:t>First Amendment Issues: Anonymity &amp; Encryption</a:t>
            </a:r>
          </a:p>
        </p:txBody>
      </p:sp>
      <p:sp>
        <p:nvSpPr>
          <p:cNvPr id="7" name="Rectangle 3"/>
          <p:cNvSpPr txBox="1">
            <a:spLocks noChangeArrowheads="1"/>
          </p:cNvSpPr>
          <p:nvPr/>
        </p:nvSpPr>
        <p:spPr bwMode="auto">
          <a:xfrm>
            <a:off x="190500" y="3276600"/>
            <a:ext cx="8763000" cy="33528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r>
              <a:rPr lang="en-US" sz="3600" dirty="0">
                <a:latin typeface="+mn-lt"/>
              </a:rPr>
              <a:t>CJ341 – Cyberlaw &amp; Cybercrime</a:t>
            </a:r>
          </a:p>
          <a:p>
            <a:pPr algn="ctr" fontAlgn="auto">
              <a:lnSpc>
                <a:spcPct val="80000"/>
              </a:lnSpc>
              <a:spcBef>
                <a:spcPct val="20000"/>
              </a:spcBef>
              <a:spcAft>
                <a:spcPts val="0"/>
              </a:spcAft>
              <a:buFont typeface="Wingdings" pitchFamily="2" charset="2"/>
              <a:buNone/>
              <a:defRPr/>
            </a:pPr>
            <a:r>
              <a:rPr lang="en-US" sz="3600" dirty="0">
                <a:latin typeface="+mn-lt"/>
              </a:rPr>
              <a:t>Lecture </a:t>
            </a:r>
            <a:r>
              <a:rPr lang="en-US" sz="3600" dirty="0" smtClean="0">
                <a:latin typeface="+mn-lt"/>
              </a:rPr>
              <a:t>#26</a:t>
            </a:r>
          </a:p>
          <a:p>
            <a:pPr algn="ctr" fontAlgn="auto">
              <a:lnSpc>
                <a:spcPct val="80000"/>
              </a:lnSpc>
              <a:spcBef>
                <a:spcPct val="20000"/>
              </a:spcBef>
              <a:spcAft>
                <a:spcPts val="0"/>
              </a:spcAft>
              <a:buFont typeface="Wingdings" pitchFamily="2" charset="2"/>
              <a:buNone/>
              <a:defRPr/>
            </a:pPr>
            <a:endParaRPr lang="en-US" sz="2400" dirty="0" smtClean="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2400" dirty="0" smtClean="0">
                <a:latin typeface="Arial" pitchFamily="34" charset="0"/>
                <a:cs typeface="Arial" pitchFamily="34" charset="0"/>
              </a:rPr>
              <a:t>M. E. Kabay, PhD, CISSP-ISSMP</a:t>
            </a:r>
          </a:p>
          <a:p>
            <a:pPr algn="ctr" eaLnBrk="0" hangingPunct="0"/>
            <a:r>
              <a:rPr lang="en-US" sz="2400" dirty="0" smtClean="0">
                <a:latin typeface="Arial" pitchFamily="34" charset="0"/>
                <a:cs typeface="Arial" pitchFamily="34" charset="0"/>
                <a:hlinkClick r:id="rId3"/>
              </a:rPr>
              <a:t>mailto:mekabay@gmail.com</a:t>
            </a:r>
            <a:r>
              <a:rPr lang="en-US" sz="2400" dirty="0" smtClean="0">
                <a:latin typeface="Arial" pitchFamily="34" charset="0"/>
                <a:cs typeface="Arial" pitchFamily="34" charset="0"/>
              </a:rPr>
              <a:t>    </a:t>
            </a:r>
          </a:p>
          <a:p>
            <a:pPr algn="ctr" eaLnBrk="0" hangingPunct="0"/>
            <a:r>
              <a:rPr lang="en-US" sz="2400" dirty="0" smtClean="0">
                <a:latin typeface="Arial" pitchFamily="34" charset="0"/>
                <a:cs typeface="Arial" pitchFamily="34" charset="0"/>
              </a:rPr>
              <a:t>V: 802.479.7937</a:t>
            </a:r>
          </a:p>
          <a:p>
            <a:pPr algn="ctr" eaLnBrk="0" hangingPunct="0"/>
            <a:r>
              <a:rPr lang="en-US" sz="2400" dirty="0" smtClean="0">
                <a:latin typeface="Arial" pitchFamily="34" charset="0"/>
                <a:cs typeface="Arial" pitchFamily="34" charset="0"/>
              </a:rPr>
              <a:t>Assoc Prof Information Assurance</a:t>
            </a:r>
          </a:p>
          <a:p>
            <a:pPr algn="ctr" eaLnBrk="0" hangingPunct="0"/>
            <a:r>
              <a:rPr lang="en-US" sz="2400" dirty="0" smtClean="0">
                <a:latin typeface="Arial" pitchFamily="34" charset="0"/>
                <a:cs typeface="Arial" pitchFamily="34" charset="0"/>
              </a:rPr>
              <a:t>School of Business &amp; Management</a:t>
            </a:r>
            <a:endParaRPr lang="en-US" sz="24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62561_m.jpg"/>
          <p:cNvPicPr>
            <a:picLocks noChangeAspect="1"/>
          </p:cNvPicPr>
          <p:nvPr/>
        </p:nvPicPr>
        <p:blipFill>
          <a:blip r:embed="rId3" cstate="print"/>
          <a:stretch>
            <a:fillRect/>
          </a:stretch>
        </p:blipFill>
        <p:spPr>
          <a:xfrm>
            <a:off x="6477000" y="1905000"/>
            <a:ext cx="2514600" cy="3738563"/>
          </a:xfrm>
          <a:prstGeom prst="rect">
            <a:avLst/>
          </a:prstGeom>
          <a:ln>
            <a:noFill/>
          </a:ln>
          <a:effectLst>
            <a:outerShdw blurRad="292100" dist="139700" dir="2700000" algn="tl" rotWithShape="0">
              <a:srgbClr val="333333">
                <a:alpha val="65000"/>
              </a:srgbClr>
            </a:outerShdw>
          </a:effectLst>
        </p:spPr>
      </p:pic>
      <p:sp>
        <p:nvSpPr>
          <p:cNvPr id="11267" name="Rectangle 2"/>
          <p:cNvSpPr>
            <a:spLocks noGrp="1" noChangeArrowheads="1"/>
          </p:cNvSpPr>
          <p:nvPr>
            <p:ph type="title"/>
          </p:nvPr>
        </p:nvSpPr>
        <p:spPr/>
        <p:txBody>
          <a:bodyPr/>
          <a:lstStyle/>
          <a:p>
            <a:r>
              <a:rPr lang="en-US" smtClean="0"/>
              <a:t>Circumventing Anonymity</a:t>
            </a:r>
          </a:p>
        </p:txBody>
      </p:sp>
      <p:sp>
        <p:nvSpPr>
          <p:cNvPr id="11268" name="Rectangle 3"/>
          <p:cNvSpPr>
            <a:spLocks noGrp="1" noChangeArrowheads="1"/>
          </p:cNvSpPr>
          <p:nvPr>
            <p:ph type="body" idx="1"/>
          </p:nvPr>
        </p:nvSpPr>
        <p:spPr>
          <a:xfrm>
            <a:off x="990600" y="1066800"/>
            <a:ext cx="5410200" cy="5257800"/>
          </a:xfrm>
        </p:spPr>
        <p:txBody>
          <a:bodyPr/>
          <a:lstStyle/>
          <a:p>
            <a:r>
              <a:rPr lang="en-US" sz="2000" smtClean="0"/>
              <a:t>Users are not always as “anonymous” as they think</a:t>
            </a:r>
          </a:p>
          <a:p>
            <a:pPr lvl="1"/>
            <a:r>
              <a:rPr lang="en-US" sz="2000" smtClean="0"/>
              <a:t>Social network users sometimes believe they are in a private space</a:t>
            </a:r>
          </a:p>
          <a:p>
            <a:pPr lvl="2"/>
            <a:r>
              <a:rPr lang="en-US" sz="2000" smtClean="0"/>
              <a:t>Reveal confidential information</a:t>
            </a:r>
          </a:p>
          <a:p>
            <a:pPr lvl="2"/>
            <a:r>
              <a:rPr lang="en-US" sz="2000" smtClean="0"/>
              <a:t>Show pictures of crimes (e.g., underage drinking of alcohol, consumption illegal drugs)</a:t>
            </a:r>
          </a:p>
          <a:p>
            <a:pPr lvl="2"/>
            <a:r>
              <a:rPr lang="en-US" sz="2000" smtClean="0"/>
              <a:t>Attack others in cyberbullying</a:t>
            </a:r>
          </a:p>
          <a:p>
            <a:pPr lvl="1"/>
            <a:r>
              <a:rPr lang="en-US" sz="2000" smtClean="0"/>
              <a:t>But most social networks allow open access </a:t>
            </a:r>
          </a:p>
          <a:p>
            <a:pPr lvl="2"/>
            <a:r>
              <a:rPr lang="en-US" sz="2000" smtClean="0"/>
              <a:t>School administrators</a:t>
            </a:r>
          </a:p>
          <a:p>
            <a:pPr lvl="2"/>
            <a:r>
              <a:rPr lang="en-US" sz="2000" smtClean="0"/>
              <a:t>Potential employers</a:t>
            </a:r>
          </a:p>
          <a:p>
            <a:r>
              <a:rPr lang="en-US" sz="2000" smtClean="0"/>
              <a:t>Technology</a:t>
            </a:r>
          </a:p>
          <a:p>
            <a:pPr lvl="1"/>
            <a:r>
              <a:rPr lang="en-US" sz="2000" smtClean="0"/>
              <a:t>Tracking programs</a:t>
            </a:r>
          </a:p>
          <a:p>
            <a:pPr lvl="1"/>
            <a:r>
              <a:rPr lang="en-US" sz="2000" smtClean="0"/>
              <a:t>Forensic tools</a:t>
            </a:r>
          </a:p>
        </p:txBody>
      </p:sp>
      <p:pic>
        <p:nvPicPr>
          <p:cNvPr id="6146" name="Picture 2"/>
          <p:cNvPicPr>
            <a:picLocks noChangeAspect="1" noChangeArrowheads="1"/>
          </p:cNvPicPr>
          <p:nvPr/>
        </p:nvPicPr>
        <p:blipFill>
          <a:blip r:embed="rId4" cstate="print"/>
          <a:srcRect/>
          <a:stretch>
            <a:fillRect/>
          </a:stretch>
        </p:blipFill>
        <p:spPr bwMode="auto">
          <a:xfrm>
            <a:off x="6477000" y="1905000"/>
            <a:ext cx="2562225" cy="3810000"/>
          </a:xfrm>
          <a:prstGeom prst="rect">
            <a:avLst/>
          </a:prstGeom>
          <a:ln>
            <a:noFill/>
          </a:ln>
          <a:effectLst>
            <a:outerShdw blurRad="292100" dist="139700" dir="2700000" algn="tl" rotWithShape="0">
              <a:srgbClr val="333333">
                <a:alpha val="65000"/>
              </a:srgbClr>
            </a:outerShdw>
          </a:effectLst>
        </p:spPr>
      </p:pic>
      <p:sp>
        <p:nvSpPr>
          <p:cNvPr id="11270" name="TextBox 5"/>
          <p:cNvSpPr txBox="1">
            <a:spLocks noChangeArrowheads="1"/>
          </p:cNvSpPr>
          <p:nvPr/>
        </p:nvSpPr>
        <p:spPr bwMode="auto">
          <a:xfrm>
            <a:off x="4343400" y="6019800"/>
            <a:ext cx="2913063" cy="646113"/>
          </a:xfrm>
          <a:prstGeom prst="rect">
            <a:avLst/>
          </a:prstGeom>
          <a:solidFill>
            <a:srgbClr val="FFC000"/>
          </a:solidFill>
          <a:ln w="9525">
            <a:noFill/>
            <a:miter lim="800000"/>
            <a:headEnd/>
            <a:tailEnd/>
          </a:ln>
        </p:spPr>
        <p:txBody>
          <a:bodyPr wrap="none">
            <a:spAutoFit/>
          </a:bodyPr>
          <a:lstStyle/>
          <a:p>
            <a:pPr eaLnBrk="0" hangingPunct="0"/>
            <a:r>
              <a:rPr lang="en-US" sz="1800">
                <a:latin typeface="Arial Narrow" pitchFamily="34" charset="0"/>
              </a:rPr>
              <a:t>Interesting article (April 2008):</a:t>
            </a:r>
          </a:p>
          <a:p>
            <a:pPr eaLnBrk="0" hangingPunct="0"/>
            <a:r>
              <a:rPr lang="en-US" sz="1800">
                <a:latin typeface="Arial Narrow" pitchFamily="34" charset="0"/>
                <a:hlinkClick r:id="rId5"/>
              </a:rPr>
              <a:t>http://tinyurl.com/5g6xox</a:t>
            </a:r>
            <a:r>
              <a:rPr lang="en-US" sz="1800">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First Amendment Defenses &amp; Computers</a:t>
            </a:r>
          </a:p>
        </p:txBody>
      </p:sp>
      <p:sp>
        <p:nvSpPr>
          <p:cNvPr id="12291" name="Rectangle 3"/>
          <p:cNvSpPr>
            <a:spLocks noGrp="1" noChangeArrowheads="1"/>
          </p:cNvSpPr>
          <p:nvPr>
            <p:ph type="body" idx="1"/>
          </p:nvPr>
        </p:nvSpPr>
        <p:spPr>
          <a:xfrm>
            <a:off x="990600" y="1371600"/>
            <a:ext cx="7620000" cy="5181600"/>
          </a:xfrm>
        </p:spPr>
        <p:txBody>
          <a:bodyPr/>
          <a:lstStyle/>
          <a:p>
            <a:pPr>
              <a:lnSpc>
                <a:spcPct val="80000"/>
              </a:lnSpc>
            </a:pPr>
            <a:r>
              <a:rPr lang="en-US" smtClean="0"/>
              <a:t>First Amendment of US Constitution (again)</a:t>
            </a:r>
          </a:p>
          <a:p>
            <a:pPr lvl="1">
              <a:lnSpc>
                <a:spcPct val="80000"/>
              </a:lnSpc>
              <a:buFont typeface="Wingdings" pitchFamily="2" charset="2"/>
              <a:buNone/>
            </a:pPr>
            <a:r>
              <a:rPr lang="en-US" sz="3200" b="0" i="1" smtClean="0">
                <a:latin typeface="Blackadder ITC" pitchFamily="82" charset="0"/>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r>
              <a:rPr lang="en-US" sz="3200" b="0" smtClean="0">
                <a:latin typeface="Blackadder ITC" pitchFamily="82" charset="0"/>
              </a:rPr>
              <a:t> </a:t>
            </a:r>
          </a:p>
          <a:p>
            <a:pPr>
              <a:lnSpc>
                <a:spcPct val="80000"/>
              </a:lnSpc>
            </a:pPr>
            <a:r>
              <a:rPr lang="en-US" smtClean="0"/>
              <a:t>Citing 1</a:t>
            </a:r>
            <a:r>
              <a:rPr lang="en-US" baseline="30000" smtClean="0"/>
              <a:t>st</a:t>
            </a:r>
            <a:r>
              <a:rPr lang="en-US" smtClean="0"/>
              <a:t> Amendment principles, attorneys have tried to argue that certain computer-related activities are </a:t>
            </a:r>
            <a:r>
              <a:rPr lang="en-US" i="1" smtClean="0"/>
              <a:t>protected</a:t>
            </a:r>
          </a:p>
          <a:p>
            <a:pPr lvl="1">
              <a:lnSpc>
                <a:spcPct val="80000"/>
              </a:lnSpc>
            </a:pPr>
            <a:r>
              <a:rPr lang="en-US" smtClean="0"/>
              <a:t>Computer programs in general</a:t>
            </a:r>
          </a:p>
          <a:p>
            <a:pPr lvl="1">
              <a:lnSpc>
                <a:spcPct val="80000"/>
              </a:lnSpc>
            </a:pPr>
            <a:r>
              <a:rPr lang="en-US" smtClean="0"/>
              <a:t>Viruses</a:t>
            </a:r>
          </a:p>
          <a:p>
            <a:pPr lvl="1">
              <a:lnSpc>
                <a:spcPct val="80000"/>
              </a:lnSpc>
            </a:pPr>
            <a:r>
              <a:rPr lang="en-US" smtClean="0"/>
              <a:t>Encryption</a:t>
            </a:r>
          </a:p>
        </p:txBody>
      </p:sp>
      <p:pic>
        <p:nvPicPr>
          <p:cNvPr id="8194" name="Picture 2"/>
          <p:cNvPicPr>
            <a:picLocks noChangeAspect="1" noChangeArrowheads="1"/>
          </p:cNvPicPr>
          <p:nvPr/>
        </p:nvPicPr>
        <p:blipFill>
          <a:blip r:embed="rId3" cstate="print"/>
          <a:srcRect/>
          <a:stretch>
            <a:fillRect/>
          </a:stretch>
        </p:blipFill>
        <p:spPr bwMode="auto">
          <a:xfrm>
            <a:off x="7010400" y="4959350"/>
            <a:ext cx="1724025" cy="1670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Computer Programs &amp; Cryptography</a:t>
            </a:r>
          </a:p>
        </p:txBody>
      </p:sp>
      <p:sp>
        <p:nvSpPr>
          <p:cNvPr id="13315" name="Rectangle 3"/>
          <p:cNvSpPr>
            <a:spLocks noGrp="1" noChangeArrowheads="1"/>
          </p:cNvSpPr>
          <p:nvPr>
            <p:ph type="body" idx="1"/>
          </p:nvPr>
        </p:nvSpPr>
        <p:spPr>
          <a:xfrm>
            <a:off x="990600" y="1371600"/>
            <a:ext cx="7620000" cy="4953000"/>
          </a:xfrm>
        </p:spPr>
        <p:txBody>
          <a:bodyPr/>
          <a:lstStyle/>
          <a:p>
            <a:r>
              <a:rPr lang="en-US" sz="2000" smtClean="0"/>
              <a:t>Not easily lumped into protected speech category</a:t>
            </a:r>
          </a:p>
          <a:p>
            <a:r>
              <a:rPr lang="en-US" sz="2000" smtClean="0"/>
              <a:t>Gov’t usually can’t prevent creation of code or dissemination</a:t>
            </a:r>
          </a:p>
          <a:p>
            <a:pPr lvl="1"/>
            <a:r>
              <a:rPr lang="en-US" sz="2000" smtClean="0"/>
              <a:t>Limitations can exist and be enforced if </a:t>
            </a:r>
            <a:br>
              <a:rPr lang="en-US" sz="2000" smtClean="0"/>
            </a:br>
            <a:r>
              <a:rPr lang="en-US" sz="2000" smtClean="0"/>
              <a:t>necessary to protect human welfare, but not easy to do so</a:t>
            </a:r>
          </a:p>
          <a:p>
            <a:r>
              <a:rPr lang="en-US" sz="2000" smtClean="0"/>
              <a:t>In criminal cases, no bright-line rule about characterizing computer programs &amp; conduct as protected</a:t>
            </a:r>
          </a:p>
          <a:p>
            <a:pPr lvl="1"/>
            <a:r>
              <a:rPr lang="en-US" sz="2000" smtClean="0"/>
              <a:t>E.g., </a:t>
            </a:r>
            <a:r>
              <a:rPr lang="en-US" sz="2000" i="1" smtClean="0"/>
              <a:t>US v. Mendelsohn</a:t>
            </a:r>
            <a:r>
              <a:rPr lang="en-US" sz="2000" smtClean="0"/>
              <a:t>, no valid first amendment claim where computer program was only directed to committing a crime, and not directed to any ideas or consequences</a:t>
            </a:r>
          </a:p>
          <a:p>
            <a:pPr lvl="1"/>
            <a:r>
              <a:rPr lang="en-US" sz="2000" smtClean="0"/>
              <a:t>In other cases, defendant’s conduct </a:t>
            </a:r>
            <a:r>
              <a:rPr lang="en-US" sz="2000" i="1" smtClean="0"/>
              <a:t>could</a:t>
            </a:r>
            <a:r>
              <a:rPr lang="en-US" sz="2000" smtClean="0"/>
              <a:t> be deemed protected expression</a:t>
            </a:r>
          </a:p>
          <a:p>
            <a:pPr lvl="1"/>
            <a:r>
              <a:rPr lang="en-US" sz="2000" smtClean="0"/>
              <a:t>But 1</a:t>
            </a:r>
            <a:r>
              <a:rPr lang="en-US" sz="2000" baseline="30000" smtClean="0"/>
              <a:t>st</a:t>
            </a:r>
            <a:r>
              <a:rPr lang="en-US" sz="2000" smtClean="0"/>
              <a:t> amendment does not protect </a:t>
            </a:r>
            <a:r>
              <a:rPr lang="en-US" sz="2000" i="1" smtClean="0"/>
              <a:t>deeds</a:t>
            </a:r>
            <a:r>
              <a:rPr lang="en-US" sz="2000" smtClean="0"/>
              <a:t>, especially if they damage property or infringe rights</a:t>
            </a:r>
          </a:p>
        </p:txBody>
      </p:sp>
      <p:pic>
        <p:nvPicPr>
          <p:cNvPr id="7170" name="Picture 2"/>
          <p:cNvPicPr>
            <a:picLocks noChangeAspect="1" noChangeArrowheads="1"/>
          </p:cNvPicPr>
          <p:nvPr/>
        </p:nvPicPr>
        <p:blipFill>
          <a:blip r:embed="rId3" cstate="print"/>
          <a:srcRect/>
          <a:stretch>
            <a:fillRect/>
          </a:stretch>
        </p:blipFill>
        <p:spPr bwMode="auto">
          <a:xfrm>
            <a:off x="7399338" y="0"/>
            <a:ext cx="1744662"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lum bright="50000"/>
          </a:blip>
          <a:srcRect/>
          <a:stretch>
            <a:fillRect/>
          </a:stretch>
        </p:blipFill>
        <p:spPr bwMode="auto">
          <a:xfrm>
            <a:off x="0" y="0"/>
            <a:ext cx="9137650" cy="6858000"/>
          </a:xfrm>
          <a:prstGeom prst="rect">
            <a:avLst/>
          </a:prstGeom>
          <a:noFill/>
          <a:ln w="9525">
            <a:noFill/>
            <a:miter lim="800000"/>
            <a:headEnd/>
            <a:tailEnd/>
          </a:ln>
        </p:spPr>
      </p:pic>
      <p:sp>
        <p:nvSpPr>
          <p:cNvPr id="14339" name="Rectangle 2"/>
          <p:cNvSpPr>
            <a:spLocks noGrp="1" noChangeArrowheads="1"/>
          </p:cNvSpPr>
          <p:nvPr>
            <p:ph type="title"/>
          </p:nvPr>
        </p:nvSpPr>
        <p:spPr/>
        <p:txBody>
          <a:bodyPr/>
          <a:lstStyle/>
          <a:p>
            <a:pPr defTabSz="914400"/>
            <a:r>
              <a:rPr lang="en-US" smtClean="0"/>
              <a:t>Cryptography and the Law of Unintended Consequences</a:t>
            </a:r>
          </a:p>
        </p:txBody>
      </p:sp>
      <p:sp>
        <p:nvSpPr>
          <p:cNvPr id="14340" name="Rectangle 3"/>
          <p:cNvSpPr>
            <a:spLocks noGrp="1" noChangeArrowheads="1"/>
          </p:cNvSpPr>
          <p:nvPr>
            <p:ph type="body" idx="1"/>
          </p:nvPr>
        </p:nvSpPr>
        <p:spPr/>
        <p:txBody>
          <a:bodyPr/>
          <a:lstStyle/>
          <a:p>
            <a:pPr marL="342900" indent="-342900">
              <a:lnSpc>
                <a:spcPct val="80000"/>
              </a:lnSpc>
            </a:pPr>
            <a:r>
              <a:rPr lang="en-US" smtClean="0"/>
              <a:t>People are afraid of</a:t>
            </a:r>
          </a:p>
          <a:p>
            <a:pPr marL="742950" lvl="1" indent="-285750">
              <a:lnSpc>
                <a:spcPct val="80000"/>
              </a:lnSpc>
            </a:pPr>
            <a:r>
              <a:rPr lang="en-US" smtClean="0"/>
              <a:t>Identity theft</a:t>
            </a:r>
          </a:p>
          <a:p>
            <a:pPr marL="742950" lvl="1" indent="-285750">
              <a:lnSpc>
                <a:spcPct val="80000"/>
              </a:lnSpc>
            </a:pPr>
            <a:r>
              <a:rPr lang="en-US" smtClean="0"/>
              <a:t>Computer intrusions</a:t>
            </a:r>
          </a:p>
          <a:p>
            <a:pPr marL="742950" lvl="1" indent="-285750">
              <a:lnSpc>
                <a:spcPct val="80000"/>
              </a:lnSpc>
            </a:pPr>
            <a:r>
              <a:rPr lang="en-US" smtClean="0"/>
              <a:t>Illegal / illicit surveillance </a:t>
            </a:r>
          </a:p>
          <a:p>
            <a:pPr marL="742950" lvl="1" indent="-285750">
              <a:lnSpc>
                <a:spcPct val="80000"/>
              </a:lnSpc>
            </a:pPr>
            <a:r>
              <a:rPr lang="en-US" smtClean="0"/>
              <a:t>Other fraud and abuse</a:t>
            </a:r>
          </a:p>
          <a:p>
            <a:pPr marL="342900" indent="-342900">
              <a:lnSpc>
                <a:spcPct val="80000"/>
              </a:lnSpc>
            </a:pPr>
            <a:r>
              <a:rPr lang="en-US" smtClean="0"/>
              <a:t>A side-effect is the increasing use of cryptographic protocols</a:t>
            </a:r>
          </a:p>
          <a:p>
            <a:pPr marL="342900" indent="-342900">
              <a:lnSpc>
                <a:spcPct val="80000"/>
              </a:lnSpc>
            </a:pPr>
            <a:r>
              <a:rPr lang="en-US" smtClean="0"/>
              <a:t>Cryptography is a two-edged sword</a:t>
            </a:r>
          </a:p>
          <a:p>
            <a:pPr marL="742950" lvl="1" indent="-285750">
              <a:lnSpc>
                <a:spcPct val="80000"/>
              </a:lnSpc>
            </a:pPr>
            <a:r>
              <a:rPr lang="en-US" smtClean="0"/>
              <a:t>A benefit when </a:t>
            </a:r>
            <a:r>
              <a:rPr lang="en-US" i="1" smtClean="0"/>
              <a:t>you</a:t>
            </a:r>
            <a:r>
              <a:rPr lang="en-US" smtClean="0"/>
              <a:t> employ it</a:t>
            </a:r>
          </a:p>
          <a:p>
            <a:pPr marL="742950" lvl="1" indent="-285750">
              <a:lnSpc>
                <a:spcPct val="80000"/>
              </a:lnSpc>
            </a:pPr>
            <a:r>
              <a:rPr lang="en-US" smtClean="0"/>
              <a:t>A harm when your </a:t>
            </a:r>
            <a:r>
              <a:rPr lang="en-US" i="1" smtClean="0"/>
              <a:t>opponent</a:t>
            </a:r>
            <a:r>
              <a:rPr lang="en-US" smtClean="0"/>
              <a:t> employs it</a:t>
            </a:r>
          </a:p>
        </p:txBody>
      </p:sp>
      <p:sp>
        <p:nvSpPr>
          <p:cNvPr id="14341" name="Text Box 4"/>
          <p:cNvSpPr txBox="1">
            <a:spLocks noChangeArrowheads="1"/>
          </p:cNvSpPr>
          <p:nvPr/>
        </p:nvSpPr>
        <p:spPr bwMode="auto">
          <a:xfrm>
            <a:off x="6773863" y="6218238"/>
            <a:ext cx="2370137" cy="639762"/>
          </a:xfrm>
          <a:prstGeom prst="rect">
            <a:avLst/>
          </a:prstGeom>
          <a:solidFill>
            <a:srgbClr val="FF9900"/>
          </a:solid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sz="1200" i="1" dirty="0"/>
              <a:t>Used by gracious permission</a:t>
            </a:r>
          </a:p>
          <a:p>
            <a:pPr eaLnBrk="0" hangingPunct="0"/>
            <a:r>
              <a:rPr lang="en-US" sz="1200" i="1" dirty="0"/>
              <a:t>of Prof Robert Guess, MSIA</a:t>
            </a:r>
            <a:br>
              <a:rPr lang="en-US" sz="1200" i="1" dirty="0"/>
            </a:br>
            <a:r>
              <a:rPr lang="en-US" sz="1200" i="1" dirty="0"/>
              <a:t>Tidewater Community College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defTabSz="914400"/>
            <a:r>
              <a:rPr lang="en-US" smtClean="0"/>
              <a:t>Cryptoanarchy </a:t>
            </a:r>
          </a:p>
        </p:txBody>
      </p:sp>
      <p:sp>
        <p:nvSpPr>
          <p:cNvPr id="15363" name="Rectangle 3"/>
          <p:cNvSpPr>
            <a:spLocks noGrp="1" noChangeArrowheads="1"/>
          </p:cNvSpPr>
          <p:nvPr>
            <p:ph type="body" idx="1"/>
          </p:nvPr>
        </p:nvSpPr>
        <p:spPr>
          <a:xfrm>
            <a:off x="990600" y="1066800"/>
            <a:ext cx="7772400" cy="5410200"/>
          </a:xfrm>
        </p:spPr>
        <p:txBody>
          <a:bodyPr/>
          <a:lstStyle/>
          <a:p>
            <a:pPr marL="342900" indent="-342900">
              <a:lnSpc>
                <a:spcPct val="80000"/>
              </a:lnSpc>
            </a:pPr>
            <a:r>
              <a:rPr lang="en-US" sz="2100" smtClean="0"/>
              <a:t>Cryptoanarchy: “the proliferation of </a:t>
            </a:r>
            <a:br>
              <a:rPr lang="en-US" sz="2100" smtClean="0"/>
            </a:br>
            <a:r>
              <a:rPr lang="en-US" sz="2100" smtClean="0"/>
              <a:t>cryptography that provides the benefits </a:t>
            </a:r>
            <a:br>
              <a:rPr lang="en-US" sz="2100" smtClean="0"/>
            </a:br>
            <a:r>
              <a:rPr lang="en-US" sz="2100" smtClean="0"/>
              <a:t>of confidentiality protection but does </a:t>
            </a:r>
            <a:br>
              <a:rPr lang="en-US" sz="2100" smtClean="0"/>
            </a:br>
            <a:r>
              <a:rPr lang="en-US" sz="2100" smtClean="0"/>
              <a:t>nothing about its harms” (Denning)</a:t>
            </a:r>
          </a:p>
          <a:p>
            <a:pPr marL="342900" indent="-342900">
              <a:lnSpc>
                <a:spcPct val="80000"/>
              </a:lnSpc>
            </a:pPr>
            <a:r>
              <a:rPr lang="en-US" sz="2100" smtClean="0"/>
              <a:t>This view led to the Clipper Chip fiasco (see below)</a:t>
            </a:r>
          </a:p>
          <a:p>
            <a:pPr marL="742950" lvl="1" indent="-285750">
              <a:lnSpc>
                <a:spcPct val="80000"/>
              </a:lnSpc>
            </a:pPr>
            <a:r>
              <a:rPr lang="en-US" sz="2100" smtClean="0"/>
              <a:t>Failure to provide crypto keys in Britain ~2-5 yr sentence</a:t>
            </a:r>
          </a:p>
          <a:p>
            <a:pPr marL="742950" lvl="1" indent="-285750">
              <a:lnSpc>
                <a:spcPct val="80000"/>
              </a:lnSpc>
            </a:pPr>
            <a:r>
              <a:rPr lang="en-US" sz="2100" smtClean="0"/>
              <a:t>France requires registration of crypto keys</a:t>
            </a:r>
          </a:p>
          <a:p>
            <a:pPr marL="342900" indent="-342900">
              <a:lnSpc>
                <a:spcPct val="80000"/>
              </a:lnSpc>
            </a:pPr>
            <a:r>
              <a:rPr lang="en-US" sz="2100" smtClean="0"/>
              <a:t>But crypto not a major problem for LE because  </a:t>
            </a:r>
          </a:p>
          <a:p>
            <a:pPr marL="742950" lvl="1" indent="-285750">
              <a:lnSpc>
                <a:spcPct val="80000"/>
              </a:lnSpc>
            </a:pPr>
            <a:r>
              <a:rPr lang="en-US" sz="2100" smtClean="0"/>
              <a:t>Strong crypto algorithm built on a weak platform (OS) or poorly written may be weak and subject to penetration</a:t>
            </a:r>
          </a:p>
          <a:p>
            <a:pPr marL="742950" lvl="1" indent="-285750">
              <a:lnSpc>
                <a:spcPct val="80000"/>
              </a:lnSpc>
            </a:pPr>
            <a:r>
              <a:rPr lang="en-US" sz="2100" smtClean="0"/>
              <a:t>Progress in cryptanalysis makes crypto less of a problem for LE</a:t>
            </a:r>
          </a:p>
          <a:p>
            <a:pPr marL="742950" lvl="1" indent="-285750">
              <a:lnSpc>
                <a:spcPct val="80000"/>
              </a:lnSpc>
            </a:pPr>
            <a:r>
              <a:rPr lang="en-US" sz="2100" smtClean="0"/>
              <a:t>Massively parallel applications like AccessData DNA help cryptanalysis (see EFF projects on DES)</a:t>
            </a:r>
          </a:p>
          <a:p>
            <a:pPr marL="342900" indent="-342900">
              <a:lnSpc>
                <a:spcPct val="80000"/>
              </a:lnSpc>
            </a:pPr>
            <a:r>
              <a:rPr lang="en-US" sz="2100" smtClean="0"/>
              <a:t>Many argue that to criminalize crypto would be an INFOSEC disaster</a:t>
            </a:r>
          </a:p>
        </p:txBody>
      </p:sp>
      <p:sp>
        <p:nvSpPr>
          <p:cNvPr id="15364" name="Text Box 4"/>
          <p:cNvSpPr txBox="1">
            <a:spLocks noChangeArrowheads="1"/>
          </p:cNvSpPr>
          <p:nvPr/>
        </p:nvSpPr>
        <p:spPr bwMode="auto">
          <a:xfrm>
            <a:off x="6773863" y="6218238"/>
            <a:ext cx="2370137" cy="639762"/>
          </a:xfrm>
          <a:prstGeom prst="rect">
            <a:avLst/>
          </a:prstGeom>
          <a:solidFill>
            <a:srgbClr val="FF9900"/>
          </a:solid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sz="1200" i="1" dirty="0"/>
              <a:t>Used by gracious permission</a:t>
            </a:r>
          </a:p>
          <a:p>
            <a:pPr eaLnBrk="0" hangingPunct="0"/>
            <a:r>
              <a:rPr lang="en-US" sz="1200" i="1" dirty="0"/>
              <a:t>of Prof Robert Guess, MSIA</a:t>
            </a:r>
            <a:br>
              <a:rPr lang="en-US" sz="1200" i="1" dirty="0"/>
            </a:br>
            <a:r>
              <a:rPr lang="en-US" sz="1200" i="1" dirty="0"/>
              <a:t>Tidewater Community College</a:t>
            </a:r>
          </a:p>
        </p:txBody>
      </p:sp>
      <p:pic>
        <p:nvPicPr>
          <p:cNvPr id="10242" name="Picture 2"/>
          <p:cNvPicPr>
            <a:picLocks noChangeAspect="1" noChangeArrowheads="1"/>
          </p:cNvPicPr>
          <p:nvPr/>
        </p:nvPicPr>
        <p:blipFill>
          <a:blip r:embed="rId3" cstate="print"/>
          <a:srcRect/>
          <a:stretch>
            <a:fillRect/>
          </a:stretch>
        </p:blipFill>
        <p:spPr bwMode="auto">
          <a:xfrm>
            <a:off x="6477000" y="0"/>
            <a:ext cx="2667000" cy="20955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US Legal Status of Encryption</a:t>
            </a:r>
          </a:p>
        </p:txBody>
      </p:sp>
      <p:sp>
        <p:nvSpPr>
          <p:cNvPr id="16387" name="Rectangle 3"/>
          <p:cNvSpPr>
            <a:spLocks noGrp="1" noChangeArrowheads="1"/>
          </p:cNvSpPr>
          <p:nvPr>
            <p:ph type="body" idx="1"/>
          </p:nvPr>
        </p:nvSpPr>
        <p:spPr>
          <a:xfrm>
            <a:off x="990600" y="1524000"/>
            <a:ext cx="7162800" cy="4800600"/>
          </a:xfrm>
        </p:spPr>
        <p:txBody>
          <a:bodyPr/>
          <a:lstStyle/>
          <a:p>
            <a:r>
              <a:rPr lang="en-US" smtClean="0"/>
              <a:t>The ITAR</a:t>
            </a:r>
          </a:p>
          <a:p>
            <a:r>
              <a:rPr lang="en-US" smtClean="0"/>
              <a:t>The Zimmerman Case</a:t>
            </a:r>
          </a:p>
          <a:p>
            <a:r>
              <a:rPr lang="en-US" smtClean="0"/>
              <a:t>The Clipper Chip &amp; Key </a:t>
            </a:r>
            <a:br>
              <a:rPr lang="en-US" smtClean="0"/>
            </a:br>
            <a:r>
              <a:rPr lang="en-US" smtClean="0"/>
              <a:t>Escrow</a:t>
            </a:r>
          </a:p>
          <a:p>
            <a:r>
              <a:rPr lang="en-US" smtClean="0"/>
              <a:t>The Bernstein Case</a:t>
            </a:r>
          </a:p>
          <a:p>
            <a:r>
              <a:rPr lang="en-US" smtClean="0"/>
              <a:t>The EAR</a:t>
            </a:r>
          </a:p>
          <a:p>
            <a:r>
              <a:rPr lang="en-US" smtClean="0"/>
              <a:t>ICE Seizures</a:t>
            </a:r>
          </a:p>
          <a:p>
            <a:r>
              <a:rPr lang="en-US" smtClean="0"/>
              <a:t>Wassenaar Arrangement</a:t>
            </a:r>
          </a:p>
        </p:txBody>
      </p:sp>
      <p:pic>
        <p:nvPicPr>
          <p:cNvPr id="11266" name="Picture 2"/>
          <p:cNvPicPr>
            <a:picLocks noChangeAspect="1" noChangeArrowheads="1"/>
          </p:cNvPicPr>
          <p:nvPr/>
        </p:nvPicPr>
        <p:blipFill>
          <a:blip r:embed="rId3" cstate="print"/>
          <a:srcRect/>
          <a:stretch>
            <a:fillRect/>
          </a:stretch>
        </p:blipFill>
        <p:spPr bwMode="auto">
          <a:xfrm>
            <a:off x="5105400" y="1524000"/>
            <a:ext cx="3829050"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The ITAR</a:t>
            </a:r>
          </a:p>
        </p:txBody>
      </p:sp>
      <p:sp>
        <p:nvSpPr>
          <p:cNvPr id="17411" name="Rectangle 3"/>
          <p:cNvSpPr>
            <a:spLocks noGrp="1" noChangeArrowheads="1"/>
          </p:cNvSpPr>
          <p:nvPr>
            <p:ph type="body" idx="1"/>
          </p:nvPr>
        </p:nvSpPr>
        <p:spPr>
          <a:xfrm>
            <a:off x="990600" y="990600"/>
            <a:ext cx="5334000" cy="5334000"/>
          </a:xfrm>
        </p:spPr>
        <p:txBody>
          <a:bodyPr/>
          <a:lstStyle/>
          <a:p>
            <a:r>
              <a:rPr lang="en-US" i="1" smtClean="0"/>
              <a:t>International Traffic in Arms Regulations</a:t>
            </a:r>
          </a:p>
          <a:p>
            <a:r>
              <a:rPr lang="en-US" smtClean="0"/>
              <a:t>Administered by Department of State</a:t>
            </a:r>
          </a:p>
          <a:p>
            <a:r>
              <a:rPr lang="en-US" i="1" smtClean="0"/>
              <a:t>Until 1996</a:t>
            </a:r>
            <a:r>
              <a:rPr lang="en-US" smtClean="0"/>
              <a:t>, severely restricted export of cryptographic hardware and software as </a:t>
            </a:r>
            <a:r>
              <a:rPr lang="en-US" i="1" smtClean="0"/>
              <a:t>munitions</a:t>
            </a:r>
            <a:endParaRPr lang="en-US" smtClean="0"/>
          </a:p>
          <a:p>
            <a:r>
              <a:rPr lang="en-US" smtClean="0"/>
              <a:t>Constant protests from cryptographers and companies</a:t>
            </a:r>
          </a:p>
          <a:p>
            <a:pPr lvl="1"/>
            <a:r>
              <a:rPr lang="en-US" smtClean="0"/>
              <a:t>Nonsensical restriction</a:t>
            </a:r>
          </a:p>
          <a:p>
            <a:pPr lvl="1"/>
            <a:r>
              <a:rPr lang="en-US" smtClean="0"/>
              <a:t>Interference with trade</a:t>
            </a:r>
          </a:p>
          <a:p>
            <a:pPr lvl="1"/>
            <a:r>
              <a:rPr lang="en-US" smtClean="0"/>
              <a:t>Putting US suppliers at disadvantage</a:t>
            </a:r>
          </a:p>
        </p:txBody>
      </p:sp>
      <p:pic>
        <p:nvPicPr>
          <p:cNvPr id="4" name="Picture 3" descr="00100021425.wmf"/>
          <p:cNvPicPr>
            <a:picLocks noChangeAspect="1"/>
          </p:cNvPicPr>
          <p:nvPr/>
        </p:nvPicPr>
        <p:blipFill>
          <a:blip r:embed="rId3" cstate="print"/>
          <a:stretch>
            <a:fillRect/>
          </a:stretch>
        </p:blipFill>
        <p:spPr>
          <a:xfrm>
            <a:off x="6324600" y="1638300"/>
            <a:ext cx="2659063" cy="3581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(ITAR)</a:t>
            </a:r>
          </a:p>
        </p:txBody>
      </p:sp>
      <p:sp>
        <p:nvSpPr>
          <p:cNvPr id="18435" name="Rectangle 3"/>
          <p:cNvSpPr>
            <a:spLocks noGrp="1" noChangeArrowheads="1"/>
          </p:cNvSpPr>
          <p:nvPr>
            <p:ph type="body" idx="1"/>
          </p:nvPr>
        </p:nvSpPr>
        <p:spPr/>
        <p:txBody>
          <a:bodyPr/>
          <a:lstStyle/>
          <a:p>
            <a:endParaRPr lang="en-US" smtClean="0"/>
          </a:p>
        </p:txBody>
      </p:sp>
      <p:pic>
        <p:nvPicPr>
          <p:cNvPr id="18436"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The Zimmermann Case</a:t>
            </a:r>
          </a:p>
        </p:txBody>
      </p:sp>
      <p:sp>
        <p:nvSpPr>
          <p:cNvPr id="19459" name="Rectangle 3"/>
          <p:cNvSpPr>
            <a:spLocks noGrp="1" noChangeArrowheads="1"/>
          </p:cNvSpPr>
          <p:nvPr>
            <p:ph type="body" idx="1"/>
          </p:nvPr>
        </p:nvSpPr>
        <p:spPr>
          <a:xfrm>
            <a:off x="990600" y="990600"/>
            <a:ext cx="4495800" cy="5334000"/>
          </a:xfrm>
        </p:spPr>
        <p:txBody>
          <a:bodyPr/>
          <a:lstStyle/>
          <a:p>
            <a:r>
              <a:rPr lang="en-US" smtClean="0"/>
              <a:t>Phil Zimmermann created PGP* in early 1990s</a:t>
            </a:r>
          </a:p>
          <a:p>
            <a:r>
              <a:rPr lang="en-US" smtClean="0"/>
              <a:t>Code was freely available</a:t>
            </a:r>
          </a:p>
          <a:p>
            <a:r>
              <a:rPr lang="en-US" smtClean="0"/>
              <a:t>Someone posted code to BBS overseas</a:t>
            </a:r>
          </a:p>
          <a:p>
            <a:r>
              <a:rPr lang="en-US" smtClean="0"/>
              <a:t>US government accused Zimmermann of violating the ITAR</a:t>
            </a:r>
          </a:p>
          <a:p>
            <a:r>
              <a:rPr lang="en-US" smtClean="0"/>
              <a:t>World-wide protests</a:t>
            </a:r>
          </a:p>
          <a:p>
            <a:r>
              <a:rPr lang="en-US" smtClean="0"/>
              <a:t>Phil Zimmermann Defense Fund</a:t>
            </a:r>
          </a:p>
          <a:p>
            <a:r>
              <a:rPr lang="en-US" smtClean="0"/>
              <a:t>Eventually dropped the prosecution</a:t>
            </a:r>
          </a:p>
        </p:txBody>
      </p:sp>
      <p:pic>
        <p:nvPicPr>
          <p:cNvPr id="12290" name="Picture 2"/>
          <p:cNvPicPr>
            <a:picLocks noChangeAspect="1" noChangeArrowheads="1"/>
          </p:cNvPicPr>
          <p:nvPr/>
        </p:nvPicPr>
        <p:blipFill>
          <a:blip r:embed="rId3" cstate="print"/>
          <a:srcRect/>
          <a:stretch>
            <a:fillRect/>
          </a:stretch>
        </p:blipFill>
        <p:spPr bwMode="auto">
          <a:xfrm>
            <a:off x="5181600" y="1066800"/>
            <a:ext cx="3744913" cy="4724400"/>
          </a:xfrm>
          <a:prstGeom prst="rect">
            <a:avLst/>
          </a:prstGeom>
          <a:ln>
            <a:noFill/>
          </a:ln>
          <a:effectLst>
            <a:outerShdw blurRad="292100" dist="139700" dir="2700000" algn="tl" rotWithShape="0">
              <a:srgbClr val="333333">
                <a:alpha val="65000"/>
              </a:srgbClr>
            </a:outerShdw>
          </a:effectLst>
        </p:spPr>
      </p:pic>
      <p:sp>
        <p:nvSpPr>
          <p:cNvPr id="19461" name="TextBox 4"/>
          <p:cNvSpPr txBox="1">
            <a:spLocks noChangeArrowheads="1"/>
          </p:cNvSpPr>
          <p:nvPr/>
        </p:nvSpPr>
        <p:spPr bwMode="auto">
          <a:xfrm>
            <a:off x="1592263" y="6273800"/>
            <a:ext cx="5959475" cy="584200"/>
          </a:xfrm>
          <a:prstGeom prst="rect">
            <a:avLst/>
          </a:prstGeom>
          <a:solidFill>
            <a:srgbClr val="FFC000"/>
          </a:solidFill>
          <a:ln w="9525">
            <a:noFill/>
            <a:miter lim="800000"/>
            <a:headEnd/>
            <a:tailEnd/>
          </a:ln>
        </p:spPr>
        <p:txBody>
          <a:bodyPr wrap="none">
            <a:spAutoFit/>
          </a:bodyPr>
          <a:lstStyle/>
          <a:p>
            <a:pPr algn="ctr" eaLnBrk="0" hangingPunct="0"/>
            <a:r>
              <a:rPr lang="en-US" sz="1600"/>
              <a:t>*PGP = </a:t>
            </a:r>
            <a:r>
              <a:rPr lang="en-US" sz="1600" i="1"/>
              <a:t>Pretty Good Privacy </a:t>
            </a:r>
            <a:r>
              <a:rPr lang="en-US" sz="1600"/>
              <a:t>(named after </a:t>
            </a:r>
            <a:br>
              <a:rPr lang="en-US" sz="1600"/>
            </a:br>
            <a:r>
              <a:rPr lang="en-US" sz="1600" i="1"/>
              <a:t>Ralph’s Pretty Good Grocery Store </a:t>
            </a:r>
            <a:r>
              <a:rPr lang="en-US" sz="1600"/>
              <a:t>from </a:t>
            </a:r>
            <a:r>
              <a:rPr lang="en-US" sz="1600" i="1"/>
              <a:t>Lake Woebegone</a:t>
            </a:r>
            <a:r>
              <a:rPr lang="en-US" sz="160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The EAR</a:t>
            </a:r>
          </a:p>
        </p:txBody>
      </p:sp>
      <p:sp>
        <p:nvSpPr>
          <p:cNvPr id="20483" name="Rectangle 3"/>
          <p:cNvSpPr>
            <a:spLocks noGrp="1" noChangeArrowheads="1"/>
          </p:cNvSpPr>
          <p:nvPr>
            <p:ph type="body" idx="1"/>
          </p:nvPr>
        </p:nvSpPr>
        <p:spPr/>
        <p:txBody>
          <a:bodyPr/>
          <a:lstStyle/>
          <a:p>
            <a:r>
              <a:rPr lang="en-US" smtClean="0"/>
              <a:t>Export Administration Regulations</a:t>
            </a:r>
          </a:p>
          <a:p>
            <a:r>
              <a:rPr lang="en-US" smtClean="0"/>
              <a:t>Administered by Department of Commerce</a:t>
            </a:r>
          </a:p>
          <a:p>
            <a:r>
              <a:rPr lang="en-US" smtClean="0"/>
              <a:t>Encryption shifted from ITAR to EAR in 1996</a:t>
            </a:r>
          </a:p>
          <a:p>
            <a:r>
              <a:rPr lang="en-US" smtClean="0"/>
              <a:t>Welcome change – liberalized regulations</a:t>
            </a:r>
          </a:p>
          <a:p>
            <a:r>
              <a:rPr lang="en-US" smtClean="0"/>
              <a:t>Updated 2008-10-03: see </a:t>
            </a:r>
            <a:r>
              <a:rPr lang="en-US" smtClean="0">
                <a:latin typeface="Arial Narrow" pitchFamily="34" charset="0"/>
                <a:hlinkClick r:id="rId3"/>
              </a:rPr>
              <a:t>http://www.bis.doc.gov/encryption/default.htm</a:t>
            </a:r>
            <a:r>
              <a:rPr lang="en-US" smtClean="0"/>
              <a:t> </a:t>
            </a:r>
          </a:p>
          <a:p>
            <a:pPr lvl="1"/>
            <a:r>
              <a:rPr lang="en-US" smtClean="0"/>
              <a:t>See next slide</a:t>
            </a:r>
          </a:p>
        </p:txBody>
      </p:sp>
      <p:pic>
        <p:nvPicPr>
          <p:cNvPr id="13314" name="Picture 2"/>
          <p:cNvPicPr>
            <a:picLocks noChangeAspect="1" noChangeArrowheads="1"/>
          </p:cNvPicPr>
          <p:nvPr/>
        </p:nvPicPr>
        <p:blipFill>
          <a:blip r:embed="rId4" cstate="print"/>
          <a:srcRect/>
          <a:stretch>
            <a:fillRect/>
          </a:stretch>
        </p:blipFill>
        <p:spPr bwMode="auto">
          <a:xfrm>
            <a:off x="3657600" y="533400"/>
            <a:ext cx="4235450" cy="762000"/>
          </a:xfrm>
          <a:prstGeom prst="rect">
            <a:avLst/>
          </a:prstGeom>
          <a:ln>
            <a:noFill/>
          </a:ln>
          <a:effectLst>
            <a:outerShdw blurRad="292100" dist="139700" dir="2700000" algn="tl" rotWithShape="0">
              <a:srgbClr val="333333">
                <a:alpha val="65000"/>
              </a:srgbClr>
            </a:outerShdw>
          </a:effectLst>
        </p:spPr>
      </p:pic>
      <p:sp>
        <p:nvSpPr>
          <p:cNvPr id="20485" name="TextBox 4"/>
          <p:cNvSpPr txBox="1">
            <a:spLocks noChangeArrowheads="1"/>
          </p:cNvSpPr>
          <p:nvPr/>
        </p:nvSpPr>
        <p:spPr bwMode="auto">
          <a:xfrm>
            <a:off x="2020888" y="6096000"/>
            <a:ext cx="5102225" cy="400050"/>
          </a:xfrm>
          <a:prstGeom prst="rect">
            <a:avLst/>
          </a:prstGeom>
          <a:solidFill>
            <a:srgbClr val="FFC000"/>
          </a:solidFill>
          <a:ln w="9525">
            <a:noFill/>
            <a:miter lim="800000"/>
            <a:headEnd/>
            <a:tailEnd/>
          </a:ln>
        </p:spPr>
        <p:txBody>
          <a:bodyPr wrap="none">
            <a:spAutoFit/>
          </a:bodyPr>
          <a:lstStyle/>
          <a:p>
            <a:pPr eaLnBrk="0" hangingPunct="0"/>
            <a:r>
              <a:rPr lang="en-US">
                <a:latin typeface="Arial Narrow" pitchFamily="34" charset="0"/>
                <a:hlinkClick r:id="rId5"/>
              </a:rPr>
              <a:t>http://www.access.gpo.gov/bis/ear/ear_data.html</a:t>
            </a:r>
            <a:r>
              <a:rPr lang="en-US">
                <a:latin typeface="Arial Narrow"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ncryption.jpg"/>
          <p:cNvPicPr>
            <a:picLocks noChangeAspect="1"/>
          </p:cNvPicPr>
          <p:nvPr/>
        </p:nvPicPr>
        <p:blipFill>
          <a:blip r:embed="rId3" cstate="print">
            <a:lum bright="16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3075" name="Title 1"/>
          <p:cNvSpPr>
            <a:spLocks noGrp="1"/>
          </p:cNvSpPr>
          <p:nvPr>
            <p:ph type="title"/>
          </p:nvPr>
        </p:nvSpPr>
        <p:spPr/>
        <p:txBody>
          <a:bodyPr/>
          <a:lstStyle/>
          <a:p>
            <a:r>
              <a:rPr lang="en-US" smtClean="0"/>
              <a:t>Topics</a:t>
            </a:r>
          </a:p>
        </p:txBody>
      </p:sp>
      <p:sp>
        <p:nvSpPr>
          <p:cNvPr id="3076" name="Content Placeholder 2"/>
          <p:cNvSpPr>
            <a:spLocks noGrp="1"/>
          </p:cNvSpPr>
          <p:nvPr>
            <p:ph idx="1"/>
          </p:nvPr>
        </p:nvSpPr>
        <p:spPr>
          <a:xfrm>
            <a:off x="990600" y="1295400"/>
            <a:ext cx="7162800" cy="5029200"/>
          </a:xfrm>
        </p:spPr>
        <p:txBody>
          <a:bodyPr/>
          <a:lstStyle/>
          <a:p>
            <a:r>
              <a:rPr lang="en-US" smtClean="0"/>
              <a:t>Anonymity and Privacy</a:t>
            </a:r>
          </a:p>
          <a:p>
            <a:r>
              <a:rPr lang="en-US" smtClean="0"/>
              <a:t>Privacy and Guilt</a:t>
            </a:r>
          </a:p>
          <a:p>
            <a:r>
              <a:rPr lang="en-US" smtClean="0"/>
              <a:t>A Modest Proposal</a:t>
            </a:r>
          </a:p>
          <a:p>
            <a:r>
              <a:rPr lang="en-US" smtClean="0"/>
              <a:t>The Madness of King George</a:t>
            </a:r>
          </a:p>
          <a:p>
            <a:r>
              <a:rPr lang="en-US" smtClean="0"/>
              <a:t>Fourth Amendment</a:t>
            </a:r>
          </a:p>
          <a:p>
            <a:r>
              <a:rPr lang="en-US" smtClean="0"/>
              <a:t>Anonymity</a:t>
            </a:r>
          </a:p>
          <a:p>
            <a:r>
              <a:rPr lang="en-US" smtClean="0"/>
              <a:t>First Amendment Defenses &amp; Computers</a:t>
            </a:r>
          </a:p>
          <a:p>
            <a:r>
              <a:rPr lang="en-US" smtClean="0"/>
              <a:t>Cryptography Exports</a:t>
            </a:r>
          </a:p>
          <a:p>
            <a:r>
              <a:rPr lang="en-US" smtClean="0"/>
              <a:t>Key Escrow</a:t>
            </a:r>
          </a:p>
          <a:p>
            <a:r>
              <a:rPr lang="en-US" smtClean="0"/>
              <a:t>ICE Seizures</a:t>
            </a:r>
          </a:p>
          <a:p>
            <a:r>
              <a:rPr lang="en-US" smtClean="0"/>
              <a:t>Wassenaar Arrangement</a:t>
            </a:r>
          </a:p>
        </p:txBody>
      </p:sp>
      <p:sp>
        <p:nvSpPr>
          <p:cNvPr id="3077" name="Text Box 4"/>
          <p:cNvSpPr txBox="1">
            <a:spLocks noChangeArrowheads="1"/>
          </p:cNvSpPr>
          <p:nvPr/>
        </p:nvSpPr>
        <p:spPr bwMode="auto">
          <a:xfrm>
            <a:off x="5791200" y="5486400"/>
            <a:ext cx="2968625" cy="646113"/>
          </a:xfrm>
          <a:prstGeom prst="rect">
            <a:avLst/>
          </a:prstGeom>
          <a:solidFill>
            <a:srgbClr val="FF9900"/>
          </a:solidFill>
          <a:ln w="12700">
            <a:noFill/>
            <a:miter lim="800000"/>
            <a:headEnd type="none" w="sm" len="sm"/>
            <a:tailEnd type="none" w="sm" len="sm"/>
          </a:ln>
          <a:scene3d>
            <a:camera prst="orthographicFront"/>
            <a:lightRig rig="threePt" dir="t"/>
          </a:scene3d>
          <a:sp3d>
            <a:bevelT/>
          </a:sp3d>
        </p:spPr>
        <p:txBody>
          <a:bodyPr>
            <a:spAutoFit/>
          </a:bodyPr>
          <a:lstStyle/>
          <a:p>
            <a:pPr algn="ctr" eaLnBrk="0" hangingPunct="0"/>
            <a:r>
              <a:rPr lang="en-US" sz="1200" i="1" dirty="0"/>
              <a:t>With some slides kindly provided</a:t>
            </a:r>
          </a:p>
          <a:p>
            <a:pPr algn="ctr" eaLnBrk="0" hangingPunct="0"/>
            <a:r>
              <a:rPr lang="en-US" sz="1200" i="1" dirty="0"/>
              <a:t>by Prof Robert Guess, MSIA</a:t>
            </a:r>
            <a:br>
              <a:rPr lang="en-US" sz="1200" i="1" dirty="0"/>
            </a:br>
            <a:r>
              <a:rPr lang="en-US" sz="1200" i="1" dirty="0"/>
              <a:t>from Tidewater Community College</a:t>
            </a:r>
          </a:p>
        </p:txBody>
      </p:sp>
      <p:sp>
        <p:nvSpPr>
          <p:cNvPr id="3078" name="TextBox 5"/>
          <p:cNvSpPr txBox="1">
            <a:spLocks noChangeArrowheads="1"/>
          </p:cNvSpPr>
          <p:nvPr/>
        </p:nvSpPr>
        <p:spPr bwMode="auto">
          <a:xfrm>
            <a:off x="5638800" y="228600"/>
            <a:ext cx="3314700" cy="1016000"/>
          </a:xfrm>
          <a:prstGeom prst="rect">
            <a:avLst/>
          </a:prstGeom>
          <a:solidFill>
            <a:srgbClr val="FFC000"/>
          </a:solidFill>
          <a:ln w="9525">
            <a:noFill/>
            <a:miter lim="800000"/>
            <a:headEnd/>
            <a:tailEnd/>
          </a:ln>
        </p:spPr>
        <p:txBody>
          <a:bodyPr wrap="none">
            <a:spAutoFit/>
          </a:bodyPr>
          <a:lstStyle/>
          <a:p>
            <a:r>
              <a:rPr lang="en-US"/>
              <a:t>Contrary to syllabus,</a:t>
            </a:r>
          </a:p>
          <a:p>
            <a:r>
              <a:rPr lang="en-US"/>
              <a:t>there is no discussion of</a:t>
            </a:r>
          </a:p>
          <a:p>
            <a:r>
              <a:rPr lang="en-US" i="1"/>
              <a:t>entrapment</a:t>
            </a:r>
            <a:r>
              <a:rPr lang="en-US"/>
              <a:t> in this lecture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EAR Updated 2008</a:t>
            </a:r>
          </a:p>
        </p:txBody>
      </p:sp>
      <p:sp>
        <p:nvSpPr>
          <p:cNvPr id="21507" name="Content Placeholder 2"/>
          <p:cNvSpPr>
            <a:spLocks noGrp="1"/>
          </p:cNvSpPr>
          <p:nvPr>
            <p:ph idx="1"/>
          </p:nvPr>
        </p:nvSpPr>
        <p:spPr/>
        <p:txBody>
          <a:bodyPr/>
          <a:lstStyle/>
          <a:p>
            <a:endParaRPr lang="en-US" smtClean="0"/>
          </a:p>
        </p:txBody>
      </p:sp>
      <p:pic>
        <p:nvPicPr>
          <p:cNvPr id="21508" name="Picture 2"/>
          <p:cNvPicPr>
            <a:picLocks noChangeAspect="1" noChangeArrowheads="1"/>
          </p:cNvPicPr>
          <p:nvPr/>
        </p:nvPicPr>
        <p:blipFill>
          <a:blip r:embed="rId3" cstate="print"/>
          <a:srcRect/>
          <a:stretch>
            <a:fillRect/>
          </a:stretch>
        </p:blipFill>
        <p:spPr bwMode="auto">
          <a:xfrm>
            <a:off x="-30163" y="0"/>
            <a:ext cx="9174163" cy="6858000"/>
          </a:xfrm>
          <a:prstGeom prst="rect">
            <a:avLst/>
          </a:prstGeom>
          <a:noFill/>
          <a:ln w="9525">
            <a:noFill/>
            <a:miter lim="800000"/>
            <a:headEnd/>
            <a:tailEnd/>
          </a:ln>
        </p:spPr>
      </p:pic>
      <p:sp>
        <p:nvSpPr>
          <p:cNvPr id="21509" name="TextBox 4"/>
          <p:cNvSpPr txBox="1">
            <a:spLocks noChangeArrowheads="1"/>
          </p:cNvSpPr>
          <p:nvPr/>
        </p:nvSpPr>
        <p:spPr bwMode="auto">
          <a:xfrm>
            <a:off x="7886700" y="6211888"/>
            <a:ext cx="1257300" cy="646112"/>
          </a:xfrm>
          <a:prstGeom prst="rect">
            <a:avLst/>
          </a:prstGeom>
          <a:solidFill>
            <a:srgbClr val="FF9900"/>
          </a:solidFill>
          <a:ln w="9525">
            <a:noFill/>
            <a:miter lim="800000"/>
            <a:headEnd/>
            <a:tailEnd/>
          </a:ln>
          <a:scene3d>
            <a:camera prst="orthographicFront"/>
            <a:lightRig rig="threePt" dir="t"/>
          </a:scene3d>
          <a:sp3d>
            <a:bevelT/>
          </a:sp3d>
        </p:spPr>
        <p:txBody>
          <a:bodyPr wrap="none">
            <a:spAutoFit/>
          </a:bodyPr>
          <a:lstStyle/>
          <a:p>
            <a:pPr eaLnBrk="0" hangingPunct="0"/>
            <a:r>
              <a:rPr lang="en-US" sz="1800" i="1" dirty="0">
                <a:latin typeface="Arial Narrow" pitchFamily="34" charset="0"/>
              </a:rPr>
              <a:t>(Much more</a:t>
            </a:r>
            <a:br>
              <a:rPr lang="en-US" sz="1800" i="1" dirty="0">
                <a:latin typeface="Arial Narrow" pitchFamily="34" charset="0"/>
              </a:rPr>
            </a:br>
            <a:r>
              <a:rPr lang="en-US" sz="1800" i="1" dirty="0">
                <a:latin typeface="Arial Narrow" pitchFamily="34" charset="0"/>
              </a:rPr>
              <a:t>below)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defTabSz="914400"/>
            <a:r>
              <a:rPr lang="en-US" smtClean="0"/>
              <a:t>Cryptographic Regulations</a:t>
            </a:r>
          </a:p>
        </p:txBody>
      </p:sp>
      <p:sp>
        <p:nvSpPr>
          <p:cNvPr id="22531" name="Rectangle 3"/>
          <p:cNvSpPr>
            <a:spLocks noGrp="1" noChangeArrowheads="1"/>
          </p:cNvSpPr>
          <p:nvPr>
            <p:ph type="body" idx="1"/>
          </p:nvPr>
        </p:nvSpPr>
        <p:spPr>
          <a:xfrm>
            <a:off x="990600" y="1295400"/>
            <a:ext cx="7162800" cy="5029200"/>
          </a:xfrm>
        </p:spPr>
        <p:txBody>
          <a:bodyPr/>
          <a:lstStyle/>
          <a:p>
            <a:pPr marL="342900" indent="-342900"/>
            <a:r>
              <a:rPr lang="en-US" sz="2000" smtClean="0"/>
              <a:t>NSA / Department of Commerce study </a:t>
            </a:r>
            <a:br>
              <a:rPr lang="en-US" sz="2000" smtClean="0"/>
            </a:br>
            <a:r>
              <a:rPr lang="en-US" sz="2000" smtClean="0"/>
              <a:t>found that regulation had “a negative </a:t>
            </a:r>
            <a:br>
              <a:rPr lang="en-US" sz="2000" smtClean="0"/>
            </a:br>
            <a:r>
              <a:rPr lang="en-US" sz="2000" smtClean="0"/>
              <a:t>effect on US competitiveness” </a:t>
            </a:r>
          </a:p>
          <a:p>
            <a:pPr marL="342900" indent="-342900"/>
            <a:r>
              <a:rPr lang="en-US" sz="2000" smtClean="0"/>
              <a:t>No domestic limitation on use or sale</a:t>
            </a:r>
          </a:p>
          <a:p>
            <a:pPr marL="342900" indent="-342900"/>
            <a:r>
              <a:rPr lang="en-US" sz="2000" smtClean="0"/>
              <a:t>Bureau of Export Administration (BXA) </a:t>
            </a:r>
            <a:br>
              <a:rPr lang="en-US" sz="2000" smtClean="0"/>
            </a:br>
            <a:r>
              <a:rPr lang="en-US" sz="2000" smtClean="0"/>
              <a:t>License required for export of strong </a:t>
            </a:r>
            <a:br>
              <a:rPr lang="en-US" sz="2000" smtClean="0"/>
            </a:br>
            <a:r>
              <a:rPr lang="en-US" sz="2000" smtClean="0"/>
              <a:t>crypto</a:t>
            </a:r>
          </a:p>
          <a:p>
            <a:pPr marL="342900" indent="-342900"/>
            <a:r>
              <a:rPr lang="en-US" sz="2000" smtClean="0"/>
              <a:t>No export to Cuba, Iran, Iraq*, Libya, North Korea, Sudan, and Syria </a:t>
            </a:r>
          </a:p>
          <a:p>
            <a:pPr marL="342900" indent="-342900"/>
            <a:r>
              <a:rPr lang="en-US" sz="2000" smtClean="0"/>
              <a:t>Code as Speech - </a:t>
            </a:r>
            <a:r>
              <a:rPr lang="en-US" sz="2000" smtClean="0">
                <a:hlinkClick r:id="rId3"/>
              </a:rPr>
              <a:t>Bernstein V US State Dept</a:t>
            </a:r>
            <a:r>
              <a:rPr lang="en-US" sz="2000" smtClean="0"/>
              <a:t> (next slide)</a:t>
            </a:r>
          </a:p>
        </p:txBody>
      </p:sp>
      <p:sp>
        <p:nvSpPr>
          <p:cNvPr id="22532" name="Text Box 4"/>
          <p:cNvSpPr txBox="1">
            <a:spLocks noChangeArrowheads="1"/>
          </p:cNvSpPr>
          <p:nvPr/>
        </p:nvSpPr>
        <p:spPr bwMode="auto">
          <a:xfrm>
            <a:off x="6773863" y="6218238"/>
            <a:ext cx="2370137" cy="639762"/>
          </a:xfrm>
          <a:prstGeom prst="rect">
            <a:avLst/>
          </a:prstGeom>
          <a:solidFill>
            <a:srgbClr val="FF9900"/>
          </a:solid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sz="1200" i="1" dirty="0"/>
              <a:t>Used by gracious permission</a:t>
            </a:r>
          </a:p>
          <a:p>
            <a:pPr eaLnBrk="0" hangingPunct="0"/>
            <a:r>
              <a:rPr lang="en-US" sz="1200" i="1" dirty="0"/>
              <a:t>of Prof Robert Guess, MSIA</a:t>
            </a:r>
            <a:br>
              <a:rPr lang="en-US" sz="1200" i="1" dirty="0"/>
            </a:br>
            <a:r>
              <a:rPr lang="en-US" sz="1200" i="1" dirty="0"/>
              <a:t>Tidewater Community College</a:t>
            </a:r>
          </a:p>
        </p:txBody>
      </p:sp>
      <p:pic>
        <p:nvPicPr>
          <p:cNvPr id="22533" name="Picture 3"/>
          <p:cNvPicPr>
            <a:picLocks noChangeAspect="1" noChangeArrowheads="1"/>
          </p:cNvPicPr>
          <p:nvPr/>
        </p:nvPicPr>
        <p:blipFill>
          <a:blip r:embed="rId4" cstate="print"/>
          <a:srcRect/>
          <a:stretch>
            <a:fillRect/>
          </a:stretch>
        </p:blipFill>
        <p:spPr bwMode="auto">
          <a:xfrm>
            <a:off x="6629400" y="1066800"/>
            <a:ext cx="2208213" cy="2057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Bernstein v. US State Dept</a:t>
            </a:r>
          </a:p>
        </p:txBody>
      </p:sp>
      <p:sp>
        <p:nvSpPr>
          <p:cNvPr id="23555" name="Rectangle 3"/>
          <p:cNvSpPr>
            <a:spLocks noGrp="1" noChangeArrowheads="1"/>
          </p:cNvSpPr>
          <p:nvPr>
            <p:ph type="body" idx="1"/>
          </p:nvPr>
        </p:nvSpPr>
        <p:spPr>
          <a:xfrm>
            <a:off x="990600" y="1066800"/>
            <a:ext cx="6096000" cy="5486400"/>
          </a:xfrm>
        </p:spPr>
        <p:txBody>
          <a:bodyPr/>
          <a:lstStyle/>
          <a:p>
            <a:pPr lvl="1"/>
            <a:r>
              <a:rPr lang="en-US" sz="2200" smtClean="0"/>
              <a:t>UC Berkeley student Daniel Bernstein</a:t>
            </a:r>
            <a:br>
              <a:rPr lang="en-US" sz="2200" smtClean="0"/>
            </a:br>
            <a:r>
              <a:rPr lang="en-US" sz="2200" smtClean="0"/>
              <a:t>wanted to post </a:t>
            </a:r>
            <a:r>
              <a:rPr lang="en-US" sz="2200" i="1" smtClean="0"/>
              <a:t>Snuffle </a:t>
            </a:r>
            <a:r>
              <a:rPr lang="en-US" sz="2200" smtClean="0"/>
              <a:t>encryption </a:t>
            </a:r>
            <a:br>
              <a:rPr lang="en-US" sz="2200" smtClean="0"/>
            </a:br>
            <a:r>
              <a:rPr lang="en-US" sz="2200" smtClean="0"/>
              <a:t>technology online</a:t>
            </a:r>
          </a:p>
          <a:p>
            <a:pPr lvl="2"/>
            <a:r>
              <a:rPr lang="en-US" sz="2200" smtClean="0"/>
              <a:t>Gov’t feared spread of technology</a:t>
            </a:r>
          </a:p>
          <a:p>
            <a:pPr lvl="2"/>
            <a:r>
              <a:rPr lang="en-US" sz="2200" smtClean="0"/>
              <a:t>Act enacted restricting export</a:t>
            </a:r>
          </a:p>
          <a:p>
            <a:pPr lvl="1"/>
            <a:r>
              <a:rPr lang="en-US" sz="2200" smtClean="0"/>
              <a:t>Bernstein challenged Act, claiming source code for computer cryptography program was protected under 1</a:t>
            </a:r>
            <a:r>
              <a:rPr lang="en-US" sz="2200" baseline="30000" smtClean="0"/>
              <a:t>st</a:t>
            </a:r>
            <a:r>
              <a:rPr lang="en-US" sz="2200" smtClean="0"/>
              <a:t> Amendment </a:t>
            </a:r>
          </a:p>
          <a:p>
            <a:pPr lvl="1"/>
            <a:r>
              <a:rPr lang="en-US" sz="2200" smtClean="0"/>
              <a:t>Court found code = language, which = speech</a:t>
            </a:r>
          </a:p>
          <a:p>
            <a:pPr lvl="2"/>
            <a:r>
              <a:rPr lang="en-US" sz="2200" smtClean="0"/>
              <a:t>Gov’t could not restrict dissemination (disovulation??)</a:t>
            </a:r>
          </a:p>
          <a:p>
            <a:pPr lvl="1"/>
            <a:r>
              <a:rPr lang="en-US" sz="2200" smtClean="0"/>
              <a:t>Case rendered moot when gov’t switched to EAR instead of ITAR – Bernstein lost standing in court</a:t>
            </a:r>
          </a:p>
        </p:txBody>
      </p:sp>
      <p:sp>
        <p:nvSpPr>
          <p:cNvPr id="23556" name="Text Box 4"/>
          <p:cNvSpPr txBox="1">
            <a:spLocks noChangeArrowheads="1"/>
          </p:cNvSpPr>
          <p:nvPr/>
        </p:nvSpPr>
        <p:spPr bwMode="auto">
          <a:xfrm>
            <a:off x="6773863" y="6218238"/>
            <a:ext cx="2370137" cy="639762"/>
          </a:xfrm>
          <a:prstGeom prst="rect">
            <a:avLst/>
          </a:prstGeom>
          <a:solidFill>
            <a:srgbClr val="FF9900"/>
          </a:solid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sz="1200" i="1" dirty="0"/>
              <a:t>Used by gracious permission</a:t>
            </a:r>
          </a:p>
          <a:p>
            <a:pPr eaLnBrk="0" hangingPunct="0"/>
            <a:r>
              <a:rPr lang="en-US" sz="1200" i="1" dirty="0"/>
              <a:t>of Prof Robert Guess, MSIA</a:t>
            </a:r>
            <a:br>
              <a:rPr lang="en-US" sz="1200" i="1" dirty="0"/>
            </a:br>
            <a:r>
              <a:rPr lang="en-US" sz="1200" i="1" dirty="0"/>
              <a:t>Tidewater Community College</a:t>
            </a:r>
          </a:p>
        </p:txBody>
      </p:sp>
      <p:pic>
        <p:nvPicPr>
          <p:cNvPr id="16386" name="Picture 2"/>
          <p:cNvPicPr>
            <a:picLocks noChangeAspect="1" noChangeArrowheads="1"/>
          </p:cNvPicPr>
          <p:nvPr/>
        </p:nvPicPr>
        <p:blipFill>
          <a:blip r:embed="rId3" cstate="print"/>
          <a:srcRect/>
          <a:stretch>
            <a:fillRect/>
          </a:stretch>
        </p:blipFill>
        <p:spPr bwMode="auto">
          <a:xfrm>
            <a:off x="7010400" y="973138"/>
            <a:ext cx="2038350" cy="49117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Key Escrow</a:t>
            </a:r>
          </a:p>
        </p:txBody>
      </p:sp>
      <p:sp>
        <p:nvSpPr>
          <p:cNvPr id="24579" name="Rectangle 3"/>
          <p:cNvSpPr>
            <a:spLocks noGrp="1" noChangeArrowheads="1"/>
          </p:cNvSpPr>
          <p:nvPr>
            <p:ph type="body" idx="1"/>
          </p:nvPr>
        </p:nvSpPr>
        <p:spPr>
          <a:xfrm>
            <a:off x="990600" y="1143000"/>
            <a:ext cx="7924800" cy="5181600"/>
          </a:xfrm>
        </p:spPr>
        <p:txBody>
          <a:bodyPr/>
          <a:lstStyle/>
          <a:p>
            <a:r>
              <a:rPr lang="en-US" sz="2200" smtClean="0"/>
              <a:t>When users encrypt critical data, must have way of decrypting</a:t>
            </a:r>
          </a:p>
          <a:p>
            <a:pPr lvl="1"/>
            <a:r>
              <a:rPr lang="en-US" sz="2200" smtClean="0"/>
              <a:t>User leaves</a:t>
            </a:r>
          </a:p>
          <a:p>
            <a:pPr lvl="1"/>
            <a:r>
              <a:rPr lang="en-US" sz="2200" smtClean="0"/>
              <a:t>User becomes non-cooperative </a:t>
            </a:r>
            <a:br>
              <a:rPr lang="en-US" sz="2200" smtClean="0"/>
            </a:br>
            <a:r>
              <a:rPr lang="en-US" sz="2200" smtClean="0"/>
              <a:t>(or dies)</a:t>
            </a:r>
          </a:p>
          <a:p>
            <a:r>
              <a:rPr lang="en-US" sz="2200" smtClean="0"/>
              <a:t>Can store versions of key or </a:t>
            </a:r>
            <a:br>
              <a:rPr lang="en-US" sz="2200" smtClean="0"/>
            </a:br>
            <a:r>
              <a:rPr lang="en-US" sz="2200" smtClean="0"/>
              <a:t>alternate keys</a:t>
            </a:r>
          </a:p>
          <a:p>
            <a:pPr lvl="1"/>
            <a:r>
              <a:rPr lang="en-US" sz="2200" smtClean="0"/>
              <a:t>Public Key Cryptosystem (PKC) </a:t>
            </a:r>
            <a:br>
              <a:rPr lang="en-US" sz="2200" smtClean="0"/>
            </a:br>
            <a:r>
              <a:rPr lang="en-US" sz="2200" smtClean="0"/>
              <a:t>allows encryption to multiple </a:t>
            </a:r>
            <a:br>
              <a:rPr lang="en-US" sz="2200" smtClean="0"/>
            </a:br>
            <a:r>
              <a:rPr lang="en-US" sz="2200" i="1" smtClean="0"/>
              <a:t>public keys</a:t>
            </a:r>
          </a:p>
          <a:p>
            <a:pPr lvl="1"/>
            <a:r>
              <a:rPr lang="en-US" sz="2200" smtClean="0"/>
              <a:t>Any owner of corresponding </a:t>
            </a:r>
            <a:br>
              <a:rPr lang="en-US" sz="2200" smtClean="0"/>
            </a:br>
            <a:r>
              <a:rPr lang="en-US" sz="2200" i="1" smtClean="0"/>
              <a:t>private key</a:t>
            </a:r>
            <a:r>
              <a:rPr lang="en-US" sz="2200" smtClean="0"/>
              <a:t> can decrypt the </a:t>
            </a:r>
            <a:br>
              <a:rPr lang="en-US" sz="2200" smtClean="0"/>
            </a:br>
            <a:r>
              <a:rPr lang="en-US" sz="2200" i="1" smtClean="0"/>
              <a:t>ciphertext</a:t>
            </a:r>
          </a:p>
          <a:p>
            <a:r>
              <a:rPr lang="en-US" sz="2200" smtClean="0"/>
              <a:t>Modern cryptographic products (e.g., PGP) offer escrow functions for corporate users</a:t>
            </a:r>
          </a:p>
        </p:txBody>
      </p:sp>
      <p:pic>
        <p:nvPicPr>
          <p:cNvPr id="17410" name="Picture 2"/>
          <p:cNvPicPr>
            <a:picLocks noChangeAspect="1" noChangeArrowheads="1"/>
          </p:cNvPicPr>
          <p:nvPr/>
        </p:nvPicPr>
        <p:blipFill>
          <a:blip r:embed="rId3" cstate="print"/>
          <a:srcRect/>
          <a:stretch>
            <a:fillRect/>
          </a:stretch>
        </p:blipFill>
        <p:spPr bwMode="auto">
          <a:xfrm>
            <a:off x="6019800" y="1600200"/>
            <a:ext cx="3011488" cy="3962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(Clipper Chip)</a:t>
            </a:r>
          </a:p>
        </p:txBody>
      </p:sp>
      <p:sp>
        <p:nvSpPr>
          <p:cNvPr id="25603" name="Rectangle 3"/>
          <p:cNvSpPr>
            <a:spLocks noGrp="1" noChangeArrowheads="1"/>
          </p:cNvSpPr>
          <p:nvPr>
            <p:ph type="body" idx="1"/>
          </p:nvPr>
        </p:nvSpPr>
        <p:spPr/>
        <p:txBody>
          <a:bodyPr/>
          <a:lstStyle/>
          <a:p>
            <a:endParaRPr lang="en-US" smtClean="0"/>
          </a:p>
        </p:txBody>
      </p:sp>
      <p:pic>
        <p:nvPicPr>
          <p:cNvPr id="25604" name="Picture 4"/>
          <p:cNvPicPr>
            <a:picLocks noChangeAspect="1" noChangeArrowheads="1"/>
          </p:cNvPicPr>
          <p:nvPr/>
        </p:nvPicPr>
        <p:blipFill>
          <a:blip r:embed="rId3" cstate="print"/>
          <a:srcRect/>
          <a:stretch>
            <a:fillRect/>
          </a:stretch>
        </p:blipFill>
        <p:spPr bwMode="auto">
          <a:xfrm>
            <a:off x="0" y="0"/>
            <a:ext cx="9144000" cy="6975475"/>
          </a:xfrm>
          <a:prstGeom prst="rect">
            <a:avLst/>
          </a:prstGeom>
          <a:noFill/>
          <a:ln w="12700">
            <a:noFill/>
            <a:miter lim="800000"/>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Clipper Chip &amp; Key Escrow (1993)</a:t>
            </a:r>
          </a:p>
        </p:txBody>
      </p:sp>
      <p:sp>
        <p:nvSpPr>
          <p:cNvPr id="26627" name="Rectangle 3"/>
          <p:cNvSpPr>
            <a:spLocks noGrp="1" noChangeArrowheads="1"/>
          </p:cNvSpPr>
          <p:nvPr>
            <p:ph type="body" idx="1"/>
          </p:nvPr>
        </p:nvSpPr>
        <p:spPr>
          <a:xfrm>
            <a:off x="990600" y="1447800"/>
            <a:ext cx="7162800" cy="4876800"/>
          </a:xfrm>
        </p:spPr>
        <p:txBody>
          <a:bodyPr/>
          <a:lstStyle/>
          <a:p>
            <a:pPr>
              <a:lnSpc>
                <a:spcPct val="80000"/>
              </a:lnSpc>
            </a:pPr>
            <a:r>
              <a:rPr lang="en-US" sz="2200" smtClean="0"/>
              <a:t>Encryption had been domain of military (esp NSA) for decades</a:t>
            </a:r>
          </a:p>
          <a:p>
            <a:pPr>
              <a:lnSpc>
                <a:spcPct val="80000"/>
              </a:lnSpc>
            </a:pPr>
            <a:r>
              <a:rPr lang="en-US" sz="2200" smtClean="0"/>
              <a:t>By early 1990s, personal computers made enough computational power available for general use by the public</a:t>
            </a:r>
          </a:p>
          <a:p>
            <a:pPr>
              <a:lnSpc>
                <a:spcPct val="80000"/>
              </a:lnSpc>
            </a:pPr>
            <a:r>
              <a:rPr lang="en-US" sz="2200" smtClean="0"/>
              <a:t>Pretty Good Privacy implemented PKC</a:t>
            </a:r>
          </a:p>
          <a:p>
            <a:pPr>
              <a:lnSpc>
                <a:spcPct val="80000"/>
              </a:lnSpc>
            </a:pPr>
            <a:r>
              <a:rPr lang="en-US" sz="2200" smtClean="0"/>
              <a:t>April 1993:  Clinton administration proposed Clipper Chip</a:t>
            </a:r>
          </a:p>
          <a:p>
            <a:pPr lvl="1">
              <a:lnSpc>
                <a:spcPct val="80000"/>
              </a:lnSpc>
            </a:pPr>
            <a:r>
              <a:rPr lang="en-US" sz="2200" smtClean="0"/>
              <a:t>Phones, fax, modems to </a:t>
            </a:r>
            <a:br>
              <a:rPr lang="en-US" sz="2200" smtClean="0"/>
            </a:br>
            <a:r>
              <a:rPr lang="en-US" sz="2200" smtClean="0"/>
              <a:t>be equipped with special </a:t>
            </a:r>
            <a:br>
              <a:rPr lang="en-US" sz="2200" smtClean="0"/>
            </a:br>
            <a:r>
              <a:rPr lang="en-US" sz="2200" smtClean="0"/>
              <a:t>chip (Clipper) to </a:t>
            </a:r>
            <a:br>
              <a:rPr lang="en-US" sz="2200" smtClean="0"/>
            </a:br>
            <a:r>
              <a:rPr lang="en-US" sz="2200" smtClean="0"/>
              <a:t>implement SKIPJACK </a:t>
            </a:r>
            <a:br>
              <a:rPr lang="en-US" sz="2200" smtClean="0"/>
            </a:br>
            <a:r>
              <a:rPr lang="en-US" sz="2200" smtClean="0"/>
              <a:t>algorithm</a:t>
            </a:r>
          </a:p>
          <a:p>
            <a:pPr lvl="1">
              <a:lnSpc>
                <a:spcPct val="80000"/>
              </a:lnSpc>
            </a:pPr>
            <a:r>
              <a:rPr lang="en-US" sz="2200" smtClean="0"/>
              <a:t>Government would access </a:t>
            </a:r>
            <a:br>
              <a:rPr lang="en-US" sz="2200" smtClean="0"/>
            </a:br>
            <a:r>
              <a:rPr lang="en-US" sz="2200" smtClean="0"/>
              <a:t>LEAF (Law Enforcement </a:t>
            </a:r>
            <a:br>
              <a:rPr lang="en-US" sz="2200" smtClean="0"/>
            </a:br>
            <a:r>
              <a:rPr lang="en-US" sz="2200" smtClean="0"/>
              <a:t>Access Field) to decrypt </a:t>
            </a:r>
          </a:p>
        </p:txBody>
      </p:sp>
      <p:pic>
        <p:nvPicPr>
          <p:cNvPr id="18434" name="Picture 2"/>
          <p:cNvPicPr>
            <a:picLocks noChangeAspect="1" noChangeArrowheads="1"/>
          </p:cNvPicPr>
          <p:nvPr/>
        </p:nvPicPr>
        <p:blipFill>
          <a:blip r:embed="rId3" cstate="print"/>
          <a:srcRect/>
          <a:stretch>
            <a:fillRect/>
          </a:stretch>
        </p:blipFill>
        <p:spPr bwMode="auto">
          <a:xfrm>
            <a:off x="5486400" y="3810000"/>
            <a:ext cx="3498850" cy="26241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Clipper Chip (cont’d)</a:t>
            </a:r>
          </a:p>
        </p:txBody>
      </p:sp>
      <p:sp>
        <p:nvSpPr>
          <p:cNvPr id="27651" name="Rectangle 3"/>
          <p:cNvSpPr>
            <a:spLocks noGrp="1" noChangeArrowheads="1"/>
          </p:cNvSpPr>
          <p:nvPr>
            <p:ph type="body" idx="1"/>
          </p:nvPr>
        </p:nvSpPr>
        <p:spPr>
          <a:xfrm>
            <a:off x="990600" y="2286000"/>
            <a:ext cx="7848600" cy="4267200"/>
          </a:xfrm>
        </p:spPr>
        <p:txBody>
          <a:bodyPr/>
          <a:lstStyle/>
          <a:p>
            <a:pPr>
              <a:lnSpc>
                <a:spcPct val="80000"/>
              </a:lnSpc>
            </a:pPr>
            <a:r>
              <a:rPr lang="en-US" sz="2000" smtClean="0"/>
              <a:t>Reaction overwhelmingly negative</a:t>
            </a:r>
          </a:p>
          <a:p>
            <a:pPr lvl="1">
              <a:lnSpc>
                <a:spcPct val="80000"/>
              </a:lnSpc>
            </a:pPr>
            <a:r>
              <a:rPr lang="en-US" sz="2000" smtClean="0"/>
              <a:t>Secret algorithms contemptible</a:t>
            </a:r>
          </a:p>
          <a:p>
            <a:pPr lvl="2">
              <a:lnSpc>
                <a:spcPct val="80000"/>
              </a:lnSpc>
            </a:pPr>
            <a:r>
              <a:rPr lang="en-US" sz="2000" smtClean="0"/>
              <a:t>Details of the Clipper Chip were found thrown out in trash of manufacturer</a:t>
            </a:r>
          </a:p>
          <a:p>
            <a:pPr lvl="2">
              <a:lnSpc>
                <a:spcPct val="80000"/>
              </a:lnSpc>
            </a:pPr>
            <a:r>
              <a:rPr lang="en-US" sz="2000" smtClean="0"/>
              <a:t>Committee of experts eventually given access to the code; pronounced OK</a:t>
            </a:r>
          </a:p>
          <a:p>
            <a:pPr lvl="1">
              <a:lnSpc>
                <a:spcPct val="80000"/>
              </a:lnSpc>
            </a:pPr>
            <a:r>
              <a:rPr lang="en-US" sz="2000" smtClean="0"/>
              <a:t>Proposal would be meaningful only if other encryption were made illegal</a:t>
            </a:r>
          </a:p>
          <a:p>
            <a:pPr lvl="2">
              <a:lnSpc>
                <a:spcPct val="80000"/>
              </a:lnSpc>
            </a:pPr>
            <a:r>
              <a:rPr lang="en-US" sz="2000" smtClean="0"/>
              <a:t>“Mandatory key escrow”</a:t>
            </a:r>
          </a:p>
          <a:p>
            <a:pPr lvl="1">
              <a:lnSpc>
                <a:spcPct val="80000"/>
              </a:lnSpc>
            </a:pPr>
            <a:r>
              <a:rPr lang="en-US" sz="2000" smtClean="0"/>
              <a:t>Key escrow proposal said to be open to abuse</a:t>
            </a:r>
          </a:p>
          <a:p>
            <a:pPr lvl="2">
              <a:lnSpc>
                <a:spcPct val="80000"/>
              </a:lnSpc>
            </a:pPr>
            <a:r>
              <a:rPr lang="en-US" sz="2000" smtClean="0"/>
              <a:t>But required collusion of people in 2 separate agencies of US government</a:t>
            </a:r>
          </a:p>
          <a:p>
            <a:pPr>
              <a:lnSpc>
                <a:spcPct val="80000"/>
              </a:lnSpc>
            </a:pPr>
            <a:r>
              <a:rPr lang="en-US" sz="2000" smtClean="0"/>
              <a:t>Proposal finally abandoned in 2000</a:t>
            </a:r>
          </a:p>
        </p:txBody>
      </p:sp>
      <p:pic>
        <p:nvPicPr>
          <p:cNvPr id="27652" name="Picture 3"/>
          <p:cNvPicPr>
            <a:picLocks noChangeAspect="1" noChangeArrowheads="1"/>
          </p:cNvPicPr>
          <p:nvPr/>
        </p:nvPicPr>
        <p:blipFill>
          <a:blip r:embed="rId3" cstate="print"/>
          <a:srcRect/>
          <a:stretch>
            <a:fillRect/>
          </a:stretch>
        </p:blipFill>
        <p:spPr bwMode="auto">
          <a:xfrm>
            <a:off x="828675" y="1295400"/>
            <a:ext cx="3743325" cy="571500"/>
          </a:xfrm>
          <a:prstGeom prst="rect">
            <a:avLst/>
          </a:prstGeom>
          <a:noFill/>
          <a:ln w="9525">
            <a:noFill/>
            <a:miter lim="800000"/>
            <a:headEnd/>
            <a:tailEnd/>
          </a:ln>
        </p:spPr>
      </p:pic>
      <p:pic>
        <p:nvPicPr>
          <p:cNvPr id="27653" name="Picture 2"/>
          <p:cNvPicPr>
            <a:picLocks noChangeAspect="1" noChangeArrowheads="1"/>
          </p:cNvPicPr>
          <p:nvPr/>
        </p:nvPicPr>
        <p:blipFill>
          <a:blip r:embed="rId4" cstate="print"/>
          <a:srcRect/>
          <a:stretch>
            <a:fillRect/>
          </a:stretch>
        </p:blipFill>
        <p:spPr bwMode="auto">
          <a:xfrm>
            <a:off x="2438400" y="990600"/>
            <a:ext cx="4991100" cy="11620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SAFE Act of 1997 (failed)</a:t>
            </a:r>
          </a:p>
        </p:txBody>
      </p:sp>
      <p:sp>
        <p:nvSpPr>
          <p:cNvPr id="28675" name="Rectangle 3"/>
          <p:cNvSpPr>
            <a:spLocks noGrp="1" noChangeArrowheads="1"/>
          </p:cNvSpPr>
          <p:nvPr>
            <p:ph type="body" idx="1"/>
          </p:nvPr>
        </p:nvSpPr>
        <p:spPr>
          <a:xfrm>
            <a:off x="990600" y="1143000"/>
            <a:ext cx="7772400" cy="5410200"/>
          </a:xfrm>
        </p:spPr>
        <p:txBody>
          <a:bodyPr/>
          <a:lstStyle/>
          <a:p>
            <a:r>
              <a:rPr lang="en-US" smtClean="0"/>
              <a:t>SAFE Act (Security and Freedom through Encryption) of 1997 </a:t>
            </a:r>
          </a:p>
          <a:p>
            <a:r>
              <a:rPr lang="en-US" smtClean="0"/>
              <a:t>Attempted amendment to 18 USC by adding new Chapter 123 with </a:t>
            </a:r>
          </a:p>
          <a:p>
            <a:pPr lvl="1"/>
            <a:r>
              <a:rPr lang="en-US" smtClean="0"/>
              <a:t>§2801. Definitions</a:t>
            </a:r>
          </a:p>
          <a:p>
            <a:pPr lvl="1"/>
            <a:r>
              <a:rPr lang="en-US" smtClean="0"/>
              <a:t>§2802. Freedom to use encryption</a:t>
            </a:r>
          </a:p>
          <a:p>
            <a:pPr lvl="1"/>
            <a:r>
              <a:rPr lang="en-US" smtClean="0"/>
              <a:t>§2803. Freedom to sell encryption</a:t>
            </a:r>
          </a:p>
          <a:p>
            <a:pPr lvl="1"/>
            <a:r>
              <a:rPr lang="en-US" smtClean="0"/>
              <a:t>§2804. Prohibition on mandatory key escrow</a:t>
            </a:r>
          </a:p>
          <a:p>
            <a:pPr lvl="1"/>
            <a:r>
              <a:rPr lang="en-US" smtClean="0"/>
              <a:t>§2805. Unlawful use of encryption in furtherance of a criminal act</a:t>
            </a:r>
          </a:p>
          <a:p>
            <a:r>
              <a:rPr lang="en-US" smtClean="0"/>
              <a:t>Failed to pass into law</a:t>
            </a:r>
            <a:endParaRPr lang="en-US" i="1" smtClean="0"/>
          </a:p>
          <a:p>
            <a:r>
              <a:rPr lang="en-US" smtClean="0"/>
              <a:t>Currently, there are </a:t>
            </a:r>
            <a:r>
              <a:rPr lang="en-US" i="1" smtClean="0"/>
              <a:t>no restrictions whatever</a:t>
            </a:r>
            <a:r>
              <a:rPr lang="en-US" smtClean="0"/>
              <a:t> on the </a:t>
            </a:r>
            <a:r>
              <a:rPr lang="en-US" i="1" u="sng" smtClean="0"/>
              <a:t>use</a:t>
            </a:r>
            <a:r>
              <a:rPr lang="en-US" smtClean="0"/>
              <a:t> of encryption </a:t>
            </a:r>
            <a:r>
              <a:rPr lang="en-US" i="1" smtClean="0"/>
              <a:t>inside</a:t>
            </a:r>
            <a:r>
              <a:rPr lang="en-US" smtClean="0"/>
              <a:t> the USA</a:t>
            </a:r>
          </a:p>
        </p:txBody>
      </p:sp>
      <p:pic>
        <p:nvPicPr>
          <p:cNvPr id="28676" name="Picture 2"/>
          <p:cNvPicPr>
            <a:picLocks noChangeAspect="1" noChangeArrowheads="1"/>
          </p:cNvPicPr>
          <p:nvPr/>
        </p:nvPicPr>
        <p:blipFill>
          <a:blip r:embed="rId3" cstate="print"/>
          <a:srcRect/>
          <a:stretch>
            <a:fillRect/>
          </a:stretch>
        </p:blipFill>
        <p:spPr bwMode="auto">
          <a:xfrm>
            <a:off x="7010400" y="2362200"/>
            <a:ext cx="1828800" cy="16398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US ICE Seizures: Boucher</a:t>
            </a:r>
          </a:p>
        </p:txBody>
      </p:sp>
      <p:sp>
        <p:nvSpPr>
          <p:cNvPr id="29699" name="Content Placeholder 2"/>
          <p:cNvSpPr>
            <a:spLocks noGrp="1"/>
          </p:cNvSpPr>
          <p:nvPr>
            <p:ph idx="1"/>
          </p:nvPr>
        </p:nvSpPr>
        <p:spPr>
          <a:xfrm>
            <a:off x="1066800" y="1066800"/>
            <a:ext cx="7772400" cy="5334000"/>
          </a:xfrm>
        </p:spPr>
        <p:txBody>
          <a:bodyPr/>
          <a:lstStyle/>
          <a:p>
            <a:r>
              <a:rPr lang="en-US" sz="2300" smtClean="0"/>
              <a:t>Dec 2006: Sebastian Boucher</a:t>
            </a:r>
          </a:p>
          <a:p>
            <a:pPr lvl="1"/>
            <a:r>
              <a:rPr lang="en-US" sz="2300" smtClean="0"/>
              <a:t>Canadian citizen</a:t>
            </a:r>
          </a:p>
          <a:p>
            <a:pPr lvl="1"/>
            <a:r>
              <a:rPr lang="en-US" sz="2300" smtClean="0"/>
              <a:t>Legal resident of USA</a:t>
            </a:r>
          </a:p>
          <a:p>
            <a:pPr lvl="1"/>
            <a:r>
              <a:rPr lang="en-US" sz="2300" smtClean="0"/>
              <a:t>Crossed US border at Derby </a:t>
            </a:r>
            <a:br>
              <a:rPr lang="en-US" sz="2300" smtClean="0"/>
            </a:br>
            <a:r>
              <a:rPr lang="en-US" sz="2300" smtClean="0"/>
              <a:t>Line, VT</a:t>
            </a:r>
          </a:p>
          <a:p>
            <a:r>
              <a:rPr lang="en-US" sz="2300" smtClean="0"/>
              <a:t>US ICE (Immigration &amp; Customs </a:t>
            </a:r>
            <a:br>
              <a:rPr lang="en-US" sz="2300" smtClean="0"/>
            </a:br>
            <a:r>
              <a:rPr lang="en-US" sz="2300" smtClean="0"/>
              <a:t>Enforcement)</a:t>
            </a:r>
          </a:p>
          <a:p>
            <a:pPr lvl="1"/>
            <a:r>
              <a:rPr lang="en-US" sz="2300" smtClean="0"/>
              <a:t>Inspected computer with </a:t>
            </a:r>
            <a:br>
              <a:rPr lang="en-US" sz="2300" smtClean="0"/>
            </a:br>
            <a:r>
              <a:rPr lang="en-US" sz="2300" smtClean="0"/>
              <a:t>permission</a:t>
            </a:r>
          </a:p>
          <a:p>
            <a:pPr lvl="1"/>
            <a:r>
              <a:rPr lang="en-US" sz="2300" smtClean="0"/>
              <a:t>Found adult pornography</a:t>
            </a:r>
          </a:p>
          <a:p>
            <a:pPr lvl="1"/>
            <a:r>
              <a:rPr lang="en-US" sz="2300" smtClean="0"/>
              <a:t>Then found some child pornography on Z: drive</a:t>
            </a:r>
          </a:p>
          <a:p>
            <a:pPr lvl="1"/>
            <a:r>
              <a:rPr lang="en-US" sz="2300" smtClean="0"/>
              <a:t>Z: drive encrypted using PGP disk encryption</a:t>
            </a:r>
          </a:p>
          <a:p>
            <a:pPr lvl="1" algn="r">
              <a:buFont typeface="Wingdings" pitchFamily="2" charset="2"/>
              <a:buNone/>
            </a:pPr>
            <a:r>
              <a:rPr lang="en-US" sz="2300" i="1" smtClean="0"/>
              <a:t>(cont’d on following slide)</a:t>
            </a:r>
          </a:p>
        </p:txBody>
      </p:sp>
      <p:pic>
        <p:nvPicPr>
          <p:cNvPr id="21507" name="Picture 3"/>
          <p:cNvPicPr>
            <a:picLocks noChangeAspect="1" noChangeArrowheads="1"/>
          </p:cNvPicPr>
          <p:nvPr/>
        </p:nvPicPr>
        <p:blipFill>
          <a:blip r:embed="rId3" cstate="print"/>
          <a:srcRect/>
          <a:stretch>
            <a:fillRect/>
          </a:stretch>
        </p:blipFill>
        <p:spPr bwMode="auto">
          <a:xfrm>
            <a:off x="6096000" y="990600"/>
            <a:ext cx="2743200" cy="39036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US ICE and Encryption [2]</a:t>
            </a:r>
          </a:p>
        </p:txBody>
      </p:sp>
      <p:sp>
        <p:nvSpPr>
          <p:cNvPr id="30723" name="Content Placeholder 2"/>
          <p:cNvSpPr>
            <a:spLocks noGrp="1"/>
          </p:cNvSpPr>
          <p:nvPr>
            <p:ph idx="1"/>
          </p:nvPr>
        </p:nvSpPr>
        <p:spPr>
          <a:xfrm>
            <a:off x="1066800" y="990600"/>
            <a:ext cx="7772400" cy="5562600"/>
          </a:xfrm>
        </p:spPr>
        <p:txBody>
          <a:bodyPr/>
          <a:lstStyle/>
          <a:p>
            <a:r>
              <a:rPr lang="en-US" sz="2200" smtClean="0"/>
              <a:t>2007: Grand Jury issues subpoena</a:t>
            </a:r>
          </a:p>
          <a:p>
            <a:pPr lvl="1"/>
            <a:r>
              <a:rPr lang="en-US" sz="2200" smtClean="0"/>
              <a:t>Required Boucher to divulge decryption key for Z: drive</a:t>
            </a:r>
          </a:p>
          <a:p>
            <a:pPr lvl="1"/>
            <a:r>
              <a:rPr lang="en-US" sz="2200" smtClean="0"/>
              <a:t>Judge Jerome J. Niedermeier then </a:t>
            </a:r>
            <a:br>
              <a:rPr lang="en-US" sz="2200" smtClean="0"/>
            </a:br>
            <a:r>
              <a:rPr lang="en-US" sz="2200" smtClean="0"/>
              <a:t>overturned subpoena on 5</a:t>
            </a:r>
            <a:r>
              <a:rPr lang="en-US" sz="2200" baseline="30000" smtClean="0"/>
              <a:t>th</a:t>
            </a:r>
            <a:r>
              <a:rPr lang="en-US" sz="2200" smtClean="0"/>
              <a:t> </a:t>
            </a:r>
            <a:br>
              <a:rPr lang="en-US" sz="2200" smtClean="0"/>
            </a:br>
            <a:r>
              <a:rPr lang="en-US" sz="2200" smtClean="0"/>
              <a:t>Amendment grounds against self-</a:t>
            </a:r>
            <a:br>
              <a:rPr lang="en-US" sz="2200" smtClean="0"/>
            </a:br>
            <a:r>
              <a:rPr lang="en-US" sz="2200" smtClean="0"/>
              <a:t>incrimination</a:t>
            </a:r>
          </a:p>
          <a:p>
            <a:r>
              <a:rPr lang="en-US" sz="2200" smtClean="0"/>
              <a:t>Issues:</a:t>
            </a:r>
          </a:p>
          <a:p>
            <a:pPr lvl="1"/>
            <a:r>
              <a:rPr lang="en-US" sz="2200" smtClean="0"/>
              <a:t>Forcing revelation of </a:t>
            </a:r>
            <a:r>
              <a:rPr lang="en-US" sz="2200" i="1" smtClean="0"/>
              <a:t>information</a:t>
            </a:r>
            <a:r>
              <a:rPr lang="en-US" sz="2200" smtClean="0"/>
              <a:t> held </a:t>
            </a:r>
            <a:br>
              <a:rPr lang="en-US" sz="2200" smtClean="0"/>
            </a:br>
            <a:r>
              <a:rPr lang="en-US" sz="2200" smtClean="0"/>
              <a:t>in mind of accused is protected by 5</a:t>
            </a:r>
            <a:r>
              <a:rPr lang="en-US" sz="2200" baseline="30000" smtClean="0"/>
              <a:t>th</a:t>
            </a:r>
            <a:r>
              <a:rPr lang="en-US" sz="2200" smtClean="0"/>
              <a:t> </a:t>
            </a:r>
            <a:br>
              <a:rPr lang="en-US" sz="2200" smtClean="0"/>
            </a:br>
            <a:r>
              <a:rPr lang="en-US" sz="2200" smtClean="0"/>
              <a:t>Amendment.</a:t>
            </a:r>
          </a:p>
          <a:p>
            <a:pPr lvl="1"/>
            <a:r>
              <a:rPr lang="en-US" sz="2200" smtClean="0"/>
              <a:t>But there is case law where self-incrimination protection forfeited by </a:t>
            </a:r>
            <a:r>
              <a:rPr lang="en-US" sz="2200" i="1" smtClean="0"/>
              <a:t>permission </a:t>
            </a:r>
            <a:r>
              <a:rPr lang="en-US" sz="2200" smtClean="0"/>
              <a:t>for search</a:t>
            </a:r>
          </a:p>
          <a:p>
            <a:pPr lvl="1"/>
            <a:r>
              <a:rPr lang="en-US" sz="2200" smtClean="0"/>
              <a:t>What about </a:t>
            </a:r>
          </a:p>
          <a:p>
            <a:pPr lvl="2"/>
            <a:r>
              <a:rPr lang="en-US" sz="2200" smtClean="0"/>
              <a:t>National security?</a:t>
            </a:r>
          </a:p>
          <a:p>
            <a:pPr lvl="2"/>
            <a:r>
              <a:rPr lang="en-US" sz="2200" smtClean="0"/>
              <a:t>Corporate info?</a:t>
            </a:r>
          </a:p>
        </p:txBody>
      </p:sp>
      <p:sp>
        <p:nvSpPr>
          <p:cNvPr id="30724" name="TextBox 3"/>
          <p:cNvSpPr txBox="1">
            <a:spLocks noChangeArrowheads="1"/>
          </p:cNvSpPr>
          <p:nvPr/>
        </p:nvSpPr>
        <p:spPr bwMode="auto">
          <a:xfrm>
            <a:off x="5181600" y="5473700"/>
            <a:ext cx="3962400" cy="1384300"/>
          </a:xfrm>
          <a:prstGeom prst="rect">
            <a:avLst/>
          </a:prstGeom>
          <a:solidFill>
            <a:srgbClr val="FFC000"/>
          </a:solidFill>
          <a:ln w="9525">
            <a:noFill/>
            <a:miter lim="800000"/>
            <a:headEnd/>
            <a:tailEnd/>
          </a:ln>
        </p:spPr>
        <p:txBody>
          <a:bodyPr>
            <a:spAutoFit/>
          </a:bodyPr>
          <a:lstStyle/>
          <a:p>
            <a:pPr eaLnBrk="0" hangingPunct="0"/>
            <a:r>
              <a:rPr lang="en-US" sz="1400">
                <a:latin typeface="Arial Narrow" pitchFamily="34" charset="0"/>
              </a:rPr>
              <a:t>See article by John Curran of Associated Press about case: </a:t>
            </a:r>
            <a:r>
              <a:rPr lang="en-US" sz="1400">
                <a:latin typeface="Arial Narrow" pitchFamily="34" charset="0"/>
                <a:hlinkClick r:id="rId3"/>
              </a:rPr>
              <a:t>http://tinyurl.com/668v2u</a:t>
            </a:r>
            <a:endParaRPr lang="en-US" sz="1400">
              <a:latin typeface="Arial Narrow" pitchFamily="34" charset="0"/>
            </a:endParaRPr>
          </a:p>
          <a:p>
            <a:pPr eaLnBrk="0" hangingPunct="0"/>
            <a:r>
              <a:rPr lang="en-US" sz="1400">
                <a:latin typeface="Arial Narrow" pitchFamily="34" charset="0"/>
              </a:rPr>
              <a:t>Articles by Prof Kabay about implications of case:  </a:t>
            </a:r>
            <a:r>
              <a:rPr lang="en-US" sz="1400">
                <a:latin typeface="Arial Narrow" pitchFamily="34" charset="0"/>
                <a:hlinkClick r:id="rId4"/>
              </a:rPr>
              <a:t>http://tinyurl.com/5cs8yt</a:t>
            </a:r>
            <a:r>
              <a:rPr lang="en-US" sz="1400">
                <a:latin typeface="Arial Narrow" pitchFamily="34" charset="0"/>
              </a:rPr>
              <a:t> </a:t>
            </a:r>
            <a:r>
              <a:rPr lang="en-US" sz="1400">
                <a:latin typeface="Arial Narrow" pitchFamily="34" charset="0"/>
                <a:hlinkClick r:id="rId5"/>
              </a:rPr>
              <a:t>http://tinyurl.com/68keob</a:t>
            </a:r>
            <a:r>
              <a:rPr lang="en-US" sz="1400">
                <a:latin typeface="Arial Narrow" pitchFamily="34" charset="0"/>
              </a:rPr>
              <a:t> </a:t>
            </a:r>
            <a:r>
              <a:rPr lang="en-US" sz="1400">
                <a:latin typeface="Arial Narrow" pitchFamily="34" charset="0"/>
                <a:hlinkClick r:id="rId6"/>
              </a:rPr>
              <a:t>http://tinyurl.com/6g2ly5</a:t>
            </a:r>
            <a:endParaRPr lang="en-US" sz="1400">
              <a:latin typeface="Arial Narrow" pitchFamily="34" charset="0"/>
            </a:endParaRPr>
          </a:p>
          <a:p>
            <a:pPr eaLnBrk="0" hangingPunct="0"/>
            <a:r>
              <a:rPr lang="en-US" sz="1400">
                <a:latin typeface="Arial Narrow" pitchFamily="34" charset="0"/>
              </a:rPr>
              <a:t>Blog by Debbie Schlussel: </a:t>
            </a:r>
            <a:r>
              <a:rPr lang="en-US" sz="1400">
                <a:latin typeface="Arial Narrow" pitchFamily="34" charset="0"/>
                <a:hlinkClick r:id="rId7"/>
              </a:rPr>
              <a:t>http://tinyurl.com/2hfopx</a:t>
            </a:r>
            <a:r>
              <a:rPr lang="en-US" sz="1400">
                <a:latin typeface="Arial Narrow" pitchFamily="34" charset="0"/>
              </a:rPr>
              <a:t> </a:t>
            </a:r>
          </a:p>
        </p:txBody>
      </p:sp>
      <p:pic>
        <p:nvPicPr>
          <p:cNvPr id="22530" name="Picture 2"/>
          <p:cNvPicPr>
            <a:picLocks noChangeAspect="1" noChangeArrowheads="1"/>
          </p:cNvPicPr>
          <p:nvPr/>
        </p:nvPicPr>
        <p:blipFill>
          <a:blip r:embed="rId8" cstate="print"/>
          <a:srcRect/>
          <a:stretch>
            <a:fillRect/>
          </a:stretch>
        </p:blipFill>
        <p:spPr bwMode="auto">
          <a:xfrm>
            <a:off x="6934200" y="1828800"/>
            <a:ext cx="2057400"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defTabSz="914400"/>
            <a:r>
              <a:rPr lang="en-US" smtClean="0"/>
              <a:t>Anonymity and </a:t>
            </a:r>
            <a:br>
              <a:rPr lang="en-US" smtClean="0"/>
            </a:br>
            <a:r>
              <a:rPr lang="en-US" smtClean="0"/>
              <a:t>Privacy</a:t>
            </a:r>
          </a:p>
        </p:txBody>
      </p:sp>
      <p:sp>
        <p:nvSpPr>
          <p:cNvPr id="4099" name="Rectangle 3"/>
          <p:cNvSpPr>
            <a:spLocks noGrp="1" noChangeArrowheads="1"/>
          </p:cNvSpPr>
          <p:nvPr>
            <p:ph type="body" idx="1"/>
          </p:nvPr>
        </p:nvSpPr>
        <p:spPr/>
        <p:txBody>
          <a:bodyPr/>
          <a:lstStyle/>
          <a:p>
            <a:pPr marL="342900" indent="-342900"/>
            <a:r>
              <a:rPr lang="en-US" sz="2000" smtClean="0"/>
              <a:t>Sun CEO Scott McNeely caused a furor when he stated “You have zero privacy anyway. Get over it .” </a:t>
            </a:r>
          </a:p>
          <a:p>
            <a:pPr marL="342900" indent="-342900"/>
            <a:r>
              <a:rPr lang="en-US" sz="2000" smtClean="0"/>
              <a:t>25 Million Surveillance Cameras are in use worldwide.</a:t>
            </a:r>
          </a:p>
          <a:p>
            <a:pPr marL="342900" indent="-342900"/>
            <a:r>
              <a:rPr lang="en-US" sz="2000" smtClean="0"/>
              <a:t>Houston Chief of Police Harold Hurtt </a:t>
            </a:r>
          </a:p>
          <a:p>
            <a:pPr marL="742950" lvl="1" indent="-285750"/>
            <a:r>
              <a:rPr lang="en-US" sz="2000" smtClean="0"/>
              <a:t>Called for placing surveillance cameras in public areas and private homes</a:t>
            </a:r>
          </a:p>
          <a:p>
            <a:pPr marL="742950" lvl="1" indent="-285750"/>
            <a:r>
              <a:rPr lang="en-US" sz="2000" smtClean="0"/>
              <a:t>He said “I know a lot of people are concerned about Big Brother, but my response to that is, if you are not doing anything wrong, why should you worry about it?”</a:t>
            </a:r>
          </a:p>
          <a:p>
            <a:pPr marL="342900" indent="-342900">
              <a:buFont typeface="Wingdings" pitchFamily="2" charset="2"/>
              <a:buNone/>
            </a:pPr>
            <a:endParaRPr lang="en-US" sz="2000" i="1" smtClean="0"/>
          </a:p>
          <a:p>
            <a:pPr marL="342900" indent="-342900">
              <a:buFont typeface="Wingdings" pitchFamily="2" charset="2"/>
              <a:buNone/>
            </a:pPr>
            <a:r>
              <a:rPr lang="en-US" sz="2000" i="1" smtClean="0"/>
              <a:t>CLASS DISCUSSION:</a:t>
            </a:r>
          </a:p>
          <a:p>
            <a:pPr marL="342900" indent="-342900"/>
            <a:r>
              <a:rPr lang="en-US" sz="2000" i="1" smtClean="0"/>
              <a:t>How would you answer that?</a:t>
            </a:r>
          </a:p>
        </p:txBody>
      </p:sp>
      <p:pic>
        <p:nvPicPr>
          <p:cNvPr id="4100" name="Picture 4" descr="victoria_cameras_small"/>
          <p:cNvPicPr>
            <a:picLocks noChangeAspect="1" noChangeArrowheads="1"/>
          </p:cNvPicPr>
          <p:nvPr/>
        </p:nvPicPr>
        <p:blipFill>
          <a:blip r:embed="rId3" cstate="print"/>
          <a:srcRect/>
          <a:stretch>
            <a:fillRect/>
          </a:stretch>
        </p:blipFill>
        <p:spPr bwMode="auto">
          <a:xfrm>
            <a:off x="5095875" y="0"/>
            <a:ext cx="4048125" cy="1666875"/>
          </a:xfrm>
          <a:prstGeom prst="rect">
            <a:avLst/>
          </a:prstGeom>
          <a:noFill/>
          <a:ln w="9525">
            <a:noFill/>
            <a:miter lim="800000"/>
            <a:headEnd/>
            <a:tailEnd/>
          </a:ln>
        </p:spPr>
      </p:pic>
      <p:sp>
        <p:nvSpPr>
          <p:cNvPr id="4101" name="Text Box 5"/>
          <p:cNvSpPr txBox="1">
            <a:spLocks noChangeArrowheads="1"/>
          </p:cNvSpPr>
          <p:nvPr/>
        </p:nvSpPr>
        <p:spPr bwMode="auto">
          <a:xfrm>
            <a:off x="6773863" y="6218238"/>
            <a:ext cx="2370137" cy="639762"/>
          </a:xfrm>
          <a:prstGeom prst="rect">
            <a:avLst/>
          </a:prstGeom>
          <a:solidFill>
            <a:srgbClr val="FF9900"/>
          </a:solid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sz="1200" i="1" dirty="0"/>
              <a:t>Used by gracious permission</a:t>
            </a:r>
          </a:p>
          <a:p>
            <a:pPr eaLnBrk="0" hangingPunct="0"/>
            <a:r>
              <a:rPr lang="en-US" sz="1200" i="1" dirty="0"/>
              <a:t>of Prof Robert Guess, MSIA</a:t>
            </a:r>
            <a:br>
              <a:rPr lang="en-US" sz="1200" i="1" dirty="0"/>
            </a:br>
            <a:r>
              <a:rPr lang="en-US" sz="1200" i="1" dirty="0"/>
              <a:t>Tidewater Community College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6121400" y="1295400"/>
            <a:ext cx="2868613" cy="4305300"/>
          </a:xfrm>
          <a:prstGeom prst="rect">
            <a:avLst/>
          </a:prstGeom>
          <a:ln>
            <a:noFill/>
          </a:ln>
          <a:effectLst>
            <a:outerShdw blurRad="292100" dist="139700" dir="2700000" algn="tl" rotWithShape="0">
              <a:srgbClr val="333333">
                <a:alpha val="65000"/>
              </a:srgbClr>
            </a:outerShdw>
          </a:effectLst>
        </p:spPr>
      </p:pic>
      <p:sp>
        <p:nvSpPr>
          <p:cNvPr id="31747" name="Rectangle 2"/>
          <p:cNvSpPr>
            <a:spLocks noGrp="1" noChangeArrowheads="1"/>
          </p:cNvSpPr>
          <p:nvPr>
            <p:ph type="title"/>
          </p:nvPr>
        </p:nvSpPr>
        <p:spPr/>
        <p:txBody>
          <a:bodyPr/>
          <a:lstStyle/>
          <a:p>
            <a:r>
              <a:rPr lang="en-US" smtClean="0"/>
              <a:t>Wassenaar Arrangement</a:t>
            </a:r>
          </a:p>
        </p:txBody>
      </p:sp>
      <p:sp>
        <p:nvSpPr>
          <p:cNvPr id="31748" name="Rectangle 3"/>
          <p:cNvSpPr>
            <a:spLocks noGrp="1" noChangeArrowheads="1"/>
          </p:cNvSpPr>
          <p:nvPr>
            <p:ph type="body" idx="1"/>
          </p:nvPr>
        </p:nvSpPr>
        <p:spPr>
          <a:xfrm>
            <a:off x="838200" y="1066800"/>
            <a:ext cx="8077200" cy="5486400"/>
          </a:xfrm>
        </p:spPr>
        <p:txBody>
          <a:bodyPr/>
          <a:lstStyle/>
          <a:p>
            <a:pPr>
              <a:lnSpc>
                <a:spcPct val="80000"/>
              </a:lnSpc>
            </a:pPr>
            <a:r>
              <a:rPr lang="en-US" sz="2200" smtClean="0"/>
              <a:t>Wassenaar Arrangement on </a:t>
            </a:r>
            <a:br>
              <a:rPr lang="en-US" sz="2200" smtClean="0"/>
            </a:br>
            <a:r>
              <a:rPr lang="en-US" sz="2200" smtClean="0"/>
              <a:t>Export Controls for Conventional </a:t>
            </a:r>
            <a:br>
              <a:rPr lang="en-US" sz="2200" smtClean="0"/>
            </a:br>
            <a:r>
              <a:rPr lang="en-US" sz="2200" smtClean="0"/>
              <a:t>Arms and Dual-Use Goods and </a:t>
            </a:r>
            <a:br>
              <a:rPr lang="en-US" sz="2200" smtClean="0"/>
            </a:br>
            <a:r>
              <a:rPr lang="en-US" sz="2200" smtClean="0"/>
              <a:t>Technologies  </a:t>
            </a:r>
            <a:br>
              <a:rPr lang="en-US" sz="2200" smtClean="0"/>
            </a:br>
            <a:r>
              <a:rPr lang="en-US" sz="2200" smtClean="0">
                <a:latin typeface="Arial Narrow" pitchFamily="34" charset="0"/>
                <a:hlinkClick r:id="rId4"/>
              </a:rPr>
              <a:t>http://www.wassenaar.org/</a:t>
            </a:r>
            <a:r>
              <a:rPr lang="en-US" sz="2200" smtClean="0"/>
              <a:t> </a:t>
            </a:r>
          </a:p>
          <a:p>
            <a:pPr lvl="1">
              <a:lnSpc>
                <a:spcPct val="80000"/>
              </a:lnSpc>
            </a:pPr>
            <a:r>
              <a:rPr lang="en-US" sz="2200" smtClean="0"/>
              <a:t>Named after town in </a:t>
            </a:r>
            <a:br>
              <a:rPr lang="en-US" sz="2200" smtClean="0"/>
            </a:br>
            <a:r>
              <a:rPr lang="en-US" sz="2200" smtClean="0"/>
              <a:t>Netherlands</a:t>
            </a:r>
          </a:p>
          <a:p>
            <a:pPr lvl="1">
              <a:lnSpc>
                <a:spcPct val="80000"/>
              </a:lnSpc>
            </a:pPr>
            <a:r>
              <a:rPr lang="en-US" sz="2200" smtClean="0"/>
              <a:t>Established in 1995 by 28 </a:t>
            </a:r>
            <a:br>
              <a:rPr lang="en-US" sz="2200" smtClean="0"/>
            </a:br>
            <a:r>
              <a:rPr lang="en-US" sz="2200" smtClean="0"/>
              <a:t>countries </a:t>
            </a:r>
          </a:p>
          <a:p>
            <a:pPr lvl="1">
              <a:lnSpc>
                <a:spcPct val="80000"/>
              </a:lnSpc>
            </a:pPr>
            <a:r>
              <a:rPr lang="en-US" sz="2200" smtClean="0"/>
              <a:t>Follow-up to the Coordinating </a:t>
            </a:r>
            <a:br>
              <a:rPr lang="en-US" sz="2200" smtClean="0"/>
            </a:br>
            <a:r>
              <a:rPr lang="en-US" sz="2200" smtClean="0"/>
              <a:t>Committee for Multilateral </a:t>
            </a:r>
            <a:br>
              <a:rPr lang="en-US" sz="2200" smtClean="0"/>
            </a:br>
            <a:r>
              <a:rPr lang="en-US" sz="2200" smtClean="0"/>
              <a:t>Export Controls (COCOM) </a:t>
            </a:r>
          </a:p>
          <a:p>
            <a:pPr lvl="2">
              <a:lnSpc>
                <a:spcPct val="80000"/>
              </a:lnSpc>
            </a:pPr>
            <a:r>
              <a:rPr lang="en-US" sz="2200" smtClean="0"/>
              <a:t>Intended to prevent export </a:t>
            </a:r>
            <a:br>
              <a:rPr lang="en-US" sz="2200" smtClean="0"/>
            </a:br>
            <a:r>
              <a:rPr lang="en-US" sz="2200" smtClean="0"/>
              <a:t>of encryption to “dangerous” </a:t>
            </a:r>
            <a:br>
              <a:rPr lang="en-US" sz="2200" smtClean="0"/>
            </a:br>
            <a:r>
              <a:rPr lang="en-US" sz="2200" smtClean="0"/>
              <a:t>countries (Soviet bloc)</a:t>
            </a:r>
          </a:p>
          <a:p>
            <a:pPr lvl="1">
              <a:lnSpc>
                <a:spcPct val="80000"/>
              </a:lnSpc>
            </a:pPr>
            <a:r>
              <a:rPr lang="en-US" sz="2200" smtClean="0"/>
              <a:t>Completed 1998</a:t>
            </a:r>
          </a:p>
          <a:p>
            <a:pPr>
              <a:lnSpc>
                <a:spcPct val="80000"/>
              </a:lnSpc>
            </a:pPr>
            <a:r>
              <a:rPr lang="en-US" sz="2200" smtClean="0"/>
              <a:t>Provides </a:t>
            </a:r>
            <a:r>
              <a:rPr lang="en-US" sz="2200" i="1" smtClean="0"/>
              <a:t>framework</a:t>
            </a:r>
            <a:r>
              <a:rPr lang="en-US" sz="2200" smtClean="0"/>
              <a:t> to be implemented by signatory countries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Wassenaar (cont’d)</a:t>
            </a:r>
          </a:p>
        </p:txBody>
      </p:sp>
      <p:sp>
        <p:nvSpPr>
          <p:cNvPr id="32771" name="Rectangle 3"/>
          <p:cNvSpPr>
            <a:spLocks noGrp="1" noChangeArrowheads="1"/>
          </p:cNvSpPr>
          <p:nvPr>
            <p:ph type="body" idx="1"/>
          </p:nvPr>
        </p:nvSpPr>
        <p:spPr>
          <a:xfrm>
            <a:off x="990600" y="1143000"/>
            <a:ext cx="3962400" cy="5181600"/>
          </a:xfrm>
        </p:spPr>
        <p:txBody>
          <a:bodyPr/>
          <a:lstStyle/>
          <a:p>
            <a:r>
              <a:rPr lang="en-US" smtClean="0"/>
              <a:t>Liberalized restrictions on encryption</a:t>
            </a:r>
          </a:p>
          <a:p>
            <a:r>
              <a:rPr lang="en-US" smtClean="0"/>
              <a:t>No restrictions on export of encryption products for personal use</a:t>
            </a:r>
          </a:p>
          <a:p>
            <a:r>
              <a:rPr lang="en-US" smtClean="0"/>
              <a:t>No restrictions on Internet publishing of encryption algorithms</a:t>
            </a:r>
          </a:p>
          <a:p>
            <a:r>
              <a:rPr lang="en-US" smtClean="0"/>
              <a:t>Public domain encryption </a:t>
            </a:r>
            <a:br>
              <a:rPr lang="en-US" smtClean="0"/>
            </a:br>
            <a:r>
              <a:rPr lang="en-US" smtClean="0"/>
              <a:t>software freely exportable</a:t>
            </a:r>
          </a:p>
        </p:txBody>
      </p:sp>
      <p:pic>
        <p:nvPicPr>
          <p:cNvPr id="24578" name="Picture 2"/>
          <p:cNvPicPr>
            <a:picLocks noChangeAspect="1" noChangeArrowheads="1"/>
          </p:cNvPicPr>
          <p:nvPr/>
        </p:nvPicPr>
        <p:blipFill>
          <a:blip r:embed="rId3" cstate="print"/>
          <a:srcRect/>
          <a:stretch>
            <a:fillRect/>
          </a:stretch>
        </p:blipFill>
        <p:spPr bwMode="auto">
          <a:xfrm>
            <a:off x="4800600" y="1524000"/>
            <a:ext cx="4146550" cy="44307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(Wassenaar)</a:t>
            </a:r>
          </a:p>
        </p:txBody>
      </p:sp>
      <p:pic>
        <p:nvPicPr>
          <p:cNvPr id="33795" name="Picture 3"/>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90600" y="152400"/>
            <a:ext cx="7162800" cy="5029200"/>
          </a:xfrm>
        </p:spPr>
        <p:txBody>
          <a:bodyPr/>
          <a:lstStyle/>
          <a:p>
            <a:pPr algn="ctr"/>
            <a:r>
              <a:rPr lang="en-US" sz="8000" smtClean="0"/>
              <a:t>DISCUSSION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On Privacy and Guilt</a:t>
            </a:r>
          </a:p>
        </p:txBody>
      </p:sp>
      <p:sp>
        <p:nvSpPr>
          <p:cNvPr id="5123" name="Rectangle 3"/>
          <p:cNvSpPr>
            <a:spLocks noGrp="1" noChangeArrowheads="1"/>
          </p:cNvSpPr>
          <p:nvPr>
            <p:ph type="body" idx="1"/>
          </p:nvPr>
        </p:nvSpPr>
        <p:spPr>
          <a:xfrm>
            <a:off x="990600" y="1066800"/>
            <a:ext cx="8001000" cy="5562600"/>
          </a:xfrm>
        </p:spPr>
        <p:txBody>
          <a:bodyPr/>
          <a:lstStyle/>
          <a:p>
            <a:r>
              <a:rPr lang="en-US" sz="2000" smtClean="0"/>
              <a:t>The issue is not whether someone </a:t>
            </a:r>
            <a:r>
              <a:rPr lang="en-US" sz="2000" i="1" smtClean="0"/>
              <a:t>desiring</a:t>
            </a:r>
            <a:r>
              <a:rPr lang="en-US" sz="2000" smtClean="0"/>
              <a:t> privacy has done anything wrong:</a:t>
            </a:r>
          </a:p>
          <a:p>
            <a:r>
              <a:rPr lang="en-US" sz="2000" smtClean="0"/>
              <a:t>The issue is whether those</a:t>
            </a:r>
            <a:br>
              <a:rPr lang="en-US" sz="2000" smtClean="0"/>
            </a:br>
            <a:r>
              <a:rPr lang="en-US" sz="2000" smtClean="0"/>
              <a:t> </a:t>
            </a:r>
            <a:r>
              <a:rPr lang="en-US" sz="2000" i="1" smtClean="0"/>
              <a:t>invading</a:t>
            </a:r>
            <a:r>
              <a:rPr lang="en-US" sz="2000" smtClean="0"/>
              <a:t> privacy are doing </a:t>
            </a:r>
            <a:br>
              <a:rPr lang="en-US" sz="2000" smtClean="0"/>
            </a:br>
            <a:r>
              <a:rPr lang="en-US" sz="2000" smtClean="0"/>
              <a:t>something wrong.</a:t>
            </a:r>
          </a:p>
          <a:p>
            <a:pPr lvl="1"/>
            <a:r>
              <a:rPr lang="en-US" sz="2000" smtClean="0"/>
              <a:t>FBI Director J. Edgar Hoover </a:t>
            </a:r>
            <a:br>
              <a:rPr lang="en-US" sz="2000" smtClean="0"/>
            </a:br>
            <a:r>
              <a:rPr lang="en-US" sz="2000" smtClean="0"/>
              <a:t>detested civil rights workers </a:t>
            </a:r>
            <a:br>
              <a:rPr lang="en-US" sz="2000" smtClean="0"/>
            </a:br>
            <a:r>
              <a:rPr lang="en-US" sz="2000" smtClean="0"/>
              <a:t>and ordered 24-hour </a:t>
            </a:r>
            <a:br>
              <a:rPr lang="en-US" sz="2000" smtClean="0"/>
            </a:br>
            <a:r>
              <a:rPr lang="en-US" sz="2000" smtClean="0"/>
              <a:t>surveillance at taxpayer </a:t>
            </a:r>
            <a:br>
              <a:rPr lang="en-US" sz="2000" smtClean="0"/>
            </a:br>
            <a:r>
              <a:rPr lang="en-US" sz="2000" smtClean="0"/>
              <a:t>expense based entirely on </a:t>
            </a:r>
            <a:br>
              <a:rPr lang="en-US" sz="2000" smtClean="0"/>
            </a:br>
            <a:r>
              <a:rPr lang="en-US" sz="2000" smtClean="0"/>
              <a:t>his dislike of their politics *</a:t>
            </a:r>
            <a:endParaRPr lang="en-US" sz="2000" smtClean="0">
              <a:latin typeface="Arial Narrow" pitchFamily="34" charset="0"/>
            </a:endParaRPr>
          </a:p>
          <a:p>
            <a:pPr lvl="1"/>
            <a:r>
              <a:rPr lang="en-US" sz="2000" smtClean="0"/>
              <a:t>President Richard M. Nixon </a:t>
            </a:r>
            <a:br>
              <a:rPr lang="en-US" sz="2000" smtClean="0"/>
            </a:br>
            <a:r>
              <a:rPr lang="en-US" sz="2000" smtClean="0"/>
              <a:t>ordered illegal surveillance </a:t>
            </a:r>
            <a:br>
              <a:rPr lang="en-US" sz="2000" smtClean="0"/>
            </a:br>
            <a:r>
              <a:rPr lang="en-US" sz="2000" smtClean="0"/>
              <a:t>of his political “enemies” by </a:t>
            </a:r>
            <a:br>
              <a:rPr lang="en-US" sz="2000" smtClean="0"/>
            </a:br>
            <a:r>
              <a:rPr lang="en-US" sz="2000" smtClean="0"/>
              <a:t>the FBI and the Secret Service at taxpayer expense</a:t>
            </a:r>
            <a:br>
              <a:rPr lang="en-US" sz="2000" smtClean="0"/>
            </a:br>
            <a:endParaRPr lang="en-US" sz="1600" smtClean="0">
              <a:latin typeface="Arial Narrow" pitchFamily="34" charset="0"/>
            </a:endParaRPr>
          </a:p>
          <a:p>
            <a:pPr lvl="1">
              <a:buFont typeface="Wingdings" pitchFamily="2" charset="2"/>
              <a:buNone/>
            </a:pPr>
            <a:endParaRPr lang="en-US" sz="1600" smtClean="0">
              <a:latin typeface="Arial Narrow" pitchFamily="34" charset="0"/>
            </a:endParaRPr>
          </a:p>
          <a:p>
            <a:pPr lvl="1">
              <a:buFont typeface="Wingdings" pitchFamily="2" charset="2"/>
              <a:buNone/>
            </a:pPr>
            <a:r>
              <a:rPr lang="en-US" sz="1600" smtClean="0">
                <a:latin typeface="Arial Narrow" pitchFamily="34" charset="0"/>
              </a:rPr>
              <a:t>* </a:t>
            </a:r>
            <a:r>
              <a:rPr lang="en-US" sz="1600" smtClean="0">
                <a:latin typeface="Arial Narrow" pitchFamily="34" charset="0"/>
                <a:hlinkClick r:id="rId3"/>
              </a:rPr>
              <a:t>http://www.icdc.com/~paulwolf/cointelpro/churchfinalreportIIIb.htm</a:t>
            </a:r>
            <a:r>
              <a:rPr lang="en-US" sz="1600" smtClean="0">
                <a:latin typeface="Arial Narrow" pitchFamily="34" charset="0"/>
              </a:rPr>
              <a:t> </a:t>
            </a:r>
          </a:p>
          <a:p>
            <a:pPr lvl="1">
              <a:buFont typeface="Wingdings" pitchFamily="2" charset="2"/>
              <a:buNone/>
            </a:pPr>
            <a:r>
              <a:rPr lang="en-US" sz="1600" smtClean="0">
                <a:latin typeface="Arial Narrow" pitchFamily="34" charset="0"/>
              </a:rPr>
              <a:t>** </a:t>
            </a:r>
            <a:r>
              <a:rPr lang="en-US" sz="1600" smtClean="0">
                <a:latin typeface="Arial Narrow" pitchFamily="34" charset="0"/>
                <a:hlinkClick r:id="rId4"/>
              </a:rPr>
              <a:t>http://watergate.info/impeachment/impeachment-articles.shtml</a:t>
            </a:r>
            <a:r>
              <a:rPr lang="en-US" sz="1600" smtClean="0">
                <a:latin typeface="Arial Narrow" pitchFamily="34" charset="0"/>
              </a:rPr>
              <a:t> </a:t>
            </a:r>
          </a:p>
        </p:txBody>
      </p:sp>
      <p:pic>
        <p:nvPicPr>
          <p:cNvPr id="1026" name="Picture 2"/>
          <p:cNvPicPr>
            <a:picLocks noChangeAspect="1" noChangeArrowheads="1"/>
          </p:cNvPicPr>
          <p:nvPr/>
        </p:nvPicPr>
        <p:blipFill>
          <a:blip r:embed="rId5" cstate="print"/>
          <a:srcRect/>
          <a:stretch>
            <a:fillRect/>
          </a:stretch>
        </p:blipFill>
        <p:spPr bwMode="auto">
          <a:xfrm>
            <a:off x="5334000" y="1447800"/>
            <a:ext cx="3657600"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defTabSz="914400"/>
            <a:r>
              <a:rPr lang="en-US" smtClean="0"/>
              <a:t>A Modest </a:t>
            </a:r>
            <a:br>
              <a:rPr lang="en-US" smtClean="0"/>
            </a:br>
            <a:r>
              <a:rPr lang="en-US" smtClean="0"/>
              <a:t>Proposal</a:t>
            </a:r>
          </a:p>
        </p:txBody>
      </p:sp>
      <p:sp>
        <p:nvSpPr>
          <p:cNvPr id="6147" name="Rectangle 3"/>
          <p:cNvSpPr>
            <a:spLocks noGrp="1" noChangeArrowheads="1"/>
          </p:cNvSpPr>
          <p:nvPr>
            <p:ph type="body" idx="1"/>
          </p:nvPr>
        </p:nvSpPr>
        <p:spPr>
          <a:xfrm>
            <a:off x="990600" y="1371600"/>
            <a:ext cx="7772400" cy="5257800"/>
          </a:xfrm>
        </p:spPr>
        <p:txBody>
          <a:bodyPr/>
          <a:lstStyle/>
          <a:p>
            <a:pPr marL="342900" indent="-342900"/>
            <a:r>
              <a:rPr lang="en-US" sz="2300" smtClean="0"/>
              <a:t>One possible answer to</a:t>
            </a:r>
            <a:br>
              <a:rPr lang="en-US" sz="2300" smtClean="0"/>
            </a:br>
            <a:r>
              <a:rPr lang="en-US" sz="2300" smtClean="0"/>
              <a:t>the privacy dilemma:</a:t>
            </a:r>
          </a:p>
          <a:p>
            <a:pPr marL="742950" lvl="1" indent="-285750"/>
            <a:r>
              <a:rPr lang="en-US" sz="2300" smtClean="0"/>
              <a:t>Eliminate privacy </a:t>
            </a:r>
            <a:br>
              <a:rPr lang="en-US" sz="2300" smtClean="0"/>
            </a:br>
            <a:r>
              <a:rPr lang="en-US" sz="2300" smtClean="0"/>
              <a:t>(governmental, </a:t>
            </a:r>
            <a:br>
              <a:rPr lang="en-US" sz="2300" smtClean="0"/>
            </a:br>
            <a:r>
              <a:rPr lang="en-US" sz="2300" smtClean="0"/>
              <a:t>corporate, and </a:t>
            </a:r>
            <a:br>
              <a:rPr lang="en-US" sz="2300" smtClean="0"/>
            </a:br>
            <a:r>
              <a:rPr lang="en-US" sz="2300" smtClean="0"/>
              <a:t>individual) and</a:t>
            </a:r>
          </a:p>
          <a:p>
            <a:pPr marL="742950" lvl="1" indent="-285750"/>
            <a:r>
              <a:rPr lang="en-US" sz="2300" smtClean="0"/>
              <a:t>Create a </a:t>
            </a:r>
            <a:r>
              <a:rPr lang="en-US" sz="2300" i="1" smtClean="0"/>
              <a:t>completely </a:t>
            </a:r>
            <a:br>
              <a:rPr lang="en-US" sz="2300" i="1" smtClean="0"/>
            </a:br>
            <a:r>
              <a:rPr lang="en-US" sz="2300" i="1" smtClean="0"/>
              <a:t>open society</a:t>
            </a:r>
            <a:r>
              <a:rPr lang="en-US" sz="2300" smtClean="0"/>
              <a:t> </a:t>
            </a:r>
          </a:p>
          <a:p>
            <a:pPr marL="342900" indent="-342900"/>
            <a:r>
              <a:rPr lang="en-US" sz="2300" smtClean="0"/>
              <a:t>Criminal hackers chant “Information Wants to be Free” (well, for everyone </a:t>
            </a:r>
            <a:r>
              <a:rPr lang="en-US" sz="2300" i="1" smtClean="0"/>
              <a:t>else’s</a:t>
            </a:r>
            <a:r>
              <a:rPr lang="en-US" sz="2300" smtClean="0"/>
              <a:t> information)</a:t>
            </a:r>
          </a:p>
          <a:p>
            <a:pPr marL="342900" indent="-342900"/>
            <a:r>
              <a:rPr lang="en-US" sz="2300" smtClean="0"/>
              <a:t>Everyone should know everything about everyone</a:t>
            </a:r>
          </a:p>
          <a:p>
            <a:pPr marL="342900" indent="-342900">
              <a:buFont typeface="Wingdings" pitchFamily="2" charset="2"/>
              <a:buNone/>
            </a:pPr>
            <a:r>
              <a:rPr lang="en-US" sz="2300" i="1" smtClean="0"/>
              <a:t>CLASS DISCUSSION:</a:t>
            </a:r>
          </a:p>
          <a:p>
            <a:pPr marL="342900" indent="-342900"/>
            <a:r>
              <a:rPr lang="en-US" sz="2300" i="1" smtClean="0"/>
              <a:t>Is that a wise course of action?</a:t>
            </a:r>
          </a:p>
          <a:p>
            <a:pPr marL="342900" indent="-342900"/>
            <a:r>
              <a:rPr lang="en-US" sz="2300" i="1" smtClean="0"/>
              <a:t>Imagine the consequences</a:t>
            </a:r>
          </a:p>
        </p:txBody>
      </p:sp>
      <p:sp>
        <p:nvSpPr>
          <p:cNvPr id="6148" name="Text Box 5"/>
          <p:cNvSpPr txBox="1">
            <a:spLocks noChangeArrowheads="1"/>
          </p:cNvSpPr>
          <p:nvPr/>
        </p:nvSpPr>
        <p:spPr bwMode="auto">
          <a:xfrm>
            <a:off x="6773863" y="6218238"/>
            <a:ext cx="2370137" cy="639762"/>
          </a:xfrm>
          <a:prstGeom prst="rect">
            <a:avLst/>
          </a:prstGeom>
          <a:solidFill>
            <a:srgbClr val="FF9900"/>
          </a:solid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sz="1200" i="1" dirty="0"/>
              <a:t>Used by gracious permission</a:t>
            </a:r>
          </a:p>
          <a:p>
            <a:pPr eaLnBrk="0" hangingPunct="0"/>
            <a:r>
              <a:rPr lang="en-US" sz="1200" i="1" dirty="0"/>
              <a:t>of Prof Robert Guess, MSIA</a:t>
            </a:r>
            <a:br>
              <a:rPr lang="en-US" sz="1200" i="1" dirty="0"/>
            </a:br>
            <a:r>
              <a:rPr lang="en-US" sz="1200" i="1" dirty="0"/>
              <a:t>Tidewater Community College</a:t>
            </a:r>
          </a:p>
        </p:txBody>
      </p:sp>
      <p:pic>
        <p:nvPicPr>
          <p:cNvPr id="6149" name="Picture 2"/>
          <p:cNvPicPr>
            <a:picLocks noChangeAspect="1" noChangeArrowheads="1"/>
          </p:cNvPicPr>
          <p:nvPr/>
        </p:nvPicPr>
        <p:blipFill>
          <a:blip r:embed="rId3" cstate="print"/>
          <a:srcRect/>
          <a:stretch>
            <a:fillRect/>
          </a:stretch>
        </p:blipFill>
        <p:spPr bwMode="auto">
          <a:xfrm>
            <a:off x="4905375" y="0"/>
            <a:ext cx="4238625" cy="4191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defTabSz="914400"/>
            <a:r>
              <a:rPr lang="en-US" smtClean="0"/>
              <a:t>The Madness of King George</a:t>
            </a:r>
          </a:p>
        </p:txBody>
      </p:sp>
      <p:sp>
        <p:nvSpPr>
          <p:cNvPr id="7171" name="Rectangle 3"/>
          <p:cNvSpPr>
            <a:spLocks noGrp="1" noChangeArrowheads="1"/>
          </p:cNvSpPr>
          <p:nvPr>
            <p:ph type="body" idx="1"/>
          </p:nvPr>
        </p:nvSpPr>
        <p:spPr>
          <a:xfrm>
            <a:off x="990600" y="990600"/>
            <a:ext cx="5105400" cy="5334000"/>
          </a:xfrm>
        </p:spPr>
        <p:txBody>
          <a:bodyPr/>
          <a:lstStyle/>
          <a:p>
            <a:pPr marL="342900" indent="-342900"/>
            <a:r>
              <a:rPr lang="en-US" smtClean="0"/>
              <a:t>American Colonists engaged in barter and trade to avoid paying taxes to the Crown </a:t>
            </a:r>
          </a:p>
          <a:p>
            <a:pPr marL="342900" indent="-342900"/>
            <a:r>
              <a:rPr lang="en-US" smtClean="0"/>
              <a:t>In response, King George III issued “Writs of Assistance” to Colonial Governors</a:t>
            </a:r>
          </a:p>
          <a:p>
            <a:pPr marL="342900" indent="-342900"/>
            <a:r>
              <a:rPr lang="en-US" smtClean="0"/>
              <a:t>This power was </a:t>
            </a:r>
            <a:r>
              <a:rPr lang="en-US" i="1" smtClean="0"/>
              <a:t>widely abused</a:t>
            </a:r>
            <a:r>
              <a:rPr lang="en-US" smtClean="0"/>
              <a:t> for wholesale arrests, searches, and seizures </a:t>
            </a:r>
          </a:p>
          <a:p>
            <a:pPr marL="342900" indent="-342900"/>
            <a:r>
              <a:rPr lang="en-US" smtClean="0"/>
              <a:t>The founders of the United States of America deliberately decided to </a:t>
            </a:r>
            <a:r>
              <a:rPr lang="en-US" i="1" smtClean="0"/>
              <a:t>include constitutional protection </a:t>
            </a:r>
            <a:r>
              <a:rPr lang="en-US" smtClean="0"/>
              <a:t>from such governmental abuse</a:t>
            </a:r>
          </a:p>
        </p:txBody>
      </p:sp>
      <p:sp>
        <p:nvSpPr>
          <p:cNvPr id="7172" name="Text Box 4"/>
          <p:cNvSpPr txBox="1">
            <a:spLocks noChangeArrowheads="1"/>
          </p:cNvSpPr>
          <p:nvPr/>
        </p:nvSpPr>
        <p:spPr bwMode="auto">
          <a:xfrm>
            <a:off x="6773863" y="6218238"/>
            <a:ext cx="2370137" cy="639762"/>
          </a:xfrm>
          <a:prstGeom prst="rect">
            <a:avLst/>
          </a:prstGeom>
          <a:solidFill>
            <a:srgbClr val="FF9900"/>
          </a:solidFill>
          <a:ln w="12700">
            <a:noFill/>
            <a:miter lim="800000"/>
            <a:headEnd type="none" w="sm" len="sm"/>
            <a:tailEnd type="none" w="sm" len="sm"/>
          </a:ln>
          <a:scene3d>
            <a:camera prst="orthographicFront"/>
            <a:lightRig rig="threePt" dir="t"/>
          </a:scene3d>
          <a:sp3d>
            <a:bevelT/>
          </a:sp3d>
        </p:spPr>
        <p:txBody>
          <a:bodyPr wrap="none">
            <a:spAutoFit/>
          </a:bodyPr>
          <a:lstStyle/>
          <a:p>
            <a:pPr eaLnBrk="0" hangingPunct="0"/>
            <a:r>
              <a:rPr lang="en-US" sz="1200" i="1" dirty="0"/>
              <a:t>Used by gracious permission</a:t>
            </a:r>
          </a:p>
          <a:p>
            <a:pPr eaLnBrk="0" hangingPunct="0"/>
            <a:r>
              <a:rPr lang="en-US" sz="1200" i="1" dirty="0"/>
              <a:t>of Prof Robert Guess, MSIA</a:t>
            </a:r>
            <a:br>
              <a:rPr lang="en-US" sz="1200" i="1" dirty="0"/>
            </a:br>
            <a:r>
              <a:rPr lang="en-US" sz="1200" i="1" dirty="0"/>
              <a:t>Tidewater Community College</a:t>
            </a:r>
          </a:p>
        </p:txBody>
      </p:sp>
      <p:pic>
        <p:nvPicPr>
          <p:cNvPr id="3074" name="Picture 2"/>
          <p:cNvPicPr>
            <a:picLocks noChangeAspect="1" noChangeArrowheads="1"/>
          </p:cNvPicPr>
          <p:nvPr/>
        </p:nvPicPr>
        <p:blipFill>
          <a:blip r:embed="rId3" cstate="print"/>
          <a:srcRect/>
          <a:stretch>
            <a:fillRect/>
          </a:stretch>
        </p:blipFill>
        <p:spPr bwMode="auto">
          <a:xfrm>
            <a:off x="6096000" y="1666875"/>
            <a:ext cx="2838450" cy="35242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152400"/>
            <a:ext cx="7162800" cy="1676400"/>
          </a:xfrm>
        </p:spPr>
        <p:txBody>
          <a:bodyPr/>
          <a:lstStyle/>
          <a:p>
            <a:pPr defTabSz="914400"/>
            <a:r>
              <a:rPr lang="en-US" smtClean="0"/>
              <a:t>The Fourth Amendment to the US Constitution (again)</a:t>
            </a:r>
          </a:p>
        </p:txBody>
      </p:sp>
      <p:sp>
        <p:nvSpPr>
          <p:cNvPr id="8195" name="Rectangle 3"/>
          <p:cNvSpPr>
            <a:spLocks noGrp="1" noChangeArrowheads="1"/>
          </p:cNvSpPr>
          <p:nvPr>
            <p:ph type="body" idx="1"/>
          </p:nvPr>
        </p:nvSpPr>
        <p:spPr>
          <a:xfrm>
            <a:off x="304800" y="1905000"/>
            <a:ext cx="8534400" cy="4419600"/>
          </a:xfrm>
        </p:spPr>
        <p:txBody>
          <a:bodyPr/>
          <a:lstStyle/>
          <a:p>
            <a:pPr marL="342900" indent="-342900">
              <a:buFont typeface="Wingdings" pitchFamily="2" charset="2"/>
              <a:buNone/>
            </a:pPr>
            <a:r>
              <a:rPr lang="en-US" sz="4000" b="0" smtClean="0">
                <a:latin typeface="Blackadder ITC" pitchFamily="82" charset="0"/>
              </a:rPr>
              <a:t>	</a:t>
            </a:r>
            <a:r>
              <a:rPr lang="en-US" sz="4200" b="0" smtClean="0">
                <a:latin typeface="Blackadder ITC" pitchFamily="82" charset="0"/>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endParaRPr lang="en-US" sz="4200" b="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Anonymity</a:t>
            </a:r>
          </a:p>
        </p:txBody>
      </p:sp>
      <p:sp>
        <p:nvSpPr>
          <p:cNvPr id="9219" name="Rectangle 3"/>
          <p:cNvSpPr>
            <a:spLocks noGrp="1" noChangeArrowheads="1"/>
          </p:cNvSpPr>
          <p:nvPr>
            <p:ph type="body" idx="1"/>
          </p:nvPr>
        </p:nvSpPr>
        <p:spPr>
          <a:xfrm>
            <a:off x="990600" y="1066800"/>
            <a:ext cx="7162800" cy="3886200"/>
          </a:xfrm>
        </p:spPr>
        <p:txBody>
          <a:bodyPr/>
          <a:lstStyle/>
          <a:p>
            <a:r>
              <a:rPr lang="en-US" smtClean="0"/>
              <a:t>Major challenges to criminal law</a:t>
            </a:r>
          </a:p>
          <a:p>
            <a:pPr lvl="1"/>
            <a:r>
              <a:rPr lang="en-US" smtClean="0"/>
              <a:t>Ability to exist </a:t>
            </a:r>
            <a:r>
              <a:rPr lang="en-US" i="1" smtClean="0"/>
              <a:t>anonymously</a:t>
            </a:r>
            <a:r>
              <a:rPr lang="en-US" smtClean="0"/>
              <a:t> in cyberspace</a:t>
            </a:r>
          </a:p>
          <a:p>
            <a:pPr lvl="1"/>
            <a:r>
              <a:rPr lang="en-US" smtClean="0"/>
              <a:t>Identity &amp; </a:t>
            </a:r>
            <a:r>
              <a:rPr lang="en-US" i="1" smtClean="0"/>
              <a:t>pseudonymity</a:t>
            </a:r>
          </a:p>
          <a:p>
            <a:pPr lvl="2"/>
            <a:r>
              <a:rPr lang="en-US" smtClean="0"/>
              <a:t>Are these people really who they claim to be?</a:t>
            </a:r>
          </a:p>
          <a:p>
            <a:pPr lvl="1"/>
            <a:r>
              <a:rPr lang="en-US" smtClean="0"/>
              <a:t>Technology</a:t>
            </a:r>
          </a:p>
          <a:p>
            <a:pPr lvl="2"/>
            <a:r>
              <a:rPr lang="en-US" smtClean="0"/>
              <a:t>E.g., anonymous remailers</a:t>
            </a:r>
          </a:p>
          <a:p>
            <a:pPr lvl="2"/>
            <a:r>
              <a:rPr lang="en-US" smtClean="0"/>
              <a:t>Ability of LE/legislators/gov’t/attorneys to keep pace with technology</a:t>
            </a:r>
          </a:p>
        </p:txBody>
      </p:sp>
      <p:pic>
        <p:nvPicPr>
          <p:cNvPr id="4098" name="Picture 2" descr="C:\Documents and Settings\HP_Administrator\My Documents\1.JPG"/>
          <p:cNvPicPr>
            <a:picLocks noChangeAspect="1" noChangeArrowheads="1"/>
          </p:cNvPicPr>
          <p:nvPr/>
        </p:nvPicPr>
        <p:blipFill>
          <a:blip r:embed="rId3" cstate="print"/>
          <a:srcRect/>
          <a:stretch>
            <a:fillRect/>
          </a:stretch>
        </p:blipFill>
        <p:spPr bwMode="auto">
          <a:xfrm>
            <a:off x="457200" y="4800600"/>
            <a:ext cx="944563" cy="1365250"/>
          </a:xfrm>
          <a:prstGeom prst="rect">
            <a:avLst/>
          </a:prstGeom>
          <a:ln>
            <a:noFill/>
          </a:ln>
          <a:effectLst>
            <a:outerShdw blurRad="292100" dist="139700" dir="2700000" algn="tl" rotWithShape="0">
              <a:srgbClr val="333333">
                <a:alpha val="65000"/>
              </a:srgbClr>
            </a:outerShdw>
          </a:effectLst>
        </p:spPr>
      </p:pic>
      <p:pic>
        <p:nvPicPr>
          <p:cNvPr id="4099" name="Picture 3" descr="C:\Documents and Settings\HP_Administrator\My Documents\2.JPG"/>
          <p:cNvPicPr>
            <a:picLocks noChangeAspect="1" noChangeArrowheads="1"/>
          </p:cNvPicPr>
          <p:nvPr/>
        </p:nvPicPr>
        <p:blipFill>
          <a:blip r:embed="rId4" cstate="print"/>
          <a:srcRect/>
          <a:stretch>
            <a:fillRect/>
          </a:stretch>
        </p:blipFill>
        <p:spPr bwMode="auto">
          <a:xfrm>
            <a:off x="1981200" y="5105400"/>
            <a:ext cx="944563" cy="1365250"/>
          </a:xfrm>
          <a:prstGeom prst="rect">
            <a:avLst/>
          </a:prstGeom>
          <a:ln>
            <a:noFill/>
          </a:ln>
          <a:effectLst>
            <a:outerShdw blurRad="292100" dist="139700" dir="2700000" algn="tl" rotWithShape="0">
              <a:srgbClr val="333333">
                <a:alpha val="65000"/>
              </a:srgbClr>
            </a:outerShdw>
          </a:effectLst>
        </p:spPr>
      </p:pic>
      <p:pic>
        <p:nvPicPr>
          <p:cNvPr id="4100" name="Picture 4" descr="C:\Documents and Settings\HP_Administrator\My Documents\3.jpg"/>
          <p:cNvPicPr>
            <a:picLocks noChangeAspect="1" noChangeArrowheads="1"/>
          </p:cNvPicPr>
          <p:nvPr/>
        </p:nvPicPr>
        <p:blipFill>
          <a:blip r:embed="rId5" cstate="print"/>
          <a:srcRect/>
          <a:stretch>
            <a:fillRect/>
          </a:stretch>
        </p:blipFill>
        <p:spPr bwMode="auto">
          <a:xfrm>
            <a:off x="3505200" y="4876800"/>
            <a:ext cx="944563" cy="1365250"/>
          </a:xfrm>
          <a:prstGeom prst="rect">
            <a:avLst/>
          </a:prstGeom>
          <a:ln>
            <a:noFill/>
          </a:ln>
          <a:effectLst>
            <a:outerShdw blurRad="292100" dist="139700" dir="2700000" algn="tl" rotWithShape="0">
              <a:srgbClr val="333333">
                <a:alpha val="65000"/>
              </a:srgbClr>
            </a:outerShdw>
          </a:effectLst>
        </p:spPr>
      </p:pic>
      <p:pic>
        <p:nvPicPr>
          <p:cNvPr id="4101" name="Picture 5" descr="C:\Documents and Settings\HP_Administrator\My Documents\4.jpg"/>
          <p:cNvPicPr>
            <a:picLocks noChangeAspect="1" noChangeArrowheads="1"/>
          </p:cNvPicPr>
          <p:nvPr/>
        </p:nvPicPr>
        <p:blipFill>
          <a:blip r:embed="rId6" cstate="print"/>
          <a:srcRect/>
          <a:stretch>
            <a:fillRect/>
          </a:stretch>
        </p:blipFill>
        <p:spPr bwMode="auto">
          <a:xfrm>
            <a:off x="5105400" y="5029200"/>
            <a:ext cx="944563" cy="1365250"/>
          </a:xfrm>
          <a:prstGeom prst="rect">
            <a:avLst/>
          </a:prstGeom>
          <a:ln>
            <a:noFill/>
          </a:ln>
          <a:effectLst>
            <a:outerShdw blurRad="292100" dist="139700" dir="2700000" algn="tl" rotWithShape="0">
              <a:srgbClr val="333333">
                <a:alpha val="65000"/>
              </a:srgbClr>
            </a:outerShdw>
          </a:effectLst>
        </p:spPr>
      </p:pic>
      <p:pic>
        <p:nvPicPr>
          <p:cNvPr id="4102" name="Picture 6" descr="C:\Documents and Settings\HP_Administrator\My Documents\5.jpg"/>
          <p:cNvPicPr>
            <a:picLocks noChangeAspect="1" noChangeArrowheads="1"/>
          </p:cNvPicPr>
          <p:nvPr/>
        </p:nvPicPr>
        <p:blipFill>
          <a:blip r:embed="rId7" cstate="print"/>
          <a:srcRect/>
          <a:stretch>
            <a:fillRect/>
          </a:stretch>
        </p:blipFill>
        <p:spPr bwMode="auto">
          <a:xfrm>
            <a:off x="6553200" y="4876800"/>
            <a:ext cx="944563" cy="1365250"/>
          </a:xfrm>
          <a:prstGeom prst="rect">
            <a:avLst/>
          </a:prstGeom>
          <a:ln>
            <a:noFill/>
          </a:ln>
          <a:effectLst>
            <a:outerShdw blurRad="292100" dist="139700" dir="2700000" algn="tl" rotWithShape="0">
              <a:srgbClr val="333333">
                <a:alpha val="65000"/>
              </a:srgbClr>
            </a:outerShdw>
          </a:effectLst>
        </p:spPr>
      </p:pic>
      <p:pic>
        <p:nvPicPr>
          <p:cNvPr id="4103" name="Picture 7" descr="C:\Documents and Settings\HP_Administrator\My Documents\6.jpg"/>
          <p:cNvPicPr>
            <a:picLocks noChangeAspect="1" noChangeArrowheads="1"/>
          </p:cNvPicPr>
          <p:nvPr/>
        </p:nvPicPr>
        <p:blipFill>
          <a:blip r:embed="rId8" cstate="print"/>
          <a:srcRect/>
          <a:stretch>
            <a:fillRect/>
          </a:stretch>
        </p:blipFill>
        <p:spPr bwMode="auto">
          <a:xfrm>
            <a:off x="8001000" y="5181600"/>
            <a:ext cx="949325"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Ban Anonymity?</a:t>
            </a:r>
          </a:p>
        </p:txBody>
      </p:sp>
      <p:sp>
        <p:nvSpPr>
          <p:cNvPr id="10243" name="Rectangle 3"/>
          <p:cNvSpPr>
            <a:spLocks noGrp="1" noChangeArrowheads="1"/>
          </p:cNvSpPr>
          <p:nvPr>
            <p:ph type="body" idx="1"/>
          </p:nvPr>
        </p:nvSpPr>
        <p:spPr>
          <a:xfrm>
            <a:off x="990600" y="1066800"/>
            <a:ext cx="5638800" cy="5410200"/>
          </a:xfrm>
        </p:spPr>
        <p:txBody>
          <a:bodyPr/>
          <a:lstStyle/>
          <a:p>
            <a:pPr>
              <a:lnSpc>
                <a:spcPct val="80000"/>
              </a:lnSpc>
            </a:pPr>
            <a:r>
              <a:rPr lang="en-US" sz="2200" smtClean="0"/>
              <a:t>Would a ban on Internet anonymity reduce crime?</a:t>
            </a:r>
          </a:p>
          <a:p>
            <a:pPr>
              <a:lnSpc>
                <a:spcPct val="80000"/>
              </a:lnSpc>
            </a:pPr>
            <a:r>
              <a:rPr lang="en-US" sz="2200" smtClean="0"/>
              <a:t>See </a:t>
            </a:r>
            <a:r>
              <a:rPr lang="en-US" sz="2200" smtClean="0">
                <a:latin typeface="Arial Narrow" pitchFamily="34" charset="0"/>
                <a:hlinkClick r:id="rId3"/>
              </a:rPr>
              <a:t>http://www.p2pnet.net/story/10336</a:t>
            </a:r>
            <a:endParaRPr lang="en-US" sz="2200" smtClean="0">
              <a:latin typeface="Arial Narrow" pitchFamily="34" charset="0"/>
            </a:endParaRPr>
          </a:p>
          <a:p>
            <a:pPr lvl="1">
              <a:lnSpc>
                <a:spcPct val="80000"/>
              </a:lnSpc>
            </a:pPr>
            <a:r>
              <a:rPr lang="en-US" sz="2200" smtClean="0"/>
              <a:t>Brazilian politician called for ban on anonymity in 2006</a:t>
            </a:r>
          </a:p>
          <a:p>
            <a:pPr lvl="1">
              <a:lnSpc>
                <a:spcPct val="80000"/>
              </a:lnSpc>
            </a:pPr>
            <a:r>
              <a:rPr lang="en-US" sz="2200" smtClean="0"/>
              <a:t>His proposed bill, if made into law, would have made it a crime </a:t>
            </a:r>
            <a:r>
              <a:rPr lang="en-US" sz="2200" i="1" smtClean="0"/>
              <a:t>for anyone to anonymously send an email, join a chat, write a blog, download content, disseminate virus or Trojans, and access banks or networks without proper authorization</a:t>
            </a:r>
          </a:p>
          <a:p>
            <a:pPr>
              <a:lnSpc>
                <a:spcPct val="80000"/>
              </a:lnSpc>
            </a:pPr>
            <a:r>
              <a:rPr lang="en-US" sz="2200" i="1" smtClean="0"/>
              <a:t>Do you think this is a good idea for citizens of</a:t>
            </a:r>
          </a:p>
          <a:p>
            <a:pPr lvl="1">
              <a:lnSpc>
                <a:spcPct val="80000"/>
              </a:lnSpc>
            </a:pPr>
            <a:r>
              <a:rPr lang="en-US" sz="2200" i="1" smtClean="0"/>
              <a:t>China?</a:t>
            </a:r>
          </a:p>
          <a:p>
            <a:pPr lvl="1">
              <a:lnSpc>
                <a:spcPct val="80000"/>
              </a:lnSpc>
            </a:pPr>
            <a:r>
              <a:rPr lang="en-US" sz="2200" i="1" smtClean="0"/>
              <a:t>the USA?</a:t>
            </a:r>
          </a:p>
        </p:txBody>
      </p:sp>
      <p:sp>
        <p:nvSpPr>
          <p:cNvPr id="10244" name="TextBox 3"/>
          <p:cNvSpPr txBox="1">
            <a:spLocks noChangeArrowheads="1"/>
          </p:cNvSpPr>
          <p:nvPr/>
        </p:nvSpPr>
        <p:spPr bwMode="auto">
          <a:xfrm>
            <a:off x="3448050" y="5791200"/>
            <a:ext cx="2043113" cy="369888"/>
          </a:xfrm>
          <a:prstGeom prst="rect">
            <a:avLst/>
          </a:prstGeom>
          <a:solidFill>
            <a:srgbClr val="FFC000"/>
          </a:solidFill>
          <a:ln w="9525">
            <a:noFill/>
            <a:miter lim="800000"/>
            <a:headEnd/>
            <a:tailEnd/>
          </a:ln>
        </p:spPr>
        <p:txBody>
          <a:bodyPr wrap="none">
            <a:spAutoFit/>
          </a:bodyPr>
          <a:lstStyle/>
          <a:p>
            <a:pPr eaLnBrk="0" hangingPunct="0"/>
            <a:r>
              <a:rPr lang="en-US" sz="1800" i="1"/>
              <a:t>Why or why not?</a:t>
            </a:r>
          </a:p>
        </p:txBody>
      </p:sp>
      <p:pic>
        <p:nvPicPr>
          <p:cNvPr id="6" name="Picture 5" descr="162561_m.jpg"/>
          <p:cNvPicPr>
            <a:picLocks noChangeAspect="1"/>
          </p:cNvPicPr>
          <p:nvPr/>
        </p:nvPicPr>
        <p:blipFill>
          <a:blip r:embed="rId4" cstate="print"/>
          <a:stretch>
            <a:fillRect/>
          </a:stretch>
        </p:blipFill>
        <p:spPr>
          <a:xfrm>
            <a:off x="6477000" y="1558925"/>
            <a:ext cx="2514600" cy="3740150"/>
          </a:xfrm>
          <a:prstGeom prst="rect">
            <a:avLst/>
          </a:prstGeom>
          <a:ln>
            <a:noFill/>
          </a:ln>
          <a:effectLst>
            <a:outerShdw blurRad="292100" dist="139700" dir="2700000" algn="tl" rotWithShape="0">
              <a:srgbClr val="333333">
                <a:alpha val="65000"/>
              </a:srgbClr>
            </a:outerShdw>
          </a:effectLst>
        </p:spPr>
      </p:pic>
      <p:cxnSp>
        <p:nvCxnSpPr>
          <p:cNvPr id="10246" name="Straight Connector 7"/>
          <p:cNvCxnSpPr>
            <a:cxnSpLocks noChangeShapeType="1"/>
          </p:cNvCxnSpPr>
          <p:nvPr/>
        </p:nvCxnSpPr>
        <p:spPr bwMode="auto">
          <a:xfrm rot="16200000" flipH="1">
            <a:off x="4876800" y="2438400"/>
            <a:ext cx="5410200" cy="2209800"/>
          </a:xfrm>
          <a:prstGeom prst="line">
            <a:avLst/>
          </a:prstGeom>
          <a:noFill/>
          <a:ln w="76200" algn="ctr">
            <a:solidFill>
              <a:srgbClr val="FF0000"/>
            </a:solidFill>
            <a:round/>
            <a:headEnd type="none" w="sm" len="sm"/>
            <a:tailEnd type="none" w="sm" len="sm"/>
          </a:ln>
        </p:spPr>
      </p:cxnSp>
      <p:cxnSp>
        <p:nvCxnSpPr>
          <p:cNvPr id="10247" name="Straight Connector 8"/>
          <p:cNvCxnSpPr>
            <a:cxnSpLocks noChangeShapeType="1"/>
          </p:cNvCxnSpPr>
          <p:nvPr/>
        </p:nvCxnSpPr>
        <p:spPr bwMode="auto">
          <a:xfrm rot="5400000">
            <a:off x="5105400" y="2438400"/>
            <a:ext cx="5410200" cy="2209800"/>
          </a:xfrm>
          <a:prstGeom prst="line">
            <a:avLst/>
          </a:prstGeom>
          <a:noFill/>
          <a:ln w="76200" algn="ctr">
            <a:solidFill>
              <a:srgbClr val="FF0000"/>
            </a:solidFill>
            <a:round/>
            <a:headEnd type="none" w="sm" len="sm"/>
            <a:tailEnd type="none" w="sm" len="sm"/>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IS 342 Class Notes">
  <a:themeElements>
    <a:clrScheme name="IS 342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IS 342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IS 342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 342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S 342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 342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 342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 342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S 342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S 342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IS 342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E9F97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 342 Class Notes</Template>
  <TotalTime>4042</TotalTime>
  <Words>1510</Words>
  <Application>Microsoft Office PowerPoint</Application>
  <PresentationFormat>On-screen Show (4:3)</PresentationFormat>
  <Paragraphs>309</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IS 342 Class Notes</vt:lpstr>
      <vt:lpstr>First Amendment Issues: Anonymity &amp; Encryption</vt:lpstr>
      <vt:lpstr>Topics</vt:lpstr>
      <vt:lpstr>Anonymity and  Privacy</vt:lpstr>
      <vt:lpstr>On Privacy and Guilt</vt:lpstr>
      <vt:lpstr>A Modest  Proposal</vt:lpstr>
      <vt:lpstr>The Madness of King George</vt:lpstr>
      <vt:lpstr>The Fourth Amendment to the US Constitution (again)</vt:lpstr>
      <vt:lpstr>Anonymity</vt:lpstr>
      <vt:lpstr>Ban Anonymity?</vt:lpstr>
      <vt:lpstr>Circumventing Anonymity</vt:lpstr>
      <vt:lpstr>First Amendment Defenses &amp; Computers</vt:lpstr>
      <vt:lpstr>Computer Programs &amp; Cryptography</vt:lpstr>
      <vt:lpstr>Cryptography and the Law of Unintended Consequences</vt:lpstr>
      <vt:lpstr>Cryptoanarchy </vt:lpstr>
      <vt:lpstr>US Legal Status of Encryption</vt:lpstr>
      <vt:lpstr>The ITAR</vt:lpstr>
      <vt:lpstr>(ITAR)</vt:lpstr>
      <vt:lpstr>The Zimmermann Case</vt:lpstr>
      <vt:lpstr>The EAR</vt:lpstr>
      <vt:lpstr>EAR Updated 2008</vt:lpstr>
      <vt:lpstr>Cryptographic Regulations</vt:lpstr>
      <vt:lpstr>Bernstein v. US State Dept</vt:lpstr>
      <vt:lpstr>Key Escrow</vt:lpstr>
      <vt:lpstr>(Clipper Chip)</vt:lpstr>
      <vt:lpstr>Clipper Chip &amp; Key Escrow (1993)</vt:lpstr>
      <vt:lpstr>Clipper Chip (cont’d)</vt:lpstr>
      <vt:lpstr>SAFE Act of 1997 (failed)</vt:lpstr>
      <vt:lpstr>US ICE Seizures: Boucher</vt:lpstr>
      <vt:lpstr>US ICE and Encryption [2]</vt:lpstr>
      <vt:lpstr>Wassenaar Arrangement</vt:lpstr>
      <vt:lpstr>Wassenaar (cont’d)</vt:lpstr>
      <vt:lpstr>(Wassenaar)</vt:lpstr>
      <vt:lpstr>DISCUSSION</vt:lpstr>
    </vt:vector>
  </TitlesOfParts>
  <Company>Norwich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Amendment Issues: Legal Dimensions of Anonymity and Encryption</dc:title>
  <dc:subject>CJ341</dc:subject>
  <dc:creator>M. E. Kabay, PhD, CISSP-ISSMP</dc:creator>
  <dc:description>Updated by MK 2009-11-10</dc:description>
  <cp:lastModifiedBy>M. E. Kabay, PhD, CISSP-ISSMP</cp:lastModifiedBy>
  <cp:revision>174</cp:revision>
  <dcterms:created xsi:type="dcterms:W3CDTF">2003-08-23T19:45:18Z</dcterms:created>
  <dcterms:modified xsi:type="dcterms:W3CDTF">2013-12-20T21:57:44Z</dcterms:modified>
</cp:coreProperties>
</file>