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4144" r:id="rId3"/>
  </p:sldMasterIdLst>
  <p:notesMasterIdLst>
    <p:notesMasterId r:id="rId46"/>
  </p:notesMasterIdLst>
  <p:handoutMasterIdLst>
    <p:handoutMasterId r:id="rId47"/>
  </p:handoutMasterIdLst>
  <p:sldIdLst>
    <p:sldId id="316" r:id="rId4"/>
    <p:sldId id="360" r:id="rId5"/>
    <p:sldId id="294" r:id="rId6"/>
    <p:sldId id="364" r:id="rId7"/>
    <p:sldId id="295" r:id="rId8"/>
    <p:sldId id="296" r:id="rId9"/>
    <p:sldId id="365" r:id="rId10"/>
    <p:sldId id="373" r:id="rId11"/>
    <p:sldId id="366" r:id="rId12"/>
    <p:sldId id="367" r:id="rId13"/>
    <p:sldId id="361" r:id="rId14"/>
    <p:sldId id="362" r:id="rId15"/>
    <p:sldId id="363" r:id="rId16"/>
    <p:sldId id="374" r:id="rId17"/>
    <p:sldId id="375" r:id="rId18"/>
    <p:sldId id="376" r:id="rId19"/>
    <p:sldId id="377" r:id="rId20"/>
    <p:sldId id="378" r:id="rId21"/>
    <p:sldId id="369" r:id="rId22"/>
    <p:sldId id="318" r:id="rId23"/>
    <p:sldId id="297" r:id="rId24"/>
    <p:sldId id="370" r:id="rId25"/>
    <p:sldId id="372" r:id="rId26"/>
    <p:sldId id="319" r:id="rId27"/>
    <p:sldId id="371" r:id="rId28"/>
    <p:sldId id="300" r:id="rId29"/>
    <p:sldId id="317" r:id="rId30"/>
    <p:sldId id="301" r:id="rId31"/>
    <p:sldId id="380" r:id="rId32"/>
    <p:sldId id="381" r:id="rId33"/>
    <p:sldId id="322" r:id="rId34"/>
    <p:sldId id="323" r:id="rId35"/>
    <p:sldId id="343" r:id="rId36"/>
    <p:sldId id="344" r:id="rId37"/>
    <p:sldId id="346" r:id="rId38"/>
    <p:sldId id="347" r:id="rId39"/>
    <p:sldId id="342" r:id="rId40"/>
    <p:sldId id="349" r:id="rId41"/>
    <p:sldId id="350" r:id="rId42"/>
    <p:sldId id="351" r:id="rId43"/>
    <p:sldId id="352" r:id="rId44"/>
    <p:sldId id="382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F7D1"/>
    <a:srgbClr val="F3F6CA"/>
    <a:srgbClr val="CAD9F6"/>
    <a:srgbClr val="C1D2F5"/>
    <a:srgbClr val="B3C8F3"/>
    <a:srgbClr val="BDDEEF"/>
    <a:srgbClr val="BDDEFF"/>
    <a:srgbClr val="B3D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4654" autoAdjust="0"/>
  </p:normalViewPr>
  <p:slideViewPr>
    <p:cSldViewPr snapToGrid="0">
      <p:cViewPr>
        <p:scale>
          <a:sx n="68" d="100"/>
          <a:sy n="68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F17AF-4933-4D0F-B623-406D3AEB2A3A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D6EB-6C07-4A96-B3A8-8D59183EC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8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4026D8-4C17-4E57-9695-2160A7C24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6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Stopped</a:t>
            </a:r>
            <a:r>
              <a:rPr lang="en-US" baseline="0" dirty="0" smtClean="0"/>
              <a:t> here, day two, </a:t>
            </a:r>
            <a:r>
              <a:rPr lang="en-US" baseline="0" dirty="0" err="1" smtClean="0"/>
              <a:t>Sxn</a:t>
            </a:r>
            <a:r>
              <a:rPr lang="en-US" baseline="0" dirty="0" smtClean="0"/>
              <a:t>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026D8-4C17-4E57-9695-2160A7C24AD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03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Stopped here w/SXN B, day 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1C2F0-11FC-41AC-9D7C-D314B4D43F7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990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3048000" cy="6477000"/>
          </a:xfrm>
          <a:prstGeom prst="half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553200" cy="1219200"/>
          </a:xfr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3886200" cy="1981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57400" y="6324600"/>
            <a:ext cx="5486400" cy="37623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76200"/>
            <a:ext cx="20383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59626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2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2057400" cy="5638800"/>
          </a:xfrm>
          <a:prstGeom prst="half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2286000" cy="5638800"/>
          </a:xfrm>
          <a:prstGeom prst="half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52400" y="632460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4-</a:t>
            </a:r>
            <a:fld id="{54BCF3EE-185B-48A1-977E-8A81FC3EB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I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990600" cy="5638800"/>
          </a:xfrm>
          <a:prstGeom prst="half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600200" cy="5638800"/>
          </a:xfrm>
          <a:prstGeom prst="half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5259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52400" y="6324600"/>
            <a:ext cx="838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4-</a:t>
            </a:r>
            <a:fld id="{C290A29A-5CB8-4DBA-A136-1C5004C26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00" y="6340475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609600" y="990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6" descr="Chapter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4800"/>
            <a:ext cx="20478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743200" y="1676400"/>
            <a:ext cx="37338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1"/>
                </a:solidFill>
                <a:ea typeface="+mj-ea"/>
                <a:cs typeface="Arial" pitchFamily="34" charset="0"/>
              </a:rPr>
              <a:t>Using MIS 3e</a:t>
            </a:r>
            <a:br>
              <a:rPr lang="en-US" sz="3200" b="1" kern="0" dirty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r>
              <a:rPr lang="en-US" sz="3200" b="1" kern="0" dirty="0">
                <a:solidFill>
                  <a:schemeClr val="tx1"/>
                </a:solidFill>
                <a:ea typeface="+mj-ea"/>
                <a:cs typeface="Arial" pitchFamily="34" charset="0"/>
              </a:rPr>
              <a:t>Chapter 1</a:t>
            </a:r>
            <a:br>
              <a:rPr lang="en-US" sz="3200" b="1" kern="0" dirty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r>
              <a:rPr lang="en-US" sz="3200" b="1" kern="0" dirty="0">
                <a:solidFill>
                  <a:schemeClr val="tx1"/>
                </a:solidFill>
                <a:ea typeface="+mj-ea"/>
                <a:cs typeface="Arial" pitchFamily="34" charset="0"/>
              </a:rPr>
              <a:t>MIS and You</a:t>
            </a:r>
            <a:endParaRPr 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3048000" cy="6477000"/>
          </a:xfrm>
          <a:prstGeom prst="half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553200" cy="1219200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57400" y="6324600"/>
            <a:ext cx="5486400" cy="37623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CH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990600" cy="5638800"/>
          </a:xfrm>
          <a:prstGeom prst="half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600200" cy="5638800"/>
          </a:xfrm>
          <a:prstGeom prst="half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525963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  <a:lvl2pPr>
              <a:defRPr sz="3200">
                <a:latin typeface="Arial" pitchFamily="34" charset="0"/>
                <a:cs typeface="Arial" pitchFamily="34" charset="0"/>
              </a:defRPr>
            </a:lvl2pPr>
            <a:lvl3pPr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382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F6683463-3D11-4974-998D-94DEDD058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00" y="6340475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B6A2-4B67-4AE1-A396-48CC0FA19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8F50-45F0-40B8-BF7C-B95D2F37D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6C19-9400-450B-A925-66FA7C90A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EF81-CB5B-4245-8091-E78735384E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DC64D-A2D3-412D-A7B5-A521EB84D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B3A4-E982-4389-A5C7-6B539228A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B7CF-99A4-4EC0-891D-6038FE653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D894-9FDC-4161-A777-5D8B910B3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8E54-D706-4177-A7EA-586E57E6C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1B21-5FB2-4BBC-BDFC-1B72D3AC7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2967-9EFE-4FE4-BA46-8B7ED5BEB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C6EA228-D165-43F6-AEDD-C7ECD820EF1B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19BCC5B-3508-409B-9AE1-F964226EAB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  <p:transition advClick="0"/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E588-DBD9-4531-8915-3ED50314E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B724-5B3D-46CD-BEAE-1E21D0F6F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319838"/>
            <a:ext cx="4876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accent6">
                    <a:lumMod val="10000"/>
                  </a:schemeClr>
                </a:solidFill>
              </a:rPr>
              <a:t>Copyright © 2011 Pearson Education, Inc. Publishing as Prentice Hall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0" y="6324600"/>
            <a:ext cx="762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accent6">
                    <a:lumMod val="10000"/>
                  </a:schemeClr>
                </a:solidFill>
              </a:rPr>
              <a:t>5-</a:t>
            </a:r>
            <a:fld id="{967B1102-79D9-4F20-8F69-19E8F6374C34}" type="slidenum">
              <a:rPr lang="en-US" sz="1000">
                <a:solidFill>
                  <a:schemeClr val="accent6">
                    <a:lumMod val="10000"/>
                  </a:schemeClr>
                </a:solidFill>
              </a:rPr>
              <a:pPr algn="ctr">
                <a:defRPr/>
              </a:pPr>
              <a:t>‹#›</a:t>
            </a:fld>
            <a:endParaRPr lang="en-US" sz="10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" name="Diagonal Stripe 5"/>
          <p:cNvSpPr/>
          <p:nvPr/>
        </p:nvSpPr>
        <p:spPr bwMode="auto">
          <a:xfrm rot="6336239">
            <a:off x="-2893218" y="2178843"/>
            <a:ext cx="5732462" cy="1663701"/>
          </a:xfrm>
          <a:prstGeom prst="diagStrip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 dirty="0"/>
          </a:p>
        </p:txBody>
      </p:sp>
      <p:sp>
        <p:nvSpPr>
          <p:cNvPr id="7" name="Down Ribbon 6"/>
          <p:cNvSpPr/>
          <p:nvPr/>
        </p:nvSpPr>
        <p:spPr bwMode="auto">
          <a:xfrm>
            <a:off x="685800" y="0"/>
            <a:ext cx="8458200" cy="381000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4648200"/>
          </a:xfrm>
        </p:spPr>
        <p:txBody>
          <a:bodyPr/>
          <a:lstStyle>
            <a:lvl1pPr>
              <a:defRPr sz="2800" b="0">
                <a:solidFill>
                  <a:schemeClr val="accent6">
                    <a:lumMod val="10000"/>
                  </a:schemeClr>
                </a:solidFill>
              </a:defRPr>
            </a:lvl1pPr>
            <a:lvl2pPr>
              <a:defRPr sz="2800" b="0">
                <a:solidFill>
                  <a:schemeClr val="accent6">
                    <a:lumMod val="10000"/>
                  </a:schemeClr>
                </a:solidFill>
              </a:defRPr>
            </a:lvl2pPr>
            <a:lvl3pPr>
              <a:defRPr sz="2400" b="0">
                <a:solidFill>
                  <a:schemeClr val="accent6">
                    <a:lumMod val="10000"/>
                  </a:schemeClr>
                </a:solidFill>
              </a:defRPr>
            </a:lvl3pPr>
            <a:lvl4pPr>
              <a:defRPr sz="2400" b="0">
                <a:solidFill>
                  <a:schemeClr val="accent6">
                    <a:lumMod val="10000"/>
                  </a:schemeClr>
                </a:solidFill>
              </a:defRPr>
            </a:lvl4pPr>
            <a:lvl5pPr>
              <a:defRPr sz="2000" b="0">
                <a:solidFill>
                  <a:schemeClr val="accent6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96200" cy="1066800"/>
          </a:xfrm>
          <a:solidFill>
            <a:schemeClr val="tx1"/>
          </a:solidFill>
          <a:ln w="25400" cap="sq">
            <a:solidFill>
              <a:schemeClr val="bg1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defRPr sz="3600">
                <a:solidFill>
                  <a:srgbClr val="0036A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D2A4-00E9-427E-BF1D-178D9793C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EA2-C1FC-4F2B-A1A5-FE0591C54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F7A-43DC-4E3B-B5F2-D8F9419AF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32B8-D157-4996-905B-E7181F8C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8616-E093-427B-A2A9-C3C77E59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8689-3845-4ECF-A8C0-F0A05F9D8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EC21-5544-4140-8A23-F18C14BEB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206-5192-44A9-98DA-B9267F505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553200" cy="1219200"/>
          </a:xfr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3886200" cy="1981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57400" y="6324600"/>
            <a:ext cx="5486400" cy="37623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/>
          <p:cNvSpPr/>
          <p:nvPr/>
        </p:nvSpPr>
        <p:spPr bwMode="auto">
          <a:xfrm rot="6336239">
            <a:off x="-2893218" y="2178843"/>
            <a:ext cx="5732462" cy="1663701"/>
          </a:xfrm>
          <a:prstGeom prst="diagStri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 dirty="0"/>
          </a:p>
        </p:txBody>
      </p:sp>
      <p:sp>
        <p:nvSpPr>
          <p:cNvPr id="6" name="Right Triangle 5"/>
          <p:cNvSpPr/>
          <p:nvPr/>
        </p:nvSpPr>
        <p:spPr bwMode="auto">
          <a:xfrm rot="10800000">
            <a:off x="-76200" y="0"/>
            <a:ext cx="838200" cy="466725"/>
          </a:xfrm>
          <a:prstGeom prst="rt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6319838"/>
            <a:ext cx="4876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Copyright © 2010 Pearson Education, Inc. Publishing as Prentice Hall</a:t>
            </a:r>
          </a:p>
          <a:p>
            <a:pPr>
              <a:defRPr/>
            </a:pPr>
            <a:endParaRPr lang="en-US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6400800"/>
            <a:ext cx="990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Ch 1-</a:t>
            </a:r>
            <a:fld id="{649E849B-0CC0-4786-B133-F40FF2CD1690}" type="slidenum">
              <a:rPr lang="en-US" sz="1200">
                <a:solidFill>
                  <a:schemeClr val="accent6">
                    <a:lumMod val="10000"/>
                  </a:schemeClr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990600"/>
          </a:xfrm>
        </p:spPr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onal Stripe 2"/>
          <p:cNvSpPr/>
          <p:nvPr/>
        </p:nvSpPr>
        <p:spPr bwMode="auto">
          <a:xfrm rot="6336239">
            <a:off x="-2893218" y="2178843"/>
            <a:ext cx="5732462" cy="1663701"/>
          </a:xfrm>
          <a:prstGeom prst="diagStri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 dirty="0"/>
          </a:p>
        </p:txBody>
      </p:sp>
      <p:sp>
        <p:nvSpPr>
          <p:cNvPr id="4" name="Right Triangle 3"/>
          <p:cNvSpPr/>
          <p:nvPr/>
        </p:nvSpPr>
        <p:spPr bwMode="auto">
          <a:xfrm rot="10800000">
            <a:off x="-76200" y="0"/>
            <a:ext cx="838200" cy="466725"/>
          </a:xfrm>
          <a:prstGeom prst="rt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319838"/>
            <a:ext cx="5181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Copyright © 2010 Pearson Education, Inc. Publishing as Prentice Hall</a:t>
            </a:r>
          </a:p>
          <a:p>
            <a:pPr>
              <a:defRPr/>
            </a:pPr>
            <a:endParaRPr lang="en-US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6324600"/>
            <a:ext cx="990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Ch 1-</a:t>
            </a:r>
            <a:fld id="{DEABD483-CBF6-45FD-B548-FAAADD8ACD2E}" type="slidenum">
              <a:rPr lang="en-US" sz="1200">
                <a:solidFill>
                  <a:schemeClr val="accent6">
                    <a:lumMod val="10000"/>
                  </a:schemeClr>
                </a:solidFill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924800" cy="1143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03" r:id="rId2"/>
    <p:sldLayoutId id="2147484122" r:id="rId3"/>
    <p:sldLayoutId id="2147484123" r:id="rId4"/>
    <p:sldLayoutId id="2147484104" r:id="rId5"/>
    <p:sldLayoutId id="214748412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25" r:id="rId12"/>
    <p:sldLayoutId id="2147484126" r:id="rId13"/>
    <p:sldLayoutId id="2147484127" r:id="rId14"/>
    <p:sldLayoutId id="2147484128" r:id="rId15"/>
  </p:sldLayoutIdLst>
  <p:transition advClick="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639E0A4-D65C-4593-B036-AA40F3A5A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ransition advClick="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C6EA228-D165-43F6-AEDD-C7ECD820EF1B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219BCC5B-3508-409B-9AE1-F964226E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advClick="0"/>
  <p:hf sldNum="0"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ta_integrit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en.wikipedia.org/wiki/Database_normalizatio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tabase_normalizatio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en.wikipedia.org/wiki/Normal_forms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tity-relationship_mod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en.wikipedia.org/wiki/Unified_Modeling_Languag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015754"/>
            <a:ext cx="9144000" cy="1707776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perspectiveRelaxed"/>
              <a:lightRig rig="soft" dir="t">
                <a:rot lat="0" lon="0" rev="2100000"/>
              </a:lightRig>
            </a:scene3d>
            <a:sp3d extrusionH="57150" prstMaterial="matte">
              <a:bevelT w="69850" h="38100" prst="cross"/>
            </a:sp3d>
          </a:bodyPr>
          <a:lstStyle/>
          <a:p>
            <a:r>
              <a:rPr lang="en-US" sz="10500" dirty="0" smtClean="0"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</a:rPr>
              <a:t>Data Modeling</a:t>
            </a:r>
            <a:endParaRPr lang="en-US" sz="10500" dirty="0">
              <a:solidFill>
                <a:srgbClr val="FFFF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Special Entity Characteristics</a:t>
            </a:r>
            <a:endParaRPr lang="en-US" dirty="0"/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60D07"/>
                </a:solidFill>
              </a:rPr>
              <a:t>Foreign Key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700" dirty="0" smtClean="0">
                <a:solidFill>
                  <a:srgbClr val="060D07"/>
                </a:solidFill>
              </a:rPr>
              <a:t>An attribute (or group of attributes) whose </a:t>
            </a:r>
            <a:r>
              <a:rPr lang="en-US" sz="2700" i="1" u="sng" dirty="0" smtClean="0">
                <a:solidFill>
                  <a:srgbClr val="060D07"/>
                </a:solidFill>
              </a:rPr>
              <a:t>value</a:t>
            </a:r>
            <a:r>
              <a:rPr lang="en-US" sz="2700" dirty="0" smtClean="0">
                <a:solidFill>
                  <a:srgbClr val="060D07"/>
                </a:solidFill>
              </a:rPr>
              <a:t> is associated with one and only one instance (row) in </a:t>
            </a:r>
            <a:r>
              <a:rPr lang="en-US" sz="2700" b="1" i="1" dirty="0" smtClean="0">
                <a:solidFill>
                  <a:srgbClr val="060D07"/>
                </a:solidFill>
              </a:rPr>
              <a:t>another</a:t>
            </a:r>
            <a:r>
              <a:rPr lang="en-US" sz="2700" dirty="0" smtClean="0">
                <a:solidFill>
                  <a:srgbClr val="060D07"/>
                </a:solidFill>
              </a:rPr>
              <a:t> entity (table).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700" dirty="0" smtClean="0">
                <a:solidFill>
                  <a:srgbClr val="060D07"/>
                </a:solidFill>
              </a:rPr>
              <a:t>Note a foreign key is simply the key of one entity used in another for the purpose of logical association (“relationships”).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700" dirty="0" smtClean="0">
                <a:solidFill>
                  <a:srgbClr val="060D07"/>
                </a:solidFill>
              </a:rPr>
              <a:t>Foreign key fields can contain duplicate values since their rows may all be associated w/one record in another 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941" y="5831133"/>
            <a:ext cx="85926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 be able to associate (relate) two tables, the key field or fields must be used as a foreign key in the other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Table, Fields, Records</a:t>
            </a:r>
            <a:r>
              <a:rPr lang="en-US" dirty="0"/>
              <a:t> </a:t>
            </a:r>
            <a:r>
              <a:rPr lang="en-US" dirty="0" smtClean="0"/>
              <a:t>&amp; Values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738" y="1609725"/>
            <a:ext cx="57245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828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Values or details about the thing the record represents</a:t>
            </a:r>
            <a:endParaRPr lang="en-US" sz="1200" dirty="0"/>
          </a:p>
        </p:txBody>
      </p:sp>
      <p:cxnSp>
        <p:nvCxnSpPr>
          <p:cNvPr id="6" name="Straight Connector 5"/>
          <p:cNvCxnSpPr>
            <a:endCxn id="7" idx="1"/>
          </p:cNvCxnSpPr>
          <p:nvPr/>
        </p:nvCxnSpPr>
        <p:spPr>
          <a:xfrm>
            <a:off x="3276600" y="2286000"/>
            <a:ext cx="185579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5400000">
            <a:off x="4991100" y="3086100"/>
            <a:ext cx="304800" cy="1143000"/>
          </a:xfrm>
          <a:prstGeom prst="leftBrace">
            <a:avLst>
              <a:gd name="adj1" fmla="val 8333"/>
              <a:gd name="adj2" fmla="val 509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8942" y="6166066"/>
            <a:ext cx="33752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Which field is the KEY?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Hierarchy of Data Elements</a:t>
            </a:r>
            <a:endParaRPr lang="en-US" dirty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2443" y="1552575"/>
            <a:ext cx="517048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2676526" y="1552575"/>
            <a:ext cx="365918" cy="1247775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025" y="1581150"/>
            <a:ext cx="247650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Student table then is related to another structured table, such as Advisor, Class, etc.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9151" y="4085273"/>
            <a:ext cx="4159454" cy="1477328"/>
          </a:xfrm>
          <a:prstGeom prst="rightArrowCallout">
            <a:avLst>
              <a:gd name="adj1" fmla="val 17075"/>
              <a:gd name="adj2" fmla="val 13261"/>
              <a:gd name="adj3" fmla="val 25000"/>
              <a:gd name="adj4" fmla="val 646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The characters  designate or form values, and those populate the row-column intersections of a given record.</a:t>
            </a:r>
            <a:endParaRPr lang="en-US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8439150" cy="148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</a:t>
            </a:r>
            <a:r>
              <a:rPr lang="en-US" dirty="0" smtClean="0"/>
              <a:t>Example – Tables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Products Table from Northwind.mdb</a:t>
            </a:r>
            <a:endParaRPr lang="en-US" b="1" dirty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2057400" y="4191000"/>
            <a:ext cx="838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198" y="4800600"/>
            <a:ext cx="2567355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charset="0"/>
              </a:rPr>
              <a:t>Each row is a record or an instance </a:t>
            </a:r>
            <a:r>
              <a:rPr lang="en-US" sz="2000" b="1" dirty="0">
                <a:latin typeface="Times New Roman" charset="0"/>
              </a:rPr>
              <a:t>of </a:t>
            </a:r>
            <a:r>
              <a:rPr lang="en-US" sz="2000" b="1" dirty="0" smtClean="0">
                <a:latin typeface="Times New Roman" charset="0"/>
              </a:rPr>
              <a:t>a Product</a:t>
            </a:r>
            <a:endParaRPr lang="en-US" dirty="0">
              <a:latin typeface="Times New Roman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781800" y="1600200"/>
            <a:ext cx="2209800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charset="0"/>
              </a:rPr>
              <a:t>Quantity Per Unit  – a characteristic of interest for each Product</a:t>
            </a:r>
            <a:endParaRPr lang="en-US" dirty="0">
              <a:latin typeface="Times New Roman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6553200" y="2895600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990600" y="2895600"/>
            <a:ext cx="1828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57200" y="2209800"/>
            <a:ext cx="59436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charset="0"/>
              </a:rPr>
              <a:t>Products – a table of data (details) of interest to the business about instances of one type of thing</a:t>
            </a:r>
            <a:endParaRPr lang="en-US" dirty="0">
              <a:latin typeface="Times New Roman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562600" y="4800600"/>
            <a:ext cx="3124200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charset="0"/>
              </a:rPr>
              <a:t>“36 boxes”, the value for the Quantity Per Unit attribute of the fifth instance (record) in the Products table</a:t>
            </a:r>
            <a:endParaRPr lang="en-US" dirty="0">
              <a:latin typeface="Times New Roman" charset="0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6629400" y="4267200"/>
            <a:ext cx="304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8942" y="6166066"/>
            <a:ext cx="33752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Which field is the KEY?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Data Modeling Steps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The model is defined by the objectives of the organization and the details needed by the user to meet these objectives. To determine the Entities…</a:t>
            </a:r>
          </a:p>
          <a:p>
            <a:r>
              <a:rPr lang="en-US" sz="4000" b="1" dirty="0" smtClean="0"/>
              <a:t>Collect details from the client</a:t>
            </a:r>
          </a:p>
          <a:p>
            <a:pPr lvl="1"/>
            <a:r>
              <a:rPr lang="en-US" sz="3200" dirty="0" smtClean="0"/>
              <a:t>Meet with them. Interview them. Examine existing evidence. Observe their actions.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Data Modeling Steps - Interview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Collect details from the client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Meet with them. Interview them.</a:t>
            </a:r>
          </a:p>
          <a:p>
            <a:pPr lvl="1"/>
            <a:r>
              <a:rPr lang="en-US" sz="3200" dirty="0" smtClean="0"/>
              <a:t>Discuss what they do, what they deal with, what they need to know the details of to do their jobs, what they do with the details and why?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Data Modeling Steps – Interview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Collect details from the client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Be alert for their use of nouns and verbs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Record them/list them all in any order</a:t>
            </a:r>
          </a:p>
          <a:p>
            <a:pPr lvl="2"/>
            <a:r>
              <a:rPr lang="en-US" sz="3000" b="1" dirty="0" smtClean="0"/>
              <a:t>Nouns</a:t>
            </a:r>
            <a:r>
              <a:rPr lang="en-US" sz="3000" dirty="0" smtClean="0"/>
              <a:t> signal a possible entity in the data model for their slice of reality.</a:t>
            </a:r>
          </a:p>
          <a:p>
            <a:pPr lvl="2"/>
            <a:r>
              <a:rPr lang="en-US" sz="3000" b="1" dirty="0" smtClean="0"/>
              <a:t>Verbs</a:t>
            </a:r>
            <a:r>
              <a:rPr lang="en-US" sz="3000" dirty="0" smtClean="0"/>
              <a:t> signal a possible entity relationship</a:t>
            </a:r>
          </a:p>
          <a:p>
            <a:pPr lvl="1"/>
            <a:endParaRPr lang="en-US" sz="32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Modeling Steps –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Collect details from the client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Examine documents they use and produce</a:t>
            </a:r>
          </a:p>
          <a:p>
            <a:pPr lvl="2"/>
            <a:r>
              <a:rPr lang="en-US" sz="2800" dirty="0" smtClean="0"/>
              <a:t>Reports, faxes, charts, forms, queries, etc.</a:t>
            </a:r>
          </a:p>
          <a:p>
            <a:pPr lvl="2"/>
            <a:r>
              <a:rPr lang="en-US" sz="2800" dirty="0" smtClean="0"/>
              <a:t>It might be worth shadowing them to watch what they do, note what documents they use, who they interact with, what they say, what types of actions they take, etc.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Data Modeling Steps – Draft Entities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Collect details from the client</a:t>
            </a:r>
          </a:p>
          <a:p>
            <a:pPr lvl="2"/>
            <a:r>
              <a:rPr lang="en-US" sz="3200" b="1" dirty="0" smtClean="0">
                <a:solidFill>
                  <a:srgbClr val="C00000"/>
                </a:solidFill>
              </a:rPr>
              <a:t>From your lists, collate similar nouns (candidate entities)</a:t>
            </a:r>
          </a:p>
          <a:p>
            <a:pPr lvl="3"/>
            <a:r>
              <a:rPr lang="en-US" sz="2600" b="1" dirty="0" smtClean="0"/>
              <a:t>Example From Class</a:t>
            </a:r>
            <a:r>
              <a:rPr lang="en-US" sz="2600" dirty="0" smtClean="0"/>
              <a:t>: Professors, Faculty, Adjuncts, Grad Students…all may be teachers</a:t>
            </a:r>
          </a:p>
          <a:p>
            <a:pPr lvl="3"/>
            <a:r>
              <a:rPr lang="en-US" sz="2600" dirty="0" smtClean="0"/>
              <a:t>Does the person needing data about them do anything different w/it for one versus another? If not, maybe a general noun like “Instructor” would be OK, and any remaining characteristics on which they differ could be YES/NO fields in the table.</a:t>
            </a:r>
            <a:endParaRPr lang="en-US" sz="2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Modeling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Once you have a final list of candidate entities, build draft high-level model</a:t>
            </a:r>
          </a:p>
          <a:p>
            <a:r>
              <a:rPr lang="en-US" sz="3600" dirty="0" smtClean="0"/>
              <a:t>To complete your abstract, high-level data model for your organizations, you must use specific notation that simplifies what the model represents:</a:t>
            </a:r>
          </a:p>
          <a:p>
            <a:pPr lvl="1"/>
            <a:r>
              <a:rPr lang="en-US" sz="2800" dirty="0" smtClean="0"/>
              <a:t>Entities and their characteristics</a:t>
            </a:r>
          </a:p>
          <a:p>
            <a:pPr lvl="1"/>
            <a:r>
              <a:rPr lang="en-US" sz="2800" dirty="0" smtClean="0"/>
              <a:t>Relationships</a:t>
            </a:r>
          </a:p>
          <a:p>
            <a:pPr lvl="1"/>
            <a:r>
              <a:rPr lang="en-US" sz="2800" dirty="0" smtClean="0"/>
              <a:t>Relationship minimums and maximums</a:t>
            </a:r>
          </a:p>
          <a:p>
            <a:pPr lvl="1"/>
            <a:r>
              <a:rPr lang="en-US" sz="2800" dirty="0" smtClean="0"/>
              <a:t>Relationship meanings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59077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 dirty="0" smtClean="0"/>
              <a:t>Database Development Process</a:t>
            </a:r>
          </a:p>
          <a:p>
            <a:r>
              <a:rPr lang="en-US" sz="2000" b="1" dirty="0" smtClean="0"/>
              <a:t>Entity-Relationship Model</a:t>
            </a:r>
          </a:p>
          <a:p>
            <a:r>
              <a:rPr lang="en-US" sz="2000" b="1" dirty="0" smtClean="0"/>
              <a:t>Entities, Fields &amp; Records, Oh </a:t>
            </a:r>
            <a:r>
              <a:rPr lang="en-US" sz="2000" b="1" i="1" dirty="0" smtClean="0"/>
              <a:t>My</a:t>
            </a:r>
            <a:r>
              <a:rPr lang="en-US" sz="2000" b="1" dirty="0" smtClean="0"/>
              <a:t>!</a:t>
            </a:r>
          </a:p>
          <a:p>
            <a:r>
              <a:rPr lang="en-US" sz="2000" b="1" dirty="0" smtClean="0"/>
              <a:t>Special Entity Characteristics</a:t>
            </a:r>
          </a:p>
          <a:p>
            <a:r>
              <a:rPr lang="en-US" sz="2000" b="1" dirty="0" smtClean="0"/>
              <a:t>Relationships</a:t>
            </a:r>
          </a:p>
          <a:p>
            <a:r>
              <a:rPr lang="en-US" sz="2000" b="1" dirty="0" smtClean="0"/>
              <a:t>Data Modeling Steps</a:t>
            </a:r>
          </a:p>
          <a:p>
            <a:pPr lvl="1"/>
            <a:r>
              <a:rPr lang="en-US" sz="1800" b="1" dirty="0" smtClean="0"/>
              <a:t>Model Defined By…</a:t>
            </a:r>
          </a:p>
          <a:p>
            <a:pPr lvl="1"/>
            <a:r>
              <a:rPr lang="en-US" sz="1800" b="1" dirty="0" smtClean="0"/>
              <a:t>Collect Details</a:t>
            </a:r>
          </a:p>
          <a:p>
            <a:pPr lvl="2"/>
            <a:r>
              <a:rPr lang="en-US" sz="1600" b="1" dirty="0" smtClean="0"/>
              <a:t>Interview</a:t>
            </a:r>
          </a:p>
          <a:p>
            <a:pPr lvl="2"/>
            <a:r>
              <a:rPr lang="en-US" sz="1600" b="1" dirty="0" smtClean="0"/>
              <a:t>Nouns &amp; Verbs</a:t>
            </a:r>
          </a:p>
          <a:p>
            <a:pPr lvl="2"/>
            <a:r>
              <a:rPr lang="en-US" sz="1600" b="1" dirty="0" smtClean="0"/>
              <a:t>Evidence</a:t>
            </a:r>
          </a:p>
          <a:p>
            <a:pPr lvl="1"/>
            <a:r>
              <a:rPr lang="en-US" sz="1800" b="1" dirty="0" smtClean="0"/>
              <a:t>Collate Draft Entities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9077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Data Modeling Notation</a:t>
            </a:r>
          </a:p>
          <a:p>
            <a:pPr lvl="1"/>
            <a:r>
              <a:rPr lang="en-US" sz="1800" b="1" dirty="0" smtClean="0"/>
              <a:t>Entities</a:t>
            </a:r>
          </a:p>
          <a:p>
            <a:pPr lvl="1"/>
            <a:r>
              <a:rPr lang="en-US" sz="1800" b="1" dirty="0" smtClean="0"/>
              <a:t>Relationships</a:t>
            </a:r>
          </a:p>
          <a:p>
            <a:pPr lvl="1"/>
            <a:r>
              <a:rPr lang="en-US" sz="1800" b="1" dirty="0" smtClean="0"/>
              <a:t>Cardinalities</a:t>
            </a:r>
          </a:p>
          <a:p>
            <a:pPr lvl="1"/>
            <a:r>
              <a:rPr lang="en-US" sz="1800" b="1" dirty="0" smtClean="0"/>
              <a:t>Meaning</a:t>
            </a:r>
          </a:p>
          <a:p>
            <a:pPr lvl="1"/>
            <a:r>
              <a:rPr lang="en-US" sz="1800" b="1" dirty="0" smtClean="0"/>
              <a:t>Business Rules</a:t>
            </a:r>
          </a:p>
          <a:p>
            <a:pPr lvl="1"/>
            <a:r>
              <a:rPr lang="en-US" sz="1800" b="1" dirty="0" smtClean="0"/>
              <a:t>Cardinality Min &amp; Max</a:t>
            </a:r>
          </a:p>
          <a:p>
            <a:r>
              <a:rPr lang="en-US" sz="2200" b="1" dirty="0" smtClean="0"/>
              <a:t>Data Modeling Draft2</a:t>
            </a:r>
          </a:p>
          <a:p>
            <a:r>
              <a:rPr lang="en-US" sz="2200" b="1" dirty="0" smtClean="0"/>
              <a:t>ERD Steps</a:t>
            </a:r>
          </a:p>
          <a:p>
            <a:r>
              <a:rPr lang="en-US" sz="2000" b="1" dirty="0" smtClean="0"/>
              <a:t>Database Normalization</a:t>
            </a:r>
          </a:p>
          <a:p>
            <a:r>
              <a:rPr lang="en-US" sz="2000" b="1" dirty="0" smtClean="0"/>
              <a:t>Database Design, In Brief</a:t>
            </a:r>
          </a:p>
          <a:p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0166" y="5373869"/>
            <a:ext cx="8243668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/>
              <a:t>Everything you need to understand the basic concepts and </a:t>
            </a:r>
            <a:r>
              <a:rPr lang="en-US" sz="2000" b="1" dirty="0" smtClean="0"/>
              <a:t>processes</a:t>
            </a:r>
            <a:endParaRPr lang="en-US" sz="20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-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Box w/</a:t>
            </a:r>
            <a:r>
              <a:rPr lang="en-US" b="1" i="1" dirty="0" smtClean="0"/>
              <a:t>Singular</a:t>
            </a:r>
            <a:r>
              <a:rPr lang="en-US" dirty="0" smtClean="0"/>
              <a:t> </a:t>
            </a:r>
            <a:r>
              <a:rPr lang="en-US" b="1" i="1" dirty="0" smtClean="0"/>
              <a:t>Entity</a:t>
            </a:r>
            <a:r>
              <a:rPr lang="en-US" dirty="0" smtClean="0"/>
              <a:t> </a:t>
            </a:r>
            <a:r>
              <a:rPr lang="en-US" b="1" i="1" dirty="0" smtClean="0"/>
              <a:t>Title</a:t>
            </a:r>
            <a:r>
              <a:rPr lang="en-US" b="1" dirty="0" smtClean="0"/>
              <a:t> </a:t>
            </a:r>
            <a:r>
              <a:rPr lang="en-US" dirty="0" smtClean="0"/>
              <a:t>above</a:t>
            </a:r>
          </a:p>
          <a:p>
            <a:r>
              <a:rPr lang="en-US" b="1" i="1" dirty="0" smtClean="0"/>
              <a:t>Key Field </a:t>
            </a:r>
            <a:r>
              <a:rPr lang="en-US" dirty="0" smtClean="0"/>
              <a:t>in rectangle at top of box</a:t>
            </a:r>
          </a:p>
          <a:p>
            <a:r>
              <a:rPr lang="en-US" b="1" i="1" dirty="0" smtClean="0"/>
              <a:t>Fields/Characteristics</a:t>
            </a:r>
            <a:r>
              <a:rPr lang="en-US" dirty="0" smtClean="0"/>
              <a:t> (incl. foreign keys) in main box</a:t>
            </a:r>
          </a:p>
          <a:p>
            <a:r>
              <a:rPr lang="en-US" u="sng" dirty="0" smtClean="0"/>
              <a:t>Foreign keys identified </a:t>
            </a:r>
            <a:r>
              <a:rPr lang="en-US" dirty="0" smtClean="0"/>
              <a:t>with </a:t>
            </a:r>
            <a:r>
              <a:rPr lang="en-US" b="1" dirty="0" smtClean="0"/>
              <a:t>“(</a:t>
            </a:r>
            <a:r>
              <a:rPr lang="en-US" b="1" dirty="0" err="1" smtClean="0"/>
              <a:t>fk</a:t>
            </a:r>
            <a:r>
              <a:rPr lang="en-US" b="1" dirty="0" smtClean="0"/>
              <a:t>)”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3429000"/>
            <a:ext cx="2438400" cy="2286000"/>
            <a:chOff x="1828800" y="3657600"/>
            <a:chExt cx="2438400" cy="2286000"/>
          </a:xfrm>
        </p:grpSpPr>
        <p:sp>
          <p:nvSpPr>
            <p:cNvPr id="4" name="Rectangle 3"/>
            <p:cNvSpPr/>
            <p:nvPr/>
          </p:nvSpPr>
          <p:spPr>
            <a:xfrm>
              <a:off x="1828800" y="4572000"/>
              <a:ext cx="2438400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dirty="0" err="1" smtClean="0"/>
                <a:t>Fname</a:t>
              </a:r>
              <a:endParaRPr lang="en-US" b="1" dirty="0" smtClean="0"/>
            </a:p>
            <a:p>
              <a:r>
                <a:rPr lang="en-US" b="1" dirty="0" err="1" smtClean="0"/>
                <a:t>Minitial</a:t>
              </a:r>
              <a:endParaRPr lang="en-US" b="1" dirty="0" smtClean="0"/>
            </a:p>
            <a:p>
              <a:r>
                <a:rPr lang="en-US" b="1" dirty="0" err="1" smtClean="0"/>
                <a:t>Lname</a:t>
              </a:r>
              <a:endParaRPr lang="en-US" b="1" dirty="0" smtClean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4114800"/>
              <a:ext cx="2438400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 A#</a:t>
              </a:r>
              <a:endParaRPr lang="en-US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3657600"/>
              <a:ext cx="2438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Student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8200" y="3429000"/>
            <a:ext cx="2438400" cy="2286000"/>
            <a:chOff x="1828800" y="3657600"/>
            <a:chExt cx="2438400" cy="2286000"/>
          </a:xfrm>
        </p:grpSpPr>
        <p:sp>
          <p:nvSpPr>
            <p:cNvPr id="9" name="Rectangle 8"/>
            <p:cNvSpPr/>
            <p:nvPr/>
          </p:nvSpPr>
          <p:spPr>
            <a:xfrm>
              <a:off x="1828800" y="4572000"/>
              <a:ext cx="2438400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dirty="0" smtClean="0"/>
                <a:t>Description</a:t>
              </a:r>
            </a:p>
            <a:p>
              <a:r>
                <a:rPr lang="en-US" b="1" dirty="0" smtClean="0"/>
                <a:t>Reorder Point</a:t>
              </a:r>
            </a:p>
            <a:p>
              <a:r>
                <a:rPr lang="en-US" b="1" dirty="0" err="1" smtClean="0">
                  <a:solidFill>
                    <a:schemeClr val="tx1"/>
                  </a:solidFill>
                </a:rPr>
                <a:t>SupplierID</a:t>
              </a:r>
              <a:r>
                <a:rPr lang="en-US" b="1" dirty="0" smtClean="0">
                  <a:solidFill>
                    <a:schemeClr val="tx1"/>
                  </a:solidFill>
                </a:rPr>
                <a:t> (</a:t>
              </a:r>
              <a:r>
                <a:rPr lang="en-US" b="1" dirty="0" err="1" smtClean="0">
                  <a:solidFill>
                    <a:schemeClr val="tx1"/>
                  </a:solidFill>
                </a:rPr>
                <a:t>fk</a:t>
              </a:r>
              <a:r>
                <a:rPr lang="en-US" b="1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4114800"/>
              <a:ext cx="2438400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 </a:t>
              </a:r>
              <a:r>
                <a:rPr lang="en-US" b="1" dirty="0" err="1" smtClean="0"/>
                <a:t>Part_Number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3657600"/>
              <a:ext cx="2438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Part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Left Arrow 11"/>
          <p:cNvSpPr/>
          <p:nvPr/>
        </p:nvSpPr>
        <p:spPr>
          <a:xfrm>
            <a:off x="7086600" y="3886200"/>
            <a:ext cx="1775012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Entity Title</a:t>
            </a:r>
            <a:endParaRPr lang="en-US" b="1" dirty="0"/>
          </a:p>
        </p:txBody>
      </p:sp>
      <p:sp>
        <p:nvSpPr>
          <p:cNvPr id="13" name="Left Arrow 12"/>
          <p:cNvSpPr/>
          <p:nvPr/>
        </p:nvSpPr>
        <p:spPr>
          <a:xfrm>
            <a:off x="7086600" y="4406153"/>
            <a:ext cx="1775012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Characteristics</a:t>
            </a:r>
            <a:endParaRPr lang="en-US" b="1" dirty="0"/>
          </a:p>
        </p:txBody>
      </p:sp>
      <p:sp>
        <p:nvSpPr>
          <p:cNvPr id="14" name="Left Arrow 13"/>
          <p:cNvSpPr/>
          <p:nvPr/>
        </p:nvSpPr>
        <p:spPr>
          <a:xfrm rot="1566053">
            <a:off x="5405719" y="5580529"/>
            <a:ext cx="2447365" cy="457200"/>
          </a:xfrm>
          <a:prstGeom prst="lef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Foreign Key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6589059" y="4406153"/>
            <a:ext cx="497541" cy="1039906"/>
          </a:xfrm>
          <a:prstGeom prst="rightBrace">
            <a:avLst>
              <a:gd name="adj1" fmla="val 8333"/>
              <a:gd name="adj2" fmla="val 2413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900" dirty="0" smtClean="0"/>
              <a:t/>
            </a:r>
            <a:br>
              <a:rPr lang="en-US" sz="3900" dirty="0" smtClean="0"/>
            </a:br>
            <a:r>
              <a:rPr lang="en-US" sz="3900" dirty="0" smtClean="0"/>
              <a:t>Entity Examples: Student Data Model</a:t>
            </a:r>
            <a:endParaRPr lang="en-US" sz="3900" dirty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1685925"/>
            <a:ext cx="58293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–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the relationships between entities? (check your notes from before and look for verbs linking entity nouns)</a:t>
            </a:r>
          </a:p>
          <a:p>
            <a:pPr lvl="1"/>
            <a:endParaRPr lang="en-US" sz="2400" dirty="0" smtClean="0"/>
          </a:p>
          <a:p>
            <a:r>
              <a:rPr lang="en-US" sz="3200" b="1" dirty="0" smtClean="0"/>
              <a:t>Relationships</a:t>
            </a:r>
            <a:r>
              <a:rPr lang="en-US" sz="3200" dirty="0" smtClean="0"/>
              <a:t> between two entities are usually depicted by a line between the entities.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8725" y="4544484"/>
            <a:ext cx="8110969" cy="1721223"/>
            <a:chOff x="457199" y="2729752"/>
            <a:chExt cx="8110969" cy="1721223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199" y="2729752"/>
              <a:ext cx="8110969" cy="172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472954" y="3039035"/>
              <a:ext cx="1143000" cy="13043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65295" y="3056964"/>
              <a:ext cx="1143000" cy="13043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6" idx="1"/>
              <a:endCxn id="6" idx="3"/>
            </p:cNvCxnSpPr>
            <p:nvPr/>
          </p:nvCxnSpPr>
          <p:spPr>
            <a:xfrm>
              <a:off x="5472954" y="3691218"/>
              <a:ext cx="1143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51848" y="3709147"/>
              <a:ext cx="1143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– Cardinalities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Relationship Cardinalities</a:t>
            </a:r>
            <a:r>
              <a:rPr lang="en-US" dirty="0" smtClean="0"/>
              <a:t> – Minimum and maximum limits at either side of a relationship between entities, written or depicted symbolically, logically or numerically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05" y="4335500"/>
            <a:ext cx="7667665" cy="1627150"/>
          </a:xfrm>
          <a:prstGeom prst="rect">
            <a:avLst/>
          </a:prstGeom>
          <a:ln>
            <a:headEnd/>
            <a:tailEnd/>
          </a:ln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716305" y="4789771"/>
            <a:ext cx="72347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1:N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576092" y="4789773"/>
            <a:ext cx="744026" cy="3738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N:M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833719" y="3524652"/>
            <a:ext cx="157330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Logical</a:t>
            </a:r>
          </a:p>
          <a:p>
            <a:pPr algn="ctr"/>
            <a:r>
              <a:rPr lang="en-US" b="1" dirty="0" smtClean="0"/>
              <a:t>Notation</a:t>
            </a:r>
            <a:endParaRPr lang="en-US" b="1" dirty="0"/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707340" y="5291793"/>
            <a:ext cx="723479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(1,50)</a:t>
            </a:r>
            <a:endParaRPr lang="en-US" sz="1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5567127" y="5291795"/>
            <a:ext cx="74402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(25,50)</a:t>
            </a:r>
            <a:endParaRPr lang="en-US" sz="1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3"/>
          <p:cNvSpPr txBox="1">
            <a:spLocks noChangeArrowheads="1"/>
          </p:cNvSpPr>
          <p:nvPr/>
        </p:nvSpPr>
        <p:spPr bwMode="auto">
          <a:xfrm>
            <a:off x="2599766" y="3542582"/>
            <a:ext cx="157330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Numerical</a:t>
            </a:r>
          </a:p>
          <a:p>
            <a:pPr algn="ctr"/>
            <a:r>
              <a:rPr lang="en-US" b="1" dirty="0" smtClean="0"/>
              <a:t>Notation</a:t>
            </a:r>
            <a:endParaRPr lang="en-US" b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2602006" y="5338484"/>
            <a:ext cx="3845862" cy="1119407"/>
            <a:chOff x="2602006" y="5338484"/>
            <a:chExt cx="3845862" cy="1119407"/>
          </a:xfrm>
        </p:grpSpPr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2608730" y="6088559"/>
              <a:ext cx="3839135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Symbolic: Crow’s </a:t>
              </a:r>
              <a:r>
                <a:rPr lang="en-US" b="1" dirty="0"/>
                <a:t>Feet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602006" y="5338484"/>
              <a:ext cx="0" cy="7261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472954" y="5338486"/>
              <a:ext cx="0" cy="7261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447868" y="5338485"/>
              <a:ext cx="0" cy="7395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536576" y="5338485"/>
              <a:ext cx="1" cy="719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6" grpId="0" animBg="1"/>
      <p:bldP spid="27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– 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Relationships meanings </a:t>
            </a:r>
            <a:r>
              <a:rPr lang="en-US" dirty="0" smtClean="0"/>
              <a:t>between two entities are described by a verb or verb phrase that often simplifies the association (takes; is initiated by; has a)</a:t>
            </a:r>
          </a:p>
          <a:p>
            <a:pPr lvl="1"/>
            <a:r>
              <a:rPr lang="en-US" sz="2400" dirty="0" smtClean="0"/>
              <a:t>A Student takes/attends/has Instructors</a:t>
            </a:r>
          </a:p>
          <a:p>
            <a:pPr lvl="1"/>
            <a:r>
              <a:rPr lang="en-US" sz="2400" dirty="0" smtClean="0"/>
              <a:t>An Instructor teaches classes</a:t>
            </a:r>
          </a:p>
          <a:p>
            <a:pPr lvl="1"/>
            <a:r>
              <a:rPr lang="en-US" sz="2400" dirty="0" smtClean="0"/>
              <a:t>A class has sections</a:t>
            </a:r>
          </a:p>
          <a:p>
            <a:endParaRPr lang="en-US" dirty="0" smtClean="0"/>
          </a:p>
          <a:p>
            <a:r>
              <a:rPr lang="en-US" dirty="0" smtClean="0"/>
              <a:t>Some model notations require a text description of the relationship meaning</a:t>
            </a:r>
          </a:p>
          <a:p>
            <a:r>
              <a:rPr lang="en-US" dirty="0" smtClean="0"/>
              <a:t>Some put a diamond in line w/the relationship and include a verb or phrase describing the relationship.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Relationship Meanings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2574391" y="5399232"/>
            <a:ext cx="6428936" cy="129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N:M or (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n,m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many-to-many relationships</a:t>
            </a:r>
          </a:p>
          <a:p>
            <a:pPr algn="r"/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adviser can have many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students</a:t>
            </a:r>
          </a:p>
          <a:p>
            <a:pPr algn="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student can have many advisers.</a:t>
            </a:r>
          </a:p>
        </p:txBody>
      </p:sp>
      <p:sp>
        <p:nvSpPr>
          <p:cNvPr id="50184" name="TextBox 7"/>
          <p:cNvSpPr txBox="1">
            <a:spLocks noChangeArrowheads="1"/>
          </p:cNvSpPr>
          <p:nvPr/>
        </p:nvSpPr>
        <p:spPr bwMode="auto">
          <a:xfrm>
            <a:off x="436099" y="1702198"/>
            <a:ext cx="5781821" cy="129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1:N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(1,n) = one-to-many relationship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department can have many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advisers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adviser has at most one department.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71600" y="3538052"/>
            <a:ext cx="6553200" cy="1390650"/>
            <a:chOff x="1371600" y="2286000"/>
            <a:chExt cx="6553200" cy="1390650"/>
          </a:xfrm>
        </p:grpSpPr>
        <p:pic>
          <p:nvPicPr>
            <p:cNvPr id="5017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2286000"/>
              <a:ext cx="6553200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1" name="TextBox 4"/>
            <p:cNvSpPr txBox="1">
              <a:spLocks noChangeArrowheads="1"/>
            </p:cNvSpPr>
            <p:nvPr/>
          </p:nvSpPr>
          <p:spPr bwMode="auto">
            <a:xfrm>
              <a:off x="3048000" y="27432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1:N</a:t>
              </a:r>
            </a:p>
          </p:txBody>
        </p:sp>
        <p:sp>
          <p:nvSpPr>
            <p:cNvPr id="50182" name="TextBox 5"/>
            <p:cNvSpPr txBox="1">
              <a:spLocks noChangeArrowheads="1"/>
            </p:cNvSpPr>
            <p:nvPr/>
          </p:nvSpPr>
          <p:spPr bwMode="auto">
            <a:xfrm>
              <a:off x="5562600" y="2743200"/>
              <a:ext cx="685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N:M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 rot="16200000">
            <a:off x="2929595" y="3217980"/>
            <a:ext cx="921441" cy="492369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5400000">
            <a:off x="5431300" y="4678676"/>
            <a:ext cx="921441" cy="4923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Relationships </a:t>
            </a:r>
            <a:r>
              <a:rPr lang="en-US" u="sng" dirty="0" smtClean="0"/>
              <a:t>~</a:t>
            </a:r>
            <a:r>
              <a:rPr lang="en-US" dirty="0" smtClean="0"/>
              <a:t> Business Rules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Because we are modeling organizational interest and use of data the relationships and cardinalities effectively represent business rules between entities.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That students may not have multiple advisers is obviously not a physical law or rule according to nature, physics, or the legal system (though a relationship could be determined in such a way).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Discovering such rules is part of the process of eliciting the model(s) from database users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40634" y="5115658"/>
            <a:ext cx="7003366" cy="1742342"/>
            <a:chOff x="1371600" y="2286000"/>
            <a:chExt cx="6553200" cy="1390650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2286000"/>
              <a:ext cx="6553200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3048000" y="27432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1:N</a:t>
              </a: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5562600" y="2743200"/>
              <a:ext cx="685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N:M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Notation – Cardinality </a:t>
            </a:r>
            <a:r>
              <a:rPr lang="en-US" dirty="0" smtClean="0"/>
              <a:t>Min/Max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1600200"/>
            <a:ext cx="631639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“Crow’s Foot” Symbols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Minimums (nearest to relationship center)</a:t>
            </a:r>
          </a:p>
          <a:p>
            <a:pPr lvl="2"/>
            <a:r>
              <a:rPr lang="en-US" dirty="0" smtClean="0"/>
              <a:t>Zero (oval)</a:t>
            </a:r>
          </a:p>
          <a:p>
            <a:pPr lvl="2"/>
            <a:r>
              <a:rPr lang="en-US" dirty="0" smtClean="0"/>
              <a:t>One (vertical bar)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Maximums (nearest to entity)</a:t>
            </a:r>
          </a:p>
          <a:p>
            <a:pPr lvl="2"/>
            <a:r>
              <a:rPr lang="en-US" dirty="0" smtClean="0"/>
              <a:t>One (vertical bar)</a:t>
            </a:r>
          </a:p>
          <a:p>
            <a:pPr lvl="2"/>
            <a:r>
              <a:rPr lang="en-US" dirty="0" smtClean="0"/>
              <a:t>Many (crow’s foot)</a:t>
            </a:r>
          </a:p>
          <a:p>
            <a:pPr lvl="1"/>
            <a:r>
              <a:rPr lang="en-US" b="1" u="sng" dirty="0" smtClean="0"/>
              <a:t>Combined Meanings:</a:t>
            </a:r>
          </a:p>
          <a:p>
            <a:pPr marL="1042416" lvl="2" indent="-457200">
              <a:buFont typeface="+mj-lt"/>
              <a:buAutoNum type="arabicPeriod"/>
            </a:pPr>
            <a:r>
              <a:rPr lang="en-US" b="1" dirty="0" smtClean="0"/>
              <a:t>Zero to many: </a:t>
            </a:r>
            <a:r>
              <a:rPr lang="en-US" dirty="0" smtClean="0"/>
              <a:t>OK to have none; no upper limit</a:t>
            </a:r>
          </a:p>
          <a:p>
            <a:pPr marL="1042416" lvl="2" indent="-457200">
              <a:buFont typeface="+mj-lt"/>
              <a:buAutoNum type="arabicPeriod"/>
            </a:pPr>
            <a:r>
              <a:rPr lang="en-US" b="1" dirty="0" smtClean="0"/>
              <a:t>One to many:</a:t>
            </a:r>
            <a:r>
              <a:rPr lang="en-US" dirty="0" smtClean="0"/>
              <a:t> No fewer than one; no upper limit</a:t>
            </a:r>
          </a:p>
          <a:p>
            <a:pPr marL="1042416" lvl="2" indent="-457200">
              <a:buFont typeface="+mj-lt"/>
              <a:buAutoNum type="arabicPeriod"/>
            </a:pPr>
            <a:r>
              <a:rPr lang="en-US" b="1" dirty="0" smtClean="0"/>
              <a:t>Zero to one:</a:t>
            </a:r>
            <a:r>
              <a:rPr lang="en-US" dirty="0" smtClean="0"/>
              <a:t> OK to have none; max of one</a:t>
            </a:r>
          </a:p>
          <a:p>
            <a:pPr marL="1042416" lvl="2" indent="-457200">
              <a:buFont typeface="+mj-lt"/>
              <a:buAutoNum type="arabicPeriod"/>
            </a:pPr>
            <a:r>
              <a:rPr lang="en-US" b="1" dirty="0" smtClean="0"/>
              <a:t>One and only one:</a:t>
            </a:r>
            <a:r>
              <a:rPr lang="en-US" dirty="0" smtClean="0"/>
              <a:t> exactly one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894189" y="1735875"/>
            <a:ext cx="1306816" cy="4215155"/>
            <a:chOff x="6626903" y="1721807"/>
            <a:chExt cx="1306816" cy="4215155"/>
          </a:xfrm>
        </p:grpSpPr>
        <p:grpSp>
          <p:nvGrpSpPr>
            <p:cNvPr id="110" name="Group 109"/>
            <p:cNvGrpSpPr/>
            <p:nvPr/>
          </p:nvGrpSpPr>
          <p:grpSpPr>
            <a:xfrm>
              <a:off x="6626903" y="1721807"/>
              <a:ext cx="1258176" cy="657225"/>
              <a:chOff x="6626903" y="1721807"/>
              <a:chExt cx="1258176" cy="657225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626903" y="1721807"/>
                <a:ext cx="1258176" cy="657225"/>
                <a:chOff x="6169542" y="3667125"/>
                <a:chExt cx="1604630" cy="838200"/>
              </a:xfrm>
            </p:grpSpPr>
            <p:grpSp>
              <p:nvGrpSpPr>
                <p:cNvPr id="53" name="Group 7"/>
                <p:cNvGrpSpPr/>
                <p:nvPr/>
              </p:nvGrpSpPr>
              <p:grpSpPr>
                <a:xfrm>
                  <a:off x="6707372" y="3667125"/>
                  <a:ext cx="1066800" cy="838200"/>
                  <a:chOff x="1828800" y="3657600"/>
                  <a:chExt cx="2438400" cy="2286000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828800" y="4572000"/>
                    <a:ext cx="2438400" cy="13716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r>
                      <a:rPr lang="en-US" sz="2000" b="1" dirty="0" smtClean="0"/>
                      <a:t>1</a:t>
                    </a: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828800" y="4114800"/>
                    <a:ext cx="2438400" cy="4572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1828800" y="3657600"/>
                    <a:ext cx="2438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4" name="Group 21"/>
                <p:cNvGrpSpPr/>
                <p:nvPr/>
              </p:nvGrpSpPr>
              <p:grpSpPr>
                <a:xfrm>
                  <a:off x="6169542" y="3933825"/>
                  <a:ext cx="535172" cy="304800"/>
                  <a:chOff x="5786770" y="2438400"/>
                  <a:chExt cx="535172" cy="304800"/>
                </a:xfrm>
              </p:grpSpPr>
              <p:cxnSp>
                <p:nvCxnSpPr>
                  <p:cNvPr id="55" name="Straight Arrow Connector 54"/>
                  <p:cNvCxnSpPr/>
                  <p:nvPr/>
                </p:nvCxnSpPr>
                <p:spPr>
                  <a:xfrm>
                    <a:off x="5786770" y="2592388"/>
                    <a:ext cx="535172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/>
                  <p:nvPr/>
                </p:nvCxnSpPr>
                <p:spPr>
                  <a:xfrm rot="5400000" flipH="1" flipV="1">
                    <a:off x="6169542" y="24384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Arrow Connector 56"/>
                  <p:cNvCxnSpPr/>
                  <p:nvPr/>
                </p:nvCxnSpPr>
                <p:spPr>
                  <a:xfrm rot="16200000" flipH="1">
                    <a:off x="6169542" y="25908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Oval 60"/>
              <p:cNvSpPr/>
              <p:nvPr/>
            </p:nvSpPr>
            <p:spPr>
              <a:xfrm>
                <a:off x="6745237" y="1951836"/>
                <a:ext cx="152400" cy="19716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675543" y="4050567"/>
              <a:ext cx="1258176" cy="658316"/>
              <a:chOff x="6675543" y="4050567"/>
              <a:chExt cx="1258176" cy="658316"/>
            </a:xfrm>
          </p:grpSpPr>
          <p:grpSp>
            <p:nvGrpSpPr>
              <p:cNvPr id="37" name="Group 27"/>
              <p:cNvGrpSpPr/>
              <p:nvPr/>
            </p:nvGrpSpPr>
            <p:grpSpPr>
              <a:xfrm>
                <a:off x="6675543" y="4297465"/>
                <a:ext cx="420320" cy="164520"/>
                <a:chOff x="5786770" y="3079712"/>
                <a:chExt cx="535172" cy="209475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5786770" y="3182863"/>
                  <a:ext cx="535172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rot="5400000" flipH="1" flipV="1">
                  <a:off x="6066394" y="3183656"/>
                  <a:ext cx="209475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29"/>
              <p:cNvGrpSpPr/>
              <p:nvPr/>
            </p:nvGrpSpPr>
            <p:grpSpPr>
              <a:xfrm>
                <a:off x="7095863" y="4050567"/>
                <a:ext cx="837856" cy="658316"/>
                <a:chOff x="1828800" y="3657600"/>
                <a:chExt cx="2438400" cy="22860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828800" y="4572000"/>
                  <a:ext cx="2438400" cy="13716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sz="2000" b="1" dirty="0" smtClean="0"/>
                    <a:t>3</a:t>
                  </a:r>
                  <a:r>
                    <a:rPr lang="en-US" sz="2000" dirty="0" smtClean="0"/>
                    <a:t>	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828800" y="4114800"/>
                  <a:ext cx="2438400" cy="4572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828800" y="3657600"/>
                  <a:ext cx="24384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2" name="Oval 61"/>
              <p:cNvSpPr/>
              <p:nvPr/>
            </p:nvSpPr>
            <p:spPr>
              <a:xfrm>
                <a:off x="6738682" y="4281142"/>
                <a:ext cx="152400" cy="19716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675543" y="5278646"/>
              <a:ext cx="1258176" cy="658316"/>
              <a:chOff x="6675543" y="5278646"/>
              <a:chExt cx="1258176" cy="658316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6675543" y="5607181"/>
                <a:ext cx="420320" cy="12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6895158" y="5607181"/>
                <a:ext cx="164520" cy="12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>
              <a:xfrm>
                <a:off x="7095863" y="5278646"/>
                <a:ext cx="837856" cy="658316"/>
                <a:chOff x="1828800" y="3657600"/>
                <a:chExt cx="2438400" cy="22860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828800" y="4572000"/>
                  <a:ext cx="2438400" cy="13716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sz="2000" b="1" dirty="0" smtClean="0"/>
                    <a:t>4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828800" y="4114800"/>
                  <a:ext cx="2438400" cy="4572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828800" y="3657600"/>
                  <a:ext cx="24384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Arrow Connector 63"/>
              <p:cNvCxnSpPr/>
              <p:nvPr/>
            </p:nvCxnSpPr>
            <p:spPr>
              <a:xfrm rot="5400000" flipH="1" flipV="1">
                <a:off x="6733135" y="5607181"/>
                <a:ext cx="164520" cy="12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Arrow Connector 76"/>
            <p:cNvCxnSpPr/>
            <p:nvPr/>
          </p:nvCxnSpPr>
          <p:spPr>
            <a:xfrm rot="5400000">
              <a:off x="6758907" y="2868830"/>
              <a:ext cx="43986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6200000" flipH="1">
              <a:off x="6599181" y="2866412"/>
              <a:ext cx="443114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 flipH="1" flipV="1">
              <a:off x="6761179" y="2366126"/>
              <a:ext cx="43986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6200000" flipV="1">
              <a:off x="6594629" y="2363708"/>
              <a:ext cx="443114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>
              <a:off x="6751399" y="4022018"/>
              <a:ext cx="43986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6200000" flipH="1">
              <a:off x="6591673" y="4019600"/>
              <a:ext cx="443114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6626903" y="2842411"/>
              <a:ext cx="1258176" cy="897630"/>
              <a:chOff x="6626903" y="2842411"/>
              <a:chExt cx="1258176" cy="89763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626903" y="2842411"/>
                <a:ext cx="1258176" cy="657225"/>
                <a:chOff x="6169542" y="3667125"/>
                <a:chExt cx="1604630" cy="8382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707372" y="3667125"/>
                  <a:ext cx="1066800" cy="838200"/>
                  <a:chOff x="1828800" y="3657600"/>
                  <a:chExt cx="2438400" cy="2286000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1828800" y="4572000"/>
                    <a:ext cx="2438400" cy="13716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r>
                      <a:rPr lang="en-US" sz="2000" b="1" dirty="0" smtClean="0"/>
                      <a:t>2</a:t>
                    </a: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1828800" y="4114800"/>
                    <a:ext cx="2438400" cy="4572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1828800" y="3657600"/>
                    <a:ext cx="2438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6169542" y="3933825"/>
                  <a:ext cx="535172" cy="304800"/>
                  <a:chOff x="5786770" y="2438400"/>
                  <a:chExt cx="535172" cy="304800"/>
                </a:xfrm>
              </p:grpSpPr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5786770" y="2592388"/>
                    <a:ext cx="535172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rot="5400000" flipH="1" flipV="1">
                    <a:off x="6169542" y="24384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 rot="16200000" flipH="1">
                    <a:off x="6169542" y="25908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3" name="Straight Arrow Connector 62"/>
              <p:cNvCxnSpPr/>
              <p:nvPr/>
            </p:nvCxnSpPr>
            <p:spPr>
              <a:xfrm rot="5400000" flipH="1" flipV="1">
                <a:off x="6726686" y="3170400"/>
                <a:ext cx="164520" cy="12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rot="5400000" flipH="1" flipV="1">
                <a:off x="6753671" y="3519314"/>
                <a:ext cx="439866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rot="16200000" flipV="1">
                <a:off x="6587121" y="3516896"/>
                <a:ext cx="443114" cy="158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traight Arrow Connector 104"/>
            <p:cNvCxnSpPr/>
            <p:nvPr/>
          </p:nvCxnSpPr>
          <p:spPr>
            <a:xfrm rot="5400000">
              <a:off x="6755951" y="5251737"/>
              <a:ext cx="43986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16200000" flipH="1">
              <a:off x="6596225" y="5249319"/>
              <a:ext cx="443114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 flipH="1" flipV="1">
              <a:off x="6758223" y="4749033"/>
              <a:ext cx="43986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16200000" flipV="1">
              <a:off x="6591673" y="4746615"/>
              <a:ext cx="443114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Examples – Cardinality Min/Max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300" b="1" dirty="0" smtClean="0"/>
              <a:t>Minimum cardinality</a:t>
            </a:r>
            <a:r>
              <a:rPr lang="en-US" sz="3300" dirty="0" smtClean="0">
                <a:cs typeface="Arial" charset="0"/>
              </a:rPr>
              <a:t>—</a:t>
            </a:r>
            <a:r>
              <a:rPr lang="en-US" sz="3300" dirty="0" smtClean="0"/>
              <a:t>minimum number of entities that can be involved in a relationship.</a:t>
            </a:r>
          </a:p>
          <a:p>
            <a:pPr marL="0" lvl="1" indent="-274320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600" dirty="0" smtClean="0"/>
              <a:t>Small oval: the table need not have an instance of that entity</a:t>
            </a:r>
          </a:p>
          <a:p>
            <a:pPr marL="0" lvl="1" indent="-274320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600" dirty="0" smtClean="0"/>
              <a:t>Vertical bar: at least one entity of that type is required.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sz="3300" b="1" dirty="0" smtClean="0"/>
              <a:t>Maximum cardinality</a:t>
            </a:r>
            <a:r>
              <a:rPr lang="en-US" sz="3300" dirty="0" smtClean="0">
                <a:cs typeface="Arial" charset="0"/>
              </a:rPr>
              <a:t>—</a:t>
            </a:r>
            <a:r>
              <a:rPr lang="en-US" sz="3300" dirty="0" smtClean="0"/>
              <a:t>maximum number of entities that can be involved in a relationship</a:t>
            </a:r>
          </a:p>
          <a:p>
            <a:r>
              <a:rPr lang="en-US" sz="2600" dirty="0" smtClean="0"/>
              <a:t>Single line or no symbol: no more than one</a:t>
            </a:r>
          </a:p>
          <a:p>
            <a:r>
              <a:rPr lang="en-US" sz="2600" dirty="0" smtClean="0"/>
              <a:t>“Crow’s Foot”: an unspecified max of “many”</a:t>
            </a:r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662" y="3188164"/>
            <a:ext cx="6010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 Modeling Steps – Draft Model</a:t>
            </a:r>
            <a:r>
              <a:rPr lang="en-US" sz="4000" baseline="-25000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your entity list, start with a central event</a:t>
            </a:r>
          </a:p>
          <a:p>
            <a:r>
              <a:rPr lang="en-US" dirty="0" smtClean="0"/>
              <a:t>Add another entity such as a related person or thing</a:t>
            </a:r>
          </a:p>
          <a:p>
            <a:r>
              <a:rPr lang="en-US" dirty="0" smtClean="0"/>
              <a:t>What is the relationship between them? (check your notes and look for the verb linking entity nouns or come up with one yourself)</a:t>
            </a:r>
          </a:p>
          <a:p>
            <a:r>
              <a:rPr lang="en-US" dirty="0" smtClean="0"/>
              <a:t>What are the cardinalities?</a:t>
            </a:r>
          </a:p>
          <a:p>
            <a:pPr lvl="1"/>
            <a:r>
              <a:rPr lang="en-US" dirty="0" smtClean="0"/>
              <a:t>Maximums? (Note any N:M relationships as you’ll have to come back to these, but don’t attempt to fix them yet)</a:t>
            </a:r>
          </a:p>
          <a:p>
            <a:pPr lvl="1"/>
            <a:r>
              <a:rPr lang="en-US" dirty="0" smtClean="0"/>
              <a:t>Minimums?</a:t>
            </a:r>
          </a:p>
          <a:p>
            <a:r>
              <a:rPr lang="en-US" dirty="0" smtClean="0"/>
              <a:t>What are likely (primary) key identifiers for each?</a:t>
            </a:r>
          </a:p>
          <a:p>
            <a:r>
              <a:rPr lang="en-US" dirty="0" smtClean="0"/>
              <a:t>Add another entity and repeat for all entities!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812" y="6105378"/>
            <a:ext cx="87923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Attend the in-class practice sessions, refer to your notes from those classes, and practice this process yourself to get a better feel for it</a:t>
            </a:r>
            <a:endParaRPr lang="en-US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Database Development Process</a:t>
            </a:r>
            <a:endParaRPr lang="en-US" dirty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67487"/>
            <a:ext cx="72961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7315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Before building a database, developers construct a </a:t>
            </a:r>
            <a:r>
              <a:rPr lang="en-US" dirty="0" smtClean="0"/>
              <a:t>conceptual representation </a:t>
            </a:r>
            <a:r>
              <a:rPr lang="en-US" dirty="0" smtClean="0"/>
              <a:t>of database data called a </a:t>
            </a:r>
            <a:r>
              <a:rPr lang="en-US" b="1" dirty="0" smtClean="0"/>
              <a:t>data model </a:t>
            </a:r>
            <a:r>
              <a:rPr lang="en-US" dirty="0" smtClean="0"/>
              <a:t>to describe the data and relationships to be stored in database.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Modeling Steps - 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now we’ve focused on high level modeling</a:t>
            </a:r>
          </a:p>
          <a:p>
            <a:r>
              <a:rPr lang="en-US" dirty="0" smtClean="0"/>
              <a:t>In ERD modeling you have to express the model so it could be represented by 2D tables in a database</a:t>
            </a:r>
          </a:p>
          <a:p>
            <a:r>
              <a:rPr lang="en-US" dirty="0" smtClean="0"/>
              <a:t>This requires you “fix” all the N:M relationships</a:t>
            </a:r>
          </a:p>
          <a:p>
            <a:r>
              <a:rPr lang="en-US" dirty="0" smtClean="0"/>
              <a:t>You will also identify and include a more detailed list of attributes (columns, characteristics) for each entity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Modeling </a:t>
            </a:r>
            <a:r>
              <a:rPr lang="en-US" dirty="0" smtClean="0"/>
              <a:t>Steps – 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 Integrity Problems – N:M relationships</a:t>
            </a:r>
          </a:p>
          <a:p>
            <a:pPr lvl="1"/>
            <a:r>
              <a:rPr lang="en-US" b="1" dirty="0" smtClean="0"/>
              <a:t>Convert every N:M relationship</a:t>
            </a:r>
          </a:p>
          <a:p>
            <a:pPr lvl="2"/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an intersection table between the two entities involved</a:t>
            </a:r>
          </a:p>
          <a:p>
            <a:pPr lvl="2"/>
            <a:r>
              <a:rPr lang="en-US" dirty="0" smtClean="0"/>
              <a:t>If possible use a name for the intersection table that is meaningful to the user; if not, aim for one that is meaningful in general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entity points toward the intersection table with a one-to-many relationship</a:t>
            </a:r>
          </a:p>
          <a:p>
            <a:pPr lvl="2"/>
            <a:r>
              <a:rPr lang="en-US" dirty="0" smtClean="0"/>
              <a:t>Primary key of intersection table is likely both foreign key fields of the two original entities.</a:t>
            </a:r>
          </a:p>
          <a:p>
            <a:pPr lvl="2"/>
            <a:r>
              <a:rPr lang="en-US" dirty="0" smtClean="0"/>
              <a:t>Revisit and establish minimum cardinalities again; likely the same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57200" y="5058646"/>
            <a:ext cx="2516352" cy="659715"/>
            <a:chOff x="457200" y="4534771"/>
            <a:chExt cx="2516352" cy="659715"/>
          </a:xfrm>
        </p:grpSpPr>
        <p:grpSp>
          <p:nvGrpSpPr>
            <p:cNvPr id="4" name="Group 3"/>
            <p:cNvGrpSpPr/>
            <p:nvPr/>
          </p:nvGrpSpPr>
          <p:grpSpPr>
            <a:xfrm>
              <a:off x="1715376" y="4534771"/>
              <a:ext cx="1258176" cy="657225"/>
              <a:chOff x="6626903" y="2842411"/>
              <a:chExt cx="1258176" cy="657225"/>
            </a:xfrm>
          </p:grpSpPr>
          <p:grpSp>
            <p:nvGrpSpPr>
              <p:cNvPr id="5" name="Group 34"/>
              <p:cNvGrpSpPr/>
              <p:nvPr/>
            </p:nvGrpSpPr>
            <p:grpSpPr>
              <a:xfrm>
                <a:off x="6626903" y="2842411"/>
                <a:ext cx="1258176" cy="657225"/>
                <a:chOff x="6169542" y="3667125"/>
                <a:chExt cx="1604630" cy="838200"/>
              </a:xfrm>
            </p:grpSpPr>
            <p:grpSp>
              <p:nvGrpSpPr>
                <p:cNvPr id="9" name="Group 7"/>
                <p:cNvGrpSpPr/>
                <p:nvPr/>
              </p:nvGrpSpPr>
              <p:grpSpPr>
                <a:xfrm>
                  <a:off x="6707372" y="3667125"/>
                  <a:ext cx="1066800" cy="838200"/>
                  <a:chOff x="1828800" y="3657600"/>
                  <a:chExt cx="2438400" cy="2286000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1828800" y="4572000"/>
                    <a:ext cx="2438400" cy="13716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sz="2000" b="1" dirty="0" smtClean="0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1828800" y="4114800"/>
                    <a:ext cx="2438400" cy="4572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828800" y="3657600"/>
                    <a:ext cx="2438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" name="Group 21"/>
                <p:cNvGrpSpPr/>
                <p:nvPr/>
              </p:nvGrpSpPr>
              <p:grpSpPr>
                <a:xfrm>
                  <a:off x="6169542" y="3933825"/>
                  <a:ext cx="535172" cy="304800"/>
                  <a:chOff x="5786770" y="2438400"/>
                  <a:chExt cx="535172" cy="304800"/>
                </a:xfrm>
              </p:grpSpPr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5786770" y="2592388"/>
                    <a:ext cx="535172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/>
                  <p:cNvCxnSpPr/>
                  <p:nvPr/>
                </p:nvCxnSpPr>
                <p:spPr>
                  <a:xfrm rot="5400000" flipH="1" flipV="1">
                    <a:off x="6169542" y="24384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 rot="16200000" flipH="1">
                    <a:off x="6169542" y="25908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" name="Straight Arrow Connector 5"/>
              <p:cNvCxnSpPr/>
              <p:nvPr/>
            </p:nvCxnSpPr>
            <p:spPr>
              <a:xfrm rot="5400000" flipH="1" flipV="1">
                <a:off x="6726686" y="3170400"/>
                <a:ext cx="164520" cy="12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H="1">
              <a:off x="457200" y="4537261"/>
              <a:ext cx="1258176" cy="657225"/>
              <a:chOff x="6626903" y="2842411"/>
              <a:chExt cx="1258176" cy="657225"/>
            </a:xfrm>
          </p:grpSpPr>
          <p:grpSp>
            <p:nvGrpSpPr>
              <p:cNvPr id="29" name="Group 34"/>
              <p:cNvGrpSpPr/>
              <p:nvPr/>
            </p:nvGrpSpPr>
            <p:grpSpPr>
              <a:xfrm>
                <a:off x="6626903" y="2842411"/>
                <a:ext cx="1258176" cy="657225"/>
                <a:chOff x="6169542" y="3667125"/>
                <a:chExt cx="1604630" cy="838200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6707372" y="3667125"/>
                  <a:ext cx="1066800" cy="838200"/>
                  <a:chOff x="1828800" y="3657600"/>
                  <a:chExt cx="2438400" cy="2286000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1828800" y="4572000"/>
                    <a:ext cx="2438400" cy="13716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sz="2000" b="1" dirty="0" smtClean="0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1828800" y="4114800"/>
                    <a:ext cx="2438400" cy="4572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1828800" y="3657600"/>
                    <a:ext cx="2438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2" name="Group 21"/>
                <p:cNvGrpSpPr/>
                <p:nvPr/>
              </p:nvGrpSpPr>
              <p:grpSpPr>
                <a:xfrm>
                  <a:off x="6169542" y="3933825"/>
                  <a:ext cx="535172" cy="304800"/>
                  <a:chOff x="5786770" y="2438400"/>
                  <a:chExt cx="535172" cy="304800"/>
                </a:xfrm>
              </p:grpSpPr>
              <p:cxnSp>
                <p:nvCxnSpPr>
                  <p:cNvPr id="33" name="Straight Arrow Connector 32"/>
                  <p:cNvCxnSpPr/>
                  <p:nvPr/>
                </p:nvCxnSpPr>
                <p:spPr>
                  <a:xfrm>
                    <a:off x="5786770" y="2592388"/>
                    <a:ext cx="535172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/>
                  <p:nvPr/>
                </p:nvCxnSpPr>
                <p:spPr>
                  <a:xfrm rot="5400000" flipH="1" flipV="1">
                    <a:off x="6169542" y="24384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/>
                  <p:nvPr/>
                </p:nvCxnSpPr>
                <p:spPr>
                  <a:xfrm rot="16200000" flipH="1">
                    <a:off x="6169542" y="25908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0" name="Straight Arrow Connector 29"/>
              <p:cNvCxnSpPr/>
              <p:nvPr/>
            </p:nvCxnSpPr>
            <p:spPr>
              <a:xfrm rot="5400000" flipH="1" flipV="1">
                <a:off x="6726686" y="3170400"/>
                <a:ext cx="164520" cy="12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4828737" y="5063409"/>
            <a:ext cx="3388836" cy="659715"/>
            <a:chOff x="3673091" y="4566638"/>
            <a:chExt cx="3388836" cy="659715"/>
          </a:xfrm>
        </p:grpSpPr>
        <p:grpSp>
          <p:nvGrpSpPr>
            <p:cNvPr id="20" name="Group 7"/>
            <p:cNvGrpSpPr/>
            <p:nvPr/>
          </p:nvGrpSpPr>
          <p:grpSpPr>
            <a:xfrm>
              <a:off x="3673091" y="4567883"/>
              <a:ext cx="836468" cy="657225"/>
              <a:chOff x="1828800" y="3657600"/>
              <a:chExt cx="2438400" cy="2286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828800" y="4572000"/>
                <a:ext cx="2438400" cy="1371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000" b="1" dirty="0" smtClean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828800" y="4114800"/>
                <a:ext cx="24384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828800" y="3657600"/>
                <a:ext cx="24384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528609" y="4566638"/>
              <a:ext cx="1687325" cy="659715"/>
              <a:chOff x="4528609" y="4567883"/>
              <a:chExt cx="1687325" cy="659715"/>
            </a:xfrm>
          </p:grpSpPr>
          <p:grpSp>
            <p:nvGrpSpPr>
              <p:cNvPr id="40" name="Group 34"/>
              <p:cNvGrpSpPr/>
              <p:nvPr/>
            </p:nvGrpSpPr>
            <p:grpSpPr>
              <a:xfrm>
                <a:off x="4528609" y="4567883"/>
                <a:ext cx="1258176" cy="657225"/>
                <a:chOff x="6169542" y="3667125"/>
                <a:chExt cx="1604630" cy="838200"/>
              </a:xfrm>
            </p:grpSpPr>
            <p:grpSp>
              <p:nvGrpSpPr>
                <p:cNvPr id="42" name="Group 7"/>
                <p:cNvGrpSpPr/>
                <p:nvPr/>
              </p:nvGrpSpPr>
              <p:grpSpPr>
                <a:xfrm>
                  <a:off x="6707372" y="3667125"/>
                  <a:ext cx="1066800" cy="838200"/>
                  <a:chOff x="1828800" y="3657600"/>
                  <a:chExt cx="2438400" cy="2286000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1828800" y="4572000"/>
                    <a:ext cx="2438400" cy="13716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sz="2000" b="1" dirty="0" smtClean="0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828800" y="4114800"/>
                    <a:ext cx="2438400" cy="4572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1828800" y="3657600"/>
                    <a:ext cx="2438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3" name="Group 21"/>
                <p:cNvGrpSpPr/>
                <p:nvPr/>
              </p:nvGrpSpPr>
              <p:grpSpPr>
                <a:xfrm>
                  <a:off x="6169542" y="3933825"/>
                  <a:ext cx="535172" cy="304800"/>
                  <a:chOff x="5786770" y="2438400"/>
                  <a:chExt cx="535172" cy="304800"/>
                </a:xfrm>
              </p:grpSpPr>
              <p:cxnSp>
                <p:nvCxnSpPr>
                  <p:cNvPr id="44" name="Straight Arrow Connector 43"/>
                  <p:cNvCxnSpPr/>
                  <p:nvPr/>
                </p:nvCxnSpPr>
                <p:spPr>
                  <a:xfrm>
                    <a:off x="5786770" y="2592388"/>
                    <a:ext cx="535172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 rot="5400000" flipH="1" flipV="1">
                    <a:off x="6169542" y="24384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 rot="16200000" flipH="1">
                    <a:off x="6169542" y="25908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" name="Group 34"/>
              <p:cNvGrpSpPr/>
              <p:nvPr/>
            </p:nvGrpSpPr>
            <p:grpSpPr>
              <a:xfrm flipH="1">
                <a:off x="4957758" y="4570373"/>
                <a:ext cx="1258176" cy="657225"/>
                <a:chOff x="6169542" y="3667125"/>
                <a:chExt cx="1604630" cy="838200"/>
              </a:xfrm>
            </p:grpSpPr>
            <p:grpSp>
              <p:nvGrpSpPr>
                <p:cNvPr id="53" name="Group 7"/>
                <p:cNvGrpSpPr/>
                <p:nvPr/>
              </p:nvGrpSpPr>
              <p:grpSpPr>
                <a:xfrm>
                  <a:off x="6707372" y="3667125"/>
                  <a:ext cx="1066800" cy="838200"/>
                  <a:chOff x="1828800" y="3657600"/>
                  <a:chExt cx="2438400" cy="2286000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828800" y="4572000"/>
                    <a:ext cx="2438400" cy="13716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sz="2000" b="1" dirty="0" smtClean="0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828800" y="4114800"/>
                    <a:ext cx="2438400" cy="4572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1828800" y="3657600"/>
                    <a:ext cx="2438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4" name="Group 21"/>
                <p:cNvGrpSpPr/>
                <p:nvPr/>
              </p:nvGrpSpPr>
              <p:grpSpPr>
                <a:xfrm>
                  <a:off x="6169542" y="3933825"/>
                  <a:ext cx="535172" cy="304800"/>
                  <a:chOff x="5786770" y="2438400"/>
                  <a:chExt cx="535172" cy="304800"/>
                </a:xfrm>
              </p:grpSpPr>
              <p:cxnSp>
                <p:nvCxnSpPr>
                  <p:cNvPr id="55" name="Straight Arrow Connector 54"/>
                  <p:cNvCxnSpPr/>
                  <p:nvPr/>
                </p:nvCxnSpPr>
                <p:spPr>
                  <a:xfrm>
                    <a:off x="5786770" y="2592388"/>
                    <a:ext cx="535172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/>
                  <p:nvPr/>
                </p:nvCxnSpPr>
                <p:spPr>
                  <a:xfrm rot="5400000" flipH="1" flipV="1">
                    <a:off x="6169542" y="24384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Arrow Connector 56"/>
                  <p:cNvCxnSpPr/>
                  <p:nvPr/>
                </p:nvCxnSpPr>
                <p:spPr>
                  <a:xfrm rot="16200000" flipH="1">
                    <a:off x="6169542" y="25908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3" name="Group 7"/>
            <p:cNvGrpSpPr/>
            <p:nvPr/>
          </p:nvGrpSpPr>
          <p:grpSpPr>
            <a:xfrm>
              <a:off x="6225459" y="4567883"/>
              <a:ext cx="836468" cy="657225"/>
              <a:chOff x="1828800" y="3657600"/>
              <a:chExt cx="2438400" cy="2286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828800" y="4572000"/>
                <a:ext cx="2438400" cy="1371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000" b="1" dirty="0" smtClean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828800" y="4114800"/>
                <a:ext cx="24384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828800" y="3657600"/>
                <a:ext cx="24384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1" name="Curved Up Arrow 80"/>
          <p:cNvSpPr/>
          <p:nvPr/>
        </p:nvSpPr>
        <p:spPr>
          <a:xfrm>
            <a:off x="1533957" y="5723124"/>
            <a:ext cx="5200219" cy="926914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5646673" y="5166531"/>
            <a:ext cx="4398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6967965" y="5166531"/>
            <a:ext cx="4398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Modeling </a:t>
            </a:r>
            <a:r>
              <a:rPr lang="en-US" dirty="0" smtClean="0"/>
              <a:t>Steps - 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Integrity Problems – N:M relationships</a:t>
            </a:r>
          </a:p>
          <a:p>
            <a:pPr lvl="1"/>
            <a:r>
              <a:rPr lang="en-US" dirty="0" smtClean="0"/>
              <a:t>Example: Student</a:t>
            </a:r>
            <a:r>
              <a:rPr lang="en-US" dirty="0" smtClean="0">
                <a:sym typeface="Wingdings" pitchFamily="2" charset="2"/>
              </a:rPr>
              <a:t>Class Section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One student can have one to many sections; one section can have one to many students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Create intersection table (Student-Section?...) w/</a:t>
            </a:r>
            <a:r>
              <a:rPr lang="en-US" dirty="0" err="1" smtClean="0">
                <a:sym typeface="Wingdings" pitchFamily="2" charset="2"/>
              </a:rPr>
              <a:t>studentID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sym typeface="Wingdings" pitchFamily="2" charset="2"/>
              </a:rPr>
              <a:t>sectionCRN</a:t>
            </a:r>
            <a:r>
              <a:rPr lang="en-US" dirty="0" smtClean="0">
                <a:sym typeface="Wingdings" pitchFamily="2" charset="2"/>
              </a:rPr>
              <a:t> fields as foreign keys; use both together as key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One student can be a part of many student section line items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One student-section line item can have one and only one student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Etc.</a:t>
            </a:r>
            <a:endParaRPr lang="en-US" dirty="0"/>
          </a:p>
        </p:txBody>
      </p:sp>
      <p:grpSp>
        <p:nvGrpSpPr>
          <p:cNvPr id="4" name="Group 79"/>
          <p:cNvGrpSpPr/>
          <p:nvPr/>
        </p:nvGrpSpPr>
        <p:grpSpPr>
          <a:xfrm>
            <a:off x="457200" y="4687171"/>
            <a:ext cx="2516352" cy="659715"/>
            <a:chOff x="457200" y="4534771"/>
            <a:chExt cx="2516352" cy="659715"/>
          </a:xfrm>
        </p:grpSpPr>
        <p:grpSp>
          <p:nvGrpSpPr>
            <p:cNvPr id="5" name="Group 3"/>
            <p:cNvGrpSpPr/>
            <p:nvPr/>
          </p:nvGrpSpPr>
          <p:grpSpPr>
            <a:xfrm>
              <a:off x="1715376" y="4534771"/>
              <a:ext cx="1258176" cy="657225"/>
              <a:chOff x="6626903" y="2842411"/>
              <a:chExt cx="1258176" cy="657225"/>
            </a:xfrm>
          </p:grpSpPr>
          <p:grpSp>
            <p:nvGrpSpPr>
              <p:cNvPr id="7" name="Group 34"/>
              <p:cNvGrpSpPr/>
              <p:nvPr/>
            </p:nvGrpSpPr>
            <p:grpSpPr>
              <a:xfrm>
                <a:off x="6626903" y="2842411"/>
                <a:ext cx="1258176" cy="657225"/>
                <a:chOff x="6169542" y="3667125"/>
                <a:chExt cx="1604630" cy="8382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707372" y="3667125"/>
                  <a:ext cx="1066800" cy="838200"/>
                  <a:chOff x="1828800" y="3657600"/>
                  <a:chExt cx="2438400" cy="2286000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1828800" y="4572000"/>
                    <a:ext cx="2438400" cy="13716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sz="2000" b="1" dirty="0" smtClean="0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1828800" y="4114800"/>
                    <a:ext cx="2438400" cy="4572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828800" y="3657600"/>
                    <a:ext cx="2438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" name="Group 21"/>
                <p:cNvGrpSpPr/>
                <p:nvPr/>
              </p:nvGrpSpPr>
              <p:grpSpPr>
                <a:xfrm>
                  <a:off x="6169542" y="3933825"/>
                  <a:ext cx="535172" cy="304800"/>
                  <a:chOff x="5786770" y="2438400"/>
                  <a:chExt cx="535172" cy="304800"/>
                </a:xfrm>
              </p:grpSpPr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5786770" y="2592388"/>
                    <a:ext cx="535172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/>
                  <p:cNvCxnSpPr/>
                  <p:nvPr/>
                </p:nvCxnSpPr>
                <p:spPr>
                  <a:xfrm rot="5400000" flipH="1" flipV="1">
                    <a:off x="6169542" y="24384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 rot="16200000" flipH="1">
                    <a:off x="6169542" y="25908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" name="Straight Arrow Connector 5"/>
              <p:cNvCxnSpPr/>
              <p:nvPr/>
            </p:nvCxnSpPr>
            <p:spPr>
              <a:xfrm rot="5400000" flipH="1" flipV="1">
                <a:off x="6726686" y="3170400"/>
                <a:ext cx="164520" cy="12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7"/>
            <p:cNvGrpSpPr/>
            <p:nvPr/>
          </p:nvGrpSpPr>
          <p:grpSpPr>
            <a:xfrm flipH="1">
              <a:off x="457200" y="4537261"/>
              <a:ext cx="1258176" cy="657225"/>
              <a:chOff x="6626903" y="2842411"/>
              <a:chExt cx="1258176" cy="657225"/>
            </a:xfrm>
          </p:grpSpPr>
          <p:grpSp>
            <p:nvGrpSpPr>
              <p:cNvPr id="17" name="Group 34"/>
              <p:cNvGrpSpPr/>
              <p:nvPr/>
            </p:nvGrpSpPr>
            <p:grpSpPr>
              <a:xfrm>
                <a:off x="6626903" y="2842411"/>
                <a:ext cx="1258176" cy="657225"/>
                <a:chOff x="6169542" y="3667125"/>
                <a:chExt cx="1604630" cy="838200"/>
              </a:xfrm>
            </p:grpSpPr>
            <p:grpSp>
              <p:nvGrpSpPr>
                <p:cNvPr id="18" name="Group 7"/>
                <p:cNvGrpSpPr/>
                <p:nvPr/>
              </p:nvGrpSpPr>
              <p:grpSpPr>
                <a:xfrm>
                  <a:off x="6707372" y="3667125"/>
                  <a:ext cx="1066800" cy="838200"/>
                  <a:chOff x="1828800" y="3657600"/>
                  <a:chExt cx="2438400" cy="2286000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1828800" y="4572000"/>
                    <a:ext cx="2438400" cy="13716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sz="2000" b="1" dirty="0" smtClean="0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1828800" y="4114800"/>
                    <a:ext cx="2438400" cy="4572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1828800" y="3657600"/>
                    <a:ext cx="2438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9" name="Group 21"/>
                <p:cNvGrpSpPr/>
                <p:nvPr/>
              </p:nvGrpSpPr>
              <p:grpSpPr>
                <a:xfrm>
                  <a:off x="6169542" y="3933825"/>
                  <a:ext cx="535172" cy="304800"/>
                  <a:chOff x="5786770" y="2438400"/>
                  <a:chExt cx="535172" cy="304800"/>
                </a:xfrm>
              </p:grpSpPr>
              <p:cxnSp>
                <p:nvCxnSpPr>
                  <p:cNvPr id="33" name="Straight Arrow Connector 32"/>
                  <p:cNvCxnSpPr/>
                  <p:nvPr/>
                </p:nvCxnSpPr>
                <p:spPr>
                  <a:xfrm>
                    <a:off x="5786770" y="2592388"/>
                    <a:ext cx="535172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/>
                  <p:nvPr/>
                </p:nvCxnSpPr>
                <p:spPr>
                  <a:xfrm rot="5400000" flipH="1" flipV="1">
                    <a:off x="6169542" y="24384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/>
                  <p:nvPr/>
                </p:nvCxnSpPr>
                <p:spPr>
                  <a:xfrm rot="16200000" flipH="1">
                    <a:off x="6169542" y="25908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0" name="Straight Arrow Connector 29"/>
              <p:cNvCxnSpPr/>
              <p:nvPr/>
            </p:nvCxnSpPr>
            <p:spPr>
              <a:xfrm rot="5400000" flipH="1" flipV="1">
                <a:off x="6726686" y="3170400"/>
                <a:ext cx="164520" cy="12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76"/>
          <p:cNvGrpSpPr/>
          <p:nvPr/>
        </p:nvGrpSpPr>
        <p:grpSpPr>
          <a:xfrm>
            <a:off x="4828737" y="4691934"/>
            <a:ext cx="3388836" cy="659715"/>
            <a:chOff x="3673091" y="4566638"/>
            <a:chExt cx="3388836" cy="659715"/>
          </a:xfrm>
        </p:grpSpPr>
        <p:grpSp>
          <p:nvGrpSpPr>
            <p:cNvPr id="21" name="Group 7"/>
            <p:cNvGrpSpPr/>
            <p:nvPr/>
          </p:nvGrpSpPr>
          <p:grpSpPr>
            <a:xfrm>
              <a:off x="3673091" y="4567883"/>
              <a:ext cx="836468" cy="657225"/>
              <a:chOff x="1828800" y="3657600"/>
              <a:chExt cx="2438400" cy="2286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828800" y="4572000"/>
                <a:ext cx="2438400" cy="1371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000" b="1" dirty="0" smtClean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828800" y="4114800"/>
                <a:ext cx="24384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828800" y="3657600"/>
                <a:ext cx="24384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71"/>
            <p:cNvGrpSpPr/>
            <p:nvPr/>
          </p:nvGrpSpPr>
          <p:grpSpPr>
            <a:xfrm>
              <a:off x="4528609" y="4566638"/>
              <a:ext cx="1687325" cy="659715"/>
              <a:chOff x="4528609" y="4567883"/>
              <a:chExt cx="1687325" cy="659715"/>
            </a:xfrm>
          </p:grpSpPr>
          <p:grpSp>
            <p:nvGrpSpPr>
              <p:cNvPr id="23" name="Group 34"/>
              <p:cNvGrpSpPr/>
              <p:nvPr/>
            </p:nvGrpSpPr>
            <p:grpSpPr>
              <a:xfrm>
                <a:off x="4528609" y="4567883"/>
                <a:ext cx="1258176" cy="657225"/>
                <a:chOff x="6169542" y="3667125"/>
                <a:chExt cx="1604630" cy="838200"/>
              </a:xfrm>
            </p:grpSpPr>
            <p:grpSp>
              <p:nvGrpSpPr>
                <p:cNvPr id="24" name="Group 7"/>
                <p:cNvGrpSpPr/>
                <p:nvPr/>
              </p:nvGrpSpPr>
              <p:grpSpPr>
                <a:xfrm>
                  <a:off x="6707372" y="3667125"/>
                  <a:ext cx="1066800" cy="838200"/>
                  <a:chOff x="1828800" y="3657600"/>
                  <a:chExt cx="2438400" cy="2286000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1828800" y="4572000"/>
                    <a:ext cx="2438400" cy="13716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sz="2000" b="1" dirty="0" smtClean="0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828800" y="4114800"/>
                    <a:ext cx="2438400" cy="4572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1828800" y="3657600"/>
                    <a:ext cx="2438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8" name="Group 21"/>
                <p:cNvGrpSpPr/>
                <p:nvPr/>
              </p:nvGrpSpPr>
              <p:grpSpPr>
                <a:xfrm>
                  <a:off x="6169542" y="3933825"/>
                  <a:ext cx="535172" cy="304800"/>
                  <a:chOff x="5786770" y="2438400"/>
                  <a:chExt cx="535172" cy="304800"/>
                </a:xfrm>
              </p:grpSpPr>
              <p:cxnSp>
                <p:nvCxnSpPr>
                  <p:cNvPr id="44" name="Straight Arrow Connector 43"/>
                  <p:cNvCxnSpPr/>
                  <p:nvPr/>
                </p:nvCxnSpPr>
                <p:spPr>
                  <a:xfrm>
                    <a:off x="5786770" y="2592388"/>
                    <a:ext cx="535172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 rot="5400000" flipH="1" flipV="1">
                    <a:off x="6169542" y="24384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 rot="16200000" flipH="1">
                    <a:off x="6169542" y="25908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" name="Group 34"/>
              <p:cNvGrpSpPr/>
              <p:nvPr/>
            </p:nvGrpSpPr>
            <p:grpSpPr>
              <a:xfrm flipH="1">
                <a:off x="4957758" y="4570373"/>
                <a:ext cx="1258176" cy="657225"/>
                <a:chOff x="6169542" y="3667125"/>
                <a:chExt cx="1604630" cy="838200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6707372" y="3667125"/>
                  <a:ext cx="1066800" cy="838200"/>
                  <a:chOff x="1828800" y="3657600"/>
                  <a:chExt cx="2438400" cy="2286000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828800" y="4572000"/>
                    <a:ext cx="2438400" cy="13716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sz="2000" b="1" dirty="0" smtClean="0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828800" y="4114800"/>
                    <a:ext cx="2438400" cy="4572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000" dirty="0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1828800" y="3657600"/>
                    <a:ext cx="2438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2" name="Group 21"/>
                <p:cNvGrpSpPr/>
                <p:nvPr/>
              </p:nvGrpSpPr>
              <p:grpSpPr>
                <a:xfrm>
                  <a:off x="6169542" y="3933825"/>
                  <a:ext cx="535172" cy="304800"/>
                  <a:chOff x="5786770" y="2438400"/>
                  <a:chExt cx="535172" cy="304800"/>
                </a:xfrm>
              </p:grpSpPr>
              <p:cxnSp>
                <p:nvCxnSpPr>
                  <p:cNvPr id="55" name="Straight Arrow Connector 54"/>
                  <p:cNvCxnSpPr/>
                  <p:nvPr/>
                </p:nvCxnSpPr>
                <p:spPr>
                  <a:xfrm>
                    <a:off x="5786770" y="2592388"/>
                    <a:ext cx="535172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/>
                  <p:nvPr/>
                </p:nvCxnSpPr>
                <p:spPr>
                  <a:xfrm rot="5400000" flipH="1" flipV="1">
                    <a:off x="6169542" y="24384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Arrow Connector 56"/>
                  <p:cNvCxnSpPr/>
                  <p:nvPr/>
                </p:nvCxnSpPr>
                <p:spPr>
                  <a:xfrm rot="16200000" flipH="1">
                    <a:off x="6169542" y="2590800"/>
                    <a:ext cx="1524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9" name="Group 7"/>
            <p:cNvGrpSpPr/>
            <p:nvPr/>
          </p:nvGrpSpPr>
          <p:grpSpPr>
            <a:xfrm>
              <a:off x="6225459" y="4567883"/>
              <a:ext cx="836468" cy="657225"/>
              <a:chOff x="1828800" y="3657600"/>
              <a:chExt cx="2438400" cy="2286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828800" y="4572000"/>
                <a:ext cx="2438400" cy="1371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000" b="1" dirty="0" smtClean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828800" y="4114800"/>
                <a:ext cx="24384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828800" y="3657600"/>
                <a:ext cx="24384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1" name="Curved Up Arrow 80"/>
          <p:cNvSpPr/>
          <p:nvPr/>
        </p:nvSpPr>
        <p:spPr>
          <a:xfrm>
            <a:off x="1533957" y="5351649"/>
            <a:ext cx="5200219" cy="926914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5646673" y="4795056"/>
            <a:ext cx="4398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6967965" y="4795056"/>
            <a:ext cx="4398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Database Normalization</a:t>
            </a:r>
            <a:endParaRPr lang="en-US" dirty="0"/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34572" y="1405597"/>
            <a:ext cx="80467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Data Tables &amp; Independent Themes. </a:t>
            </a:r>
            <a:r>
              <a:rPr lang="en-US" sz="2800" dirty="0" smtClean="0"/>
              <a:t>Poorly structured tables mix two or more independent themes. Here, it’s </a:t>
            </a:r>
            <a:r>
              <a:rPr lang="en-US" sz="2800" dirty="0"/>
              <a:t>employees and departments.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800" y="2795960"/>
            <a:ext cx="6219825" cy="3810000"/>
            <a:chOff x="1447800" y="2641212"/>
            <a:chExt cx="6219825" cy="3810000"/>
          </a:xfrm>
        </p:grpSpPr>
        <p:pic>
          <p:nvPicPr>
            <p:cNvPr id="5530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641212"/>
              <a:ext cx="6219825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400808" y="3980151"/>
              <a:ext cx="807514" cy="169277"/>
            </a:xfrm>
            <a:prstGeom prst="rect">
              <a:avLst/>
            </a:prstGeom>
            <a:solidFill>
              <a:srgbClr val="CAD9F6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Acctg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38394" y="5897990"/>
              <a:ext cx="807514" cy="169277"/>
            </a:xfrm>
            <a:prstGeom prst="rect">
              <a:avLst/>
            </a:prstGeom>
            <a:solidFill>
              <a:srgbClr val="F4F7D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11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Acctg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Integrity Problems</a:t>
            </a:r>
            <a:endParaRPr lang="en-US" dirty="0"/>
          </a:p>
        </p:txBody>
      </p:sp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60D07"/>
                </a:solidFill>
                <a:cs typeface="Arial" charset="0"/>
              </a:rPr>
              <a:t>In previous figure, Dept. 100 is both “Accounting and Finance” and “</a:t>
            </a:r>
            <a:r>
              <a:rPr lang="en-US" dirty="0" err="1" smtClean="0">
                <a:solidFill>
                  <a:srgbClr val="060D07"/>
                </a:solidFill>
                <a:cs typeface="Arial" charset="0"/>
              </a:rPr>
              <a:t>Acctng</a:t>
            </a:r>
            <a:r>
              <a:rPr lang="en-US" dirty="0" smtClean="0">
                <a:solidFill>
                  <a:srgbClr val="060D07"/>
                </a:solidFill>
                <a:cs typeface="Arial" charset="0"/>
              </a:rPr>
              <a:t>.” Which is correct?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60D07"/>
                </a:solidFill>
                <a:cs typeface="Arial" charset="0"/>
              </a:rPr>
              <a:t>Duplicate data can cause 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Data Integrity Problems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60D07"/>
                </a:solidFill>
                <a:cs typeface="Arial" charset="0"/>
              </a:rPr>
              <a:t>A table with </a:t>
            </a:r>
            <a:r>
              <a:rPr lang="en-US" dirty="0" smtClean="0">
                <a:solidFill>
                  <a:srgbClr val="060D07"/>
                </a:solidFill>
                <a:cs typeface="Arial" charset="0"/>
                <a:hlinkClick r:id="rId3"/>
              </a:rPr>
              <a:t>data integrity</a:t>
            </a:r>
            <a:r>
              <a:rPr lang="en-US" dirty="0" smtClean="0">
                <a:solidFill>
                  <a:srgbClr val="060D07"/>
                </a:solidFill>
                <a:cs typeface="Arial" charset="0"/>
              </a:rPr>
              <a:t> problems will produce incorrect results and inconsistent information.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60D07"/>
                </a:solidFill>
              </a:rPr>
              <a:t>Users lose confidence in data &amp; system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60D07"/>
                </a:solidFill>
              </a:rPr>
              <a:t>System, data problems &amp; reputations become </a:t>
            </a:r>
            <a:r>
              <a:rPr lang="en-US" u="sng" dirty="0" smtClean="0">
                <a:solidFill>
                  <a:srgbClr val="060D07"/>
                </a:solidFill>
              </a:rPr>
              <a:t>serious</a:t>
            </a:r>
            <a:r>
              <a:rPr lang="en-US" dirty="0" smtClean="0">
                <a:solidFill>
                  <a:srgbClr val="060D07"/>
                </a:solidFill>
              </a:rPr>
              <a:t> burden to the organization.</a:t>
            </a:r>
            <a:endParaRPr lang="en-US" dirty="0" smtClean="0">
              <a:solidFill>
                <a:srgbClr val="060D07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60D07"/>
              </a:solidFill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Normalizing for Data </a:t>
            </a:r>
            <a:r>
              <a:rPr lang="en-US" dirty="0" smtClean="0"/>
              <a:t>Integrity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306" y="2514621"/>
            <a:ext cx="495300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To correct the problem</a:t>
            </a:r>
          </a:p>
          <a:p>
            <a:pPr lvl="1">
              <a:defRPr/>
            </a:pPr>
            <a:r>
              <a:rPr lang="en-US" sz="2000" b="1" dirty="0" smtClean="0"/>
              <a:t>Split table into 2 single-themed tables</a:t>
            </a:r>
          </a:p>
          <a:p>
            <a:pPr lvl="2">
              <a:defRPr/>
            </a:pPr>
            <a:r>
              <a:rPr lang="en-US" dirty="0" smtClean="0"/>
              <a:t>Employee</a:t>
            </a:r>
          </a:p>
          <a:p>
            <a:pPr lvl="2">
              <a:defRPr/>
            </a:pPr>
            <a:r>
              <a:rPr lang="en-US" dirty="0" smtClean="0"/>
              <a:t>Department</a:t>
            </a:r>
          </a:p>
          <a:p>
            <a:pPr lvl="1">
              <a:defRPr/>
            </a:pPr>
            <a:r>
              <a:rPr lang="en-US" sz="2000" b="1" u="sng" dirty="0" smtClean="0"/>
              <a:t>Keep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DeptNo</a:t>
            </a:r>
            <a:r>
              <a:rPr lang="en-US" sz="2000" b="1" dirty="0" smtClean="0"/>
              <a:t> identifier w/Employee</a:t>
            </a:r>
          </a:p>
          <a:p>
            <a:pPr lvl="2">
              <a:defRPr/>
            </a:pPr>
            <a:r>
              <a:rPr lang="en-US" dirty="0" smtClean="0"/>
              <a:t>It is a </a:t>
            </a:r>
            <a:r>
              <a:rPr lang="en-US" u="sng" dirty="0" smtClean="0"/>
              <a:t>foreign key</a:t>
            </a:r>
            <a:r>
              <a:rPr lang="en-US" dirty="0" smtClean="0"/>
              <a:t>. Enables relationships to the table where we store all the details about the 2</a:t>
            </a:r>
            <a:r>
              <a:rPr lang="en-US" baseline="30000" dirty="0" smtClean="0"/>
              <a:t>nd</a:t>
            </a:r>
            <a:r>
              <a:rPr lang="en-US" dirty="0" smtClean="0"/>
              <a:t> theme – the department.</a:t>
            </a:r>
          </a:p>
          <a:p>
            <a:pPr lvl="2">
              <a:defRPr/>
            </a:pPr>
            <a:r>
              <a:rPr lang="en-US" dirty="0" smtClean="0"/>
              <a:t>Use </a:t>
            </a:r>
            <a:r>
              <a:rPr lang="en-US" dirty="0" err="1" smtClean="0"/>
              <a:t>DeptNo</a:t>
            </a:r>
            <a:r>
              <a:rPr lang="en-US" dirty="0" smtClean="0"/>
              <a:t> as foreign key elsewhere</a:t>
            </a:r>
          </a:p>
          <a:p>
            <a:pPr lvl="2">
              <a:defRPr/>
            </a:pPr>
            <a:r>
              <a:rPr lang="en-US" dirty="0" smtClean="0"/>
              <a:t>Changes/entries to department table then only need to be written once.</a:t>
            </a: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733800" cy="28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45305" y="4543706"/>
            <a:ext cx="1290917" cy="1727002"/>
          </a:xfrm>
          <a:prstGeom prst="upArrowCallout">
            <a:avLst>
              <a:gd name="adj1" fmla="val 20994"/>
              <a:gd name="adj2" fmla="val 19003"/>
              <a:gd name="adj3" fmla="val 22917"/>
              <a:gd name="adj4" fmla="val 531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(Primary)</a:t>
            </a:r>
          </a:p>
          <a:p>
            <a:pPr algn="ctr"/>
            <a:r>
              <a:rPr lang="en-US" b="1" dirty="0" smtClean="0"/>
              <a:t>Key</a:t>
            </a:r>
          </a:p>
          <a:p>
            <a:pPr algn="ctr"/>
            <a:r>
              <a:rPr lang="en-US" b="1" dirty="0" smtClean="0"/>
              <a:t>Field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54788" y="3119719"/>
            <a:ext cx="1089212" cy="3111103"/>
          </a:xfrm>
          <a:prstGeom prst="upArrowCallout">
            <a:avLst>
              <a:gd name="adj1" fmla="val 23077"/>
              <a:gd name="adj2" fmla="val 19003"/>
              <a:gd name="adj3" fmla="val 25000"/>
              <a:gd name="adj4" fmla="val 294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Foreign</a:t>
            </a:r>
          </a:p>
          <a:p>
            <a:pPr algn="ctr"/>
            <a:r>
              <a:rPr lang="en-US" b="1" dirty="0" smtClean="0"/>
              <a:t>Key</a:t>
            </a:r>
          </a:p>
          <a:p>
            <a:pPr algn="ctr"/>
            <a:r>
              <a:rPr lang="en-US" b="1" dirty="0" smtClean="0"/>
              <a:t>Field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8782" y="1360631"/>
            <a:ext cx="4816942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Transforming a table to remove duplicate data and other problems is called </a:t>
            </a:r>
            <a:r>
              <a:rPr lang="en-US" sz="2400" b="1" dirty="0" smtClean="0">
                <a:solidFill>
                  <a:schemeClr val="bg1"/>
                </a:solidFill>
                <a:hlinkClick r:id="rId4"/>
              </a:rPr>
              <a:t>normalizing</a:t>
            </a:r>
            <a:r>
              <a:rPr lang="en-US" sz="2400" b="1" dirty="0" smtClean="0">
                <a:solidFill>
                  <a:schemeClr val="bg1"/>
                </a:solidFill>
              </a:rPr>
              <a:t> it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of Normalization</a:t>
            </a:r>
            <a:endParaRPr lang="en-US" dirty="0"/>
          </a:p>
        </p:txBody>
      </p:sp>
      <p:sp>
        <p:nvSpPr>
          <p:cNvPr id="59394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81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goal of 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normalization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to construct tables such that every table has a single topic or theme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Database practitioners classify different table problem types into various 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“normal forms”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Normalization only one criterion for evaluating database design.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example, normalized tables reduce duplicate data but can be slower to process.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Database designers sometimes opt for non-normalized tables to speed processing.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“Best” design depends on user processing requirements.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Database Design – In Brief</a:t>
            </a:r>
            <a:endParaRPr lang="en-US" dirty="0"/>
          </a:p>
        </p:txBody>
      </p:sp>
      <p:sp>
        <p:nvSpPr>
          <p:cNvPr id="54274" name="Content Placeholder 1"/>
          <p:cNvSpPr>
            <a:spLocks noGrp="1"/>
          </p:cNvSpPr>
          <p:nvPr>
            <p:ph idx="1"/>
          </p:nvPr>
        </p:nvSpPr>
        <p:spPr>
          <a:xfrm>
            <a:off x="838200" y="1371600"/>
            <a:ext cx="7696200" cy="464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60D07"/>
                </a:solidFill>
              </a:rPr>
              <a:t>The process of developing a data model and converting it into tables, relationships, and data constraints. </a:t>
            </a:r>
          </a:p>
          <a:p>
            <a:r>
              <a:rPr lang="en-US" sz="3200" dirty="0" smtClean="0">
                <a:solidFill>
                  <a:srgbClr val="060D07"/>
                </a:solidFill>
              </a:rPr>
              <a:t>Database design team</a:t>
            </a:r>
          </a:p>
          <a:p>
            <a:pPr lvl="1"/>
            <a:r>
              <a:rPr lang="en-US" sz="2800" dirty="0" smtClean="0">
                <a:solidFill>
                  <a:srgbClr val="060D07"/>
                </a:solidFill>
              </a:rPr>
              <a:t>Elicits and develops model w/users assistance</a:t>
            </a:r>
          </a:p>
          <a:p>
            <a:pPr lvl="1"/>
            <a:r>
              <a:rPr lang="en-US" sz="2800" dirty="0" smtClean="0">
                <a:solidFill>
                  <a:srgbClr val="060D07"/>
                </a:solidFill>
              </a:rPr>
              <a:t>Transforms entities into tables</a:t>
            </a:r>
          </a:p>
          <a:p>
            <a:pPr lvl="1"/>
            <a:r>
              <a:rPr lang="en-US" sz="2800" dirty="0" smtClean="0">
                <a:solidFill>
                  <a:srgbClr val="060D07"/>
                </a:solidFill>
              </a:rPr>
              <a:t>Elicit required values (fields) for each relation</a:t>
            </a:r>
          </a:p>
          <a:p>
            <a:pPr lvl="1"/>
            <a:r>
              <a:rPr lang="en-US" sz="2800" dirty="0" smtClean="0">
                <a:solidFill>
                  <a:srgbClr val="060D07"/>
                </a:solidFill>
              </a:rPr>
              <a:t>Normalizes tables as necessary</a:t>
            </a:r>
          </a:p>
          <a:p>
            <a:pPr lvl="1"/>
            <a:r>
              <a:rPr lang="en-US" sz="2800" dirty="0" smtClean="0">
                <a:solidFill>
                  <a:srgbClr val="060D07"/>
                </a:solidFill>
              </a:rPr>
              <a:t>Expresses relationships by defining keys and foreign keys.</a:t>
            </a:r>
          </a:p>
          <a:p>
            <a:pPr lvl="1"/>
            <a:r>
              <a:rPr lang="en-US" sz="2800" dirty="0" smtClean="0">
                <a:solidFill>
                  <a:srgbClr val="060D07"/>
                </a:solidFill>
              </a:rPr>
              <a:t>Adds tables to deal w/N:M relationships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57515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9" y="457200"/>
            <a:ext cx="3810001" cy="18130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en-US" sz="3700" dirty="0" smtClean="0"/>
              <a:t>Representing a </a:t>
            </a:r>
            <a:r>
              <a:rPr lang="en-US" sz="3700" dirty="0"/>
              <a:t>O</a:t>
            </a:r>
            <a:r>
              <a:rPr lang="en-US" sz="3700" dirty="0" smtClean="0"/>
              <a:t>ne-to-Many (1:N) Relationship </a:t>
            </a:r>
            <a:endParaRPr lang="en-US" sz="37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81125"/>
            <a:ext cx="792321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57200" y="0"/>
            <a:ext cx="7772400" cy="1397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Representing a Many-to-Many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M:N) Relationship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Database Development Process</a:t>
            </a:r>
            <a:endParaRPr lang="en-US" dirty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67487"/>
            <a:ext cx="72961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7315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Ideally the data model should be based on user and organizational requirements, discovered through interviews, examination of routinely used forms, reports, routine questions that arise…even user behavior.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8245773">
            <a:off x="1949824" y="2525482"/>
            <a:ext cx="968188" cy="1075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Summary – Users’ Role</a:t>
            </a:r>
          </a:p>
        </p:txBody>
      </p:sp>
      <p:sp>
        <p:nvSpPr>
          <p:cNvPr id="64514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8176"/>
          </a:xfrm>
        </p:spPr>
        <p:txBody>
          <a:bodyPr>
            <a:normAutofit lnSpcReduction="10000"/>
          </a:bodyPr>
          <a:lstStyle/>
          <a:p>
            <a:r>
              <a:rPr lang="en-US" sz="2400" b="1" i="1" dirty="0" smtClean="0">
                <a:solidFill>
                  <a:srgbClr val="060D07"/>
                </a:solidFill>
              </a:rPr>
              <a:t>User review of the data model is crucial.</a:t>
            </a:r>
          </a:p>
          <a:p>
            <a:endParaRPr lang="en-US" sz="2400" b="1" i="1" dirty="0" smtClean="0">
              <a:solidFill>
                <a:srgbClr val="060D07"/>
              </a:solidFill>
            </a:endParaRPr>
          </a:p>
          <a:p>
            <a:endParaRPr lang="en-US" sz="2400" b="1" i="1" dirty="0" smtClean="0">
              <a:solidFill>
                <a:srgbClr val="060D07"/>
              </a:solidFill>
              <a:cs typeface="Arial" charset="0"/>
            </a:endParaRPr>
          </a:p>
          <a:p>
            <a:endParaRPr lang="en-US" sz="2400" dirty="0" smtClean="0">
              <a:solidFill>
                <a:srgbClr val="060D07"/>
              </a:solidFill>
              <a:cs typeface="Arial" charset="0"/>
            </a:endParaRPr>
          </a:p>
          <a:p>
            <a:r>
              <a:rPr lang="en-US" sz="2400" dirty="0" smtClean="0">
                <a:solidFill>
                  <a:srgbClr val="060D07"/>
                </a:solidFill>
                <a:cs typeface="Arial" charset="0"/>
              </a:rPr>
              <a:t>Be sure it accurately reflects users’ view of the business.</a:t>
            </a:r>
          </a:p>
          <a:p>
            <a:r>
              <a:rPr lang="en-US" sz="2400" dirty="0" smtClean="0">
                <a:solidFill>
                  <a:srgbClr val="060D07"/>
                </a:solidFill>
                <a:cs typeface="Arial" charset="0"/>
              </a:rPr>
              <a:t>Users are the final judges of: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60D07"/>
                </a:solidFill>
                <a:cs typeface="Arial" charset="0"/>
              </a:rPr>
              <a:t>What data the database should contain,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60D07"/>
                </a:solidFill>
                <a:cs typeface="Arial" charset="0"/>
              </a:rPr>
              <a:t>How tables should be related.</a:t>
            </a:r>
          </a:p>
          <a:p>
            <a:r>
              <a:rPr lang="en-US" sz="2400" b="1" i="1" dirty="0" smtClean="0">
                <a:solidFill>
                  <a:srgbClr val="060D07"/>
                </a:solidFill>
              </a:rPr>
              <a:t>Easiest time to change database structure is during data modeling stage</a:t>
            </a:r>
            <a:r>
              <a:rPr lang="en-US" sz="2400" dirty="0" smtClean="0">
                <a:solidFill>
                  <a:srgbClr val="060D07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60D07"/>
                </a:solidFill>
                <a:cs typeface="Arial" charset="0"/>
              </a:rPr>
              <a:t>Mistakes now will come back to haunt you later</a:t>
            </a:r>
          </a:p>
          <a:p>
            <a:r>
              <a:rPr lang="en-US" sz="2400" dirty="0" smtClean="0">
                <a:solidFill>
                  <a:srgbClr val="060D07"/>
                </a:solidFill>
              </a:rPr>
              <a:t>Changing a data model relationship is simply a matter of changing notation. Changing it after the database is finished and data has been collected is not simple at all.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097741"/>
            <a:ext cx="8610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3225"/>
            <a:r>
              <a:rPr lang="en-US" b="1" i="1" dirty="0" smtClean="0"/>
              <a:t>Expert help can be invaluable, but shouldn’t dictate database contents or table relationships. Users must be involved.</a:t>
            </a:r>
            <a:endParaRPr lang="en-US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Guide: No, Thanks, I’ll Use a Spreadsheet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060D07"/>
                </a:solidFill>
                <a:cs typeface="Arial" charset="0"/>
              </a:rPr>
              <a:t>Databases take time to build.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060D07"/>
                </a:solidFill>
                <a:cs typeface="Arial" charset="0"/>
              </a:rPr>
              <a:t>Moderate-to-steep Learning Curve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060D07"/>
                </a:solidFill>
                <a:cs typeface="Arial" charset="0"/>
              </a:rPr>
              <a:t>Complicated to operate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60D07"/>
                </a:solidFill>
                <a:cs typeface="Arial" charset="0"/>
              </a:rPr>
              <a:t>May require use of multiple applications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060D07"/>
                </a:solidFill>
                <a:cs typeface="Arial" charset="0"/>
              </a:rPr>
              <a:t>Need IS people to create it and keep it running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060D07"/>
                </a:solidFill>
                <a:cs typeface="Arial" charset="0"/>
              </a:rPr>
              <a:t>Will share data that you may not want to expose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060D07"/>
                </a:solidFill>
                <a:cs typeface="Arial" charset="0"/>
              </a:rPr>
              <a:t>Spreadsheets may be a better option in some cases.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060D07"/>
                </a:solidFill>
                <a:cs typeface="Arial" charset="0"/>
              </a:rPr>
              <a:t>However, can create data, info “islands”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Deer In The Headlights 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9151"/>
            <a:ext cx="9144000" cy="665226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442447" y="109151"/>
            <a:ext cx="4329953" cy="2217190"/>
          </a:xfrm>
          <a:prstGeom prst="wedgeRoundRectCallout">
            <a:avLst>
              <a:gd name="adj1" fmla="val 45937"/>
              <a:gd name="adj2" fmla="val 95011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 has that “studying data modeling” look in his eyes…</a:t>
            </a:r>
            <a:endParaRPr 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3941" y="6575611"/>
            <a:ext cx="3160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…with apologies to Mike </a:t>
            </a:r>
            <a:r>
              <a:rPr lang="en-US" sz="1200" b="1" i="1" dirty="0" err="1" smtClean="0"/>
              <a:t>Luckovich</a:t>
            </a:r>
            <a:r>
              <a:rPr lang="en-US" sz="1200" b="1" i="1" dirty="0" smtClean="0"/>
              <a:t>!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9999768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T</a:t>
            </a:r>
            <a:r>
              <a:rPr lang="en-US" sz="4000" dirty="0" smtClean="0"/>
              <a:t>he Entity-Relationship Data Model?</a:t>
            </a:r>
            <a:endParaRPr lang="en-US" sz="4000" dirty="0"/>
          </a:p>
        </p:txBody>
      </p:sp>
      <p:sp>
        <p:nvSpPr>
          <p:cNvPr id="4608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60D07"/>
                </a:solidFill>
                <a:hlinkClick r:id="rId3"/>
              </a:rPr>
              <a:t>The most common method for constructing data models is the Entity-Relationship (E-R) data model</a:t>
            </a:r>
            <a:endParaRPr lang="en-US" dirty="0" smtClean="0">
              <a:solidFill>
                <a:srgbClr val="060D07"/>
              </a:solidFill>
            </a:endParaRP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60D07"/>
                </a:solidFill>
              </a:rPr>
              <a:t>Developers use it to describe the content of a data model by defining </a:t>
            </a:r>
            <a:r>
              <a:rPr lang="en-US" sz="2800" b="1" dirty="0" smtClean="0">
                <a:solidFill>
                  <a:srgbClr val="060D07"/>
                </a:solidFill>
              </a:rPr>
              <a:t>entities</a:t>
            </a:r>
            <a:r>
              <a:rPr lang="en-US" sz="2800" dirty="0" smtClean="0">
                <a:solidFill>
                  <a:srgbClr val="060D07"/>
                </a:solidFill>
              </a:rPr>
              <a:t> that will be stored in database and </a:t>
            </a:r>
            <a:r>
              <a:rPr lang="en-US" sz="2800" b="1" dirty="0" smtClean="0">
                <a:solidFill>
                  <a:srgbClr val="060D07"/>
                </a:solidFill>
              </a:rPr>
              <a:t>relationships</a:t>
            </a:r>
            <a:r>
              <a:rPr lang="en-US" sz="2800" dirty="0" smtClean="0">
                <a:solidFill>
                  <a:srgbClr val="060D07"/>
                </a:solidFill>
              </a:rPr>
              <a:t> among those entities</a:t>
            </a: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u="sng" dirty="0" smtClean="0">
                <a:solidFill>
                  <a:srgbClr val="060D07"/>
                </a:solidFill>
                <a:hlinkClick r:id="rId4"/>
              </a:rPr>
              <a:t>Unified Modeling Language (UML</a:t>
            </a:r>
            <a:r>
              <a:rPr lang="en-US" sz="2800" dirty="0" smtClean="0">
                <a:solidFill>
                  <a:srgbClr val="060D07"/>
                </a:solidFill>
                <a:hlinkClick r:id="rId4"/>
              </a:rPr>
              <a:t>)</a:t>
            </a:r>
            <a:r>
              <a:rPr lang="en-US" sz="2800" dirty="0" smtClean="0">
                <a:solidFill>
                  <a:srgbClr val="060D07"/>
                </a:solidFill>
              </a:rPr>
              <a:t> is another less popular tool for data modeling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835" y="5822576"/>
            <a:ext cx="85657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Although purists will argue the philosophical fine points, an Entity is just a table that represents some thing of interest to someone.</a:t>
            </a:r>
            <a:endParaRPr lang="en-US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Entities - Tables</a:t>
            </a:r>
            <a:endParaRPr lang="en-US" dirty="0"/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60D07"/>
                </a:solidFill>
              </a:rPr>
              <a:t>Some thing users want to track</a:t>
            </a:r>
            <a:endParaRPr lang="en-US" sz="3200" dirty="0" smtClean="0">
              <a:solidFill>
                <a:srgbClr val="060D07"/>
              </a:solidFill>
            </a:endParaRPr>
          </a:p>
          <a:p>
            <a:pPr eaLnBrk="1" hangingPunct="1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(represented as a table)</a:t>
            </a:r>
          </a:p>
          <a:p>
            <a:r>
              <a:rPr lang="en-US" sz="3200" b="1" dirty="0" smtClean="0">
                <a:solidFill>
                  <a:srgbClr val="060D07"/>
                </a:solidFill>
              </a:rPr>
              <a:t>Examples: </a:t>
            </a:r>
            <a:r>
              <a:rPr lang="en-US" sz="3200" i="1" dirty="0" smtClean="0">
                <a:solidFill>
                  <a:srgbClr val="060D07"/>
                </a:solidFill>
              </a:rPr>
              <a:t>Contract, Sale</a:t>
            </a:r>
            <a:r>
              <a:rPr lang="en-US" sz="3200" dirty="0" smtClean="0">
                <a:solidFill>
                  <a:srgbClr val="060D07"/>
                </a:solidFill>
              </a:rPr>
              <a:t>, </a:t>
            </a:r>
            <a:r>
              <a:rPr lang="en-US" sz="3200" i="1" dirty="0" smtClean="0">
                <a:solidFill>
                  <a:srgbClr val="060D07"/>
                </a:solidFill>
              </a:rPr>
              <a:t>Customer</a:t>
            </a:r>
            <a:r>
              <a:rPr lang="en-US" sz="3200" dirty="0" smtClean="0">
                <a:solidFill>
                  <a:srgbClr val="060D07"/>
                </a:solidFill>
              </a:rPr>
              <a:t>, </a:t>
            </a:r>
            <a:r>
              <a:rPr lang="en-US" sz="3200" i="1" dirty="0" smtClean="0">
                <a:solidFill>
                  <a:srgbClr val="060D07"/>
                </a:solidFill>
              </a:rPr>
              <a:t>Salesperson</a:t>
            </a:r>
            <a:r>
              <a:rPr lang="en-US" sz="3200" dirty="0" smtClean="0">
                <a:solidFill>
                  <a:srgbClr val="060D07"/>
                </a:solidFill>
              </a:rPr>
              <a:t>, and </a:t>
            </a:r>
            <a:r>
              <a:rPr lang="en-US" sz="3200" i="1" dirty="0" smtClean="0">
                <a:solidFill>
                  <a:srgbClr val="060D07"/>
                </a:solidFill>
              </a:rPr>
              <a:t>Item</a:t>
            </a:r>
            <a:endParaRPr lang="en-US" sz="3200" dirty="0" smtClean="0">
              <a:solidFill>
                <a:srgbClr val="060D07"/>
              </a:solidFill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800" u="sng" dirty="0" smtClean="0">
                <a:solidFill>
                  <a:srgbClr val="060D07"/>
                </a:solidFill>
              </a:rPr>
              <a:t>Person</a:t>
            </a:r>
            <a:r>
              <a:rPr lang="en-US" sz="2800" dirty="0" smtClean="0">
                <a:solidFill>
                  <a:srgbClr val="060D07"/>
                </a:solidFill>
              </a:rPr>
              <a:t> – Customer; Salesperson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800" u="sng" dirty="0" smtClean="0">
                <a:solidFill>
                  <a:srgbClr val="060D07"/>
                </a:solidFill>
              </a:rPr>
              <a:t>Event</a:t>
            </a:r>
            <a:r>
              <a:rPr lang="en-US" sz="2800" dirty="0" smtClean="0">
                <a:solidFill>
                  <a:srgbClr val="060D07"/>
                </a:solidFill>
              </a:rPr>
              <a:t> – Sale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800" u="sng" dirty="0" smtClean="0">
                <a:solidFill>
                  <a:srgbClr val="060D07"/>
                </a:solidFill>
              </a:rPr>
              <a:t>Thing</a:t>
            </a:r>
            <a:r>
              <a:rPr lang="en-US" sz="2800" dirty="0" smtClean="0">
                <a:solidFill>
                  <a:srgbClr val="060D07"/>
                </a:solidFill>
              </a:rPr>
              <a:t>, real or conceptual – Item; Contract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Entity Characteristics - Columns</a:t>
            </a:r>
            <a:endParaRPr lang="en-US" dirty="0"/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60D07"/>
                </a:solidFill>
              </a:rPr>
              <a:t>Fields or Attributes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(represented as table columns)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60D07"/>
                </a:solidFill>
              </a:rPr>
              <a:t>Describe characteristics of an entity.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60D07"/>
                </a:solidFill>
              </a:rPr>
              <a:t>Examples: order attributes are </a:t>
            </a:r>
            <a:r>
              <a:rPr lang="en-US" sz="3200" dirty="0" err="1" smtClean="0">
                <a:solidFill>
                  <a:srgbClr val="060D07"/>
                </a:solidFill>
              </a:rPr>
              <a:t>OrderNumber</a:t>
            </a:r>
            <a:r>
              <a:rPr lang="en-US" sz="3200" dirty="0" smtClean="0">
                <a:solidFill>
                  <a:srgbClr val="060D07"/>
                </a:solidFill>
              </a:rPr>
              <a:t>, </a:t>
            </a:r>
            <a:r>
              <a:rPr lang="en-US" sz="3200" dirty="0" err="1" smtClean="0">
                <a:solidFill>
                  <a:srgbClr val="060D07"/>
                </a:solidFill>
              </a:rPr>
              <a:t>OrderDate</a:t>
            </a:r>
            <a:r>
              <a:rPr lang="en-US" sz="3200" dirty="0" smtClean="0">
                <a:solidFill>
                  <a:srgbClr val="060D07"/>
                </a:solidFill>
              </a:rPr>
              <a:t>, </a:t>
            </a:r>
            <a:r>
              <a:rPr lang="en-US" sz="3200" dirty="0" err="1" smtClean="0">
                <a:solidFill>
                  <a:srgbClr val="060D07"/>
                </a:solidFill>
              </a:rPr>
              <a:t>SubTotal</a:t>
            </a:r>
            <a:r>
              <a:rPr lang="en-US" sz="3200" dirty="0" smtClean="0">
                <a:solidFill>
                  <a:srgbClr val="060D07"/>
                </a:solidFill>
              </a:rPr>
              <a:t>, Tax, Total, and so forth.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941" y="5802997"/>
            <a:ext cx="85926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addition to specific things being of interest, specific attributes or characteristics of those things are of interest.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Entity Instances – Records (Rows)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Records or Instances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(represented as table rows)</a:t>
            </a:r>
          </a:p>
          <a:p>
            <a:r>
              <a:rPr lang="en-US" sz="3200" dirty="0" smtClean="0"/>
              <a:t>The collection of values stored in all the columns across a single row in a table represents one instance or occurrence of the type of entity the table represents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8941" y="5802997"/>
            <a:ext cx="85926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row (record) in a table intersects all the columns (characteristics)  of that entity type. The values in those cells describe one instance of the entity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Special Entity Characteristics</a:t>
            </a:r>
            <a:endParaRPr lang="en-US" dirty="0"/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60D07"/>
                </a:solidFill>
              </a:rPr>
              <a:t>Key Field (unique identifier)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60D07"/>
                </a:solidFill>
              </a:rPr>
              <a:t>Each instance (row) of an entity (table) needs to be uniquely identifiable.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60D07"/>
                </a:solidFill>
              </a:rPr>
              <a:t>One or more table fields (entity characteristics or attributes) must have values that are </a:t>
            </a:r>
            <a:r>
              <a:rPr lang="en-US" sz="2800" u="sng" dirty="0" smtClean="0">
                <a:solidFill>
                  <a:srgbClr val="060D07"/>
                </a:solidFill>
              </a:rPr>
              <a:t>unique per row</a:t>
            </a:r>
            <a:r>
              <a:rPr lang="en-US" sz="2800" dirty="0" smtClean="0">
                <a:solidFill>
                  <a:srgbClr val="060D07"/>
                </a:solidFill>
              </a:rPr>
              <a:t>. That value </a:t>
            </a:r>
            <a:r>
              <a:rPr lang="en-US" sz="2800" u="sng" dirty="0" smtClean="0">
                <a:solidFill>
                  <a:srgbClr val="060D07"/>
                </a:solidFill>
              </a:rPr>
              <a:t>never</a:t>
            </a:r>
            <a:r>
              <a:rPr lang="en-US" sz="2800" dirty="0" smtClean="0">
                <a:solidFill>
                  <a:srgbClr val="060D07"/>
                </a:solidFill>
              </a:rPr>
              <a:t> repeats w/in the table!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60D07"/>
                </a:solidFill>
              </a:rPr>
              <a:t>This field or fields is a </a:t>
            </a:r>
            <a:r>
              <a:rPr lang="en-US" sz="2800" b="1" dirty="0" smtClean="0">
                <a:solidFill>
                  <a:srgbClr val="060D07"/>
                </a:solidFill>
              </a:rPr>
              <a:t>KEY (or primary key)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60D07"/>
                </a:solidFill>
              </a:rPr>
              <a:t>Other non-key field values can repeat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941" y="5802997"/>
            <a:ext cx="85926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 uniquely identify each instance of an entity (row in a table) there must be a field  (or combination of fields) the value(s) of which occur(s) for one and only one row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is3e">
  <a:themeElements>
    <a:clrScheme name="Custom 5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2672"/>
      </a:hlink>
      <a:folHlink>
        <a:srgbClr val="F0E500"/>
      </a:folHlink>
    </a:clrScheme>
    <a:fontScheme name="1_Custom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FFFFFF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E7E7E7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umis3e</Template>
  <TotalTime>3340</TotalTime>
  <Words>2520</Words>
  <Application>Microsoft Office PowerPoint</Application>
  <PresentationFormat>On-screen Show (4:3)</PresentationFormat>
  <Paragraphs>303</Paragraphs>
  <Slides>42</Slides>
  <Notes>24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umis3e</vt:lpstr>
      <vt:lpstr>Custom Design</vt:lpstr>
      <vt:lpstr>Human</vt:lpstr>
      <vt:lpstr>Data Modeling</vt:lpstr>
      <vt:lpstr>Outline</vt:lpstr>
      <vt:lpstr>Database Development Process</vt:lpstr>
      <vt:lpstr>Database Development Process</vt:lpstr>
      <vt:lpstr>The Entity-Relationship Data Model?</vt:lpstr>
      <vt:lpstr>Entities - Tables</vt:lpstr>
      <vt:lpstr>Entity Characteristics - Columns</vt:lpstr>
      <vt:lpstr>Entity Instances – Records (Rows)</vt:lpstr>
      <vt:lpstr>Special Entity Characteristics</vt:lpstr>
      <vt:lpstr>Special Entity Characteristics</vt:lpstr>
      <vt:lpstr>Table, Fields, Records &amp; Values</vt:lpstr>
      <vt:lpstr>Hierarchy of Data Elements</vt:lpstr>
      <vt:lpstr>Entity Example – Tables</vt:lpstr>
      <vt:lpstr>Data Modeling Steps</vt:lpstr>
      <vt:lpstr>Data Modeling Steps - Interview</vt:lpstr>
      <vt:lpstr>Data Modeling Steps – Interview</vt:lpstr>
      <vt:lpstr>Data Modeling Steps – Evidence</vt:lpstr>
      <vt:lpstr>Data Modeling Steps – Draft Entities</vt:lpstr>
      <vt:lpstr>Data Modeling Notation</vt:lpstr>
      <vt:lpstr>Notation - Entities</vt:lpstr>
      <vt:lpstr> Entity Examples: Student Data Model</vt:lpstr>
      <vt:lpstr>Notation – Relationships</vt:lpstr>
      <vt:lpstr>Notation – Cardinalities</vt:lpstr>
      <vt:lpstr>Notation – Meanings</vt:lpstr>
      <vt:lpstr>Relationship Meanings</vt:lpstr>
      <vt:lpstr>Relationships ~ Business Rules</vt:lpstr>
      <vt:lpstr>Notation – Cardinality Min/Max</vt:lpstr>
      <vt:lpstr>Examples – Cardinality Min/Max</vt:lpstr>
      <vt:lpstr>Data Modeling Steps – Draft Model2</vt:lpstr>
      <vt:lpstr>Data Modeling Steps - ERD</vt:lpstr>
      <vt:lpstr>Data Modeling Steps – ERD</vt:lpstr>
      <vt:lpstr>Data Modeling Steps - ERD</vt:lpstr>
      <vt:lpstr>Database Normalization</vt:lpstr>
      <vt:lpstr>Data Integrity Problems</vt:lpstr>
      <vt:lpstr>Normalizing for Data Integrity</vt:lpstr>
      <vt:lpstr>Summary of Normalization</vt:lpstr>
      <vt:lpstr>Database Design – In Brief</vt:lpstr>
      <vt:lpstr>Representing a One-to-Many (1:N) Relationship </vt:lpstr>
      <vt:lpstr>PowerPoint Presentation</vt:lpstr>
      <vt:lpstr>Summary – Users’ Role</vt:lpstr>
      <vt:lpstr>Guide: No, Thanks, I’ll Use a Spreadsheet</vt:lpstr>
      <vt:lpstr>PowerPoint Presentation</vt:lpstr>
    </vt:vector>
  </TitlesOfParts>
  <Company>MontanaSky.com,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 Ellestad</dc:creator>
  <cp:lastModifiedBy>mbovee</cp:lastModifiedBy>
  <cp:revision>408</cp:revision>
  <dcterms:created xsi:type="dcterms:W3CDTF">2008-01-21T13:07:17Z</dcterms:created>
  <dcterms:modified xsi:type="dcterms:W3CDTF">2013-02-11T22:14:23Z</dcterms:modified>
</cp:coreProperties>
</file>