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
  </p:notesMasterIdLst>
  <p:handoutMasterIdLst>
    <p:handoutMasterId r:id="rId13"/>
  </p:handoutMasterIdLst>
  <p:sldIdLst>
    <p:sldId id="257" r:id="rId2"/>
    <p:sldId id="599" r:id="rId3"/>
    <p:sldId id="601" r:id="rId4"/>
    <p:sldId id="606" r:id="rId5"/>
    <p:sldId id="607" r:id="rId6"/>
    <p:sldId id="602" r:id="rId7"/>
    <p:sldId id="603" r:id="rId8"/>
    <p:sldId id="604" r:id="rId9"/>
    <p:sldId id="605" r:id="rId10"/>
    <p:sldId id="578" r:id="rId11"/>
  </p:sldIdLst>
  <p:sldSz cx="9144000" cy="6858000" type="screen4x3"/>
  <p:notesSz cx="7315200" cy="9601200"/>
  <p:defaultTextStyle>
    <a:defPPr>
      <a:defRPr lang="en-US"/>
    </a:defPPr>
    <a:lvl1pPr algn="ctr"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1pPr>
    <a:lvl2pPr marL="457200" algn="ctr"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2pPr>
    <a:lvl3pPr marL="914400" algn="ctr"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3pPr>
    <a:lvl4pPr marL="1371600" algn="ctr"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4pPr>
    <a:lvl5pPr marL="1828800" algn="ctr"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3" autoAdjust="0"/>
    <p:restoredTop sz="95090" autoAdjust="0"/>
  </p:normalViewPr>
  <p:slideViewPr>
    <p:cSldViewPr>
      <p:cViewPr varScale="1">
        <p:scale>
          <a:sx n="110" d="100"/>
          <a:sy n="110" d="100"/>
        </p:scale>
        <p:origin x="1242" y="78"/>
      </p:cViewPr>
      <p:guideLst/>
    </p:cSldViewPr>
  </p:slideViewPr>
  <p:outlineViewPr>
    <p:cViewPr>
      <p:scale>
        <a:sx n="50" d="100"/>
        <a:sy n="50"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3.xml"/><Relationship Id="rId1" Type="http://schemas.openxmlformats.org/officeDocument/2006/relationships/slide" Target="slides/slide1.xml"/><Relationship Id="rId5" Type="http://schemas.openxmlformats.org/officeDocument/2006/relationships/slide" Target="slides/slide10.xml"/><Relationship Id="rId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200"/>
            <a:ext cx="731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defRPr sz="1200" b="0" i="1">
                <a:latin typeface="Times New Roman" panose="02020603050405020304" pitchFamily="18" charset="0"/>
              </a:defRPr>
            </a:lvl1pPr>
          </a:lstStyle>
          <a:p>
            <a:r>
              <a:rPr lang="fr-CA" altLang="en-US"/>
              <a:t>IS 340 Class Notes</a:t>
            </a:r>
            <a:endParaRPr lang="en-US" altLang="en-US"/>
          </a:p>
        </p:txBody>
      </p:sp>
      <p:sp>
        <p:nvSpPr>
          <p:cNvPr id="503812" name="Rectangle 4"/>
          <p:cNvSpPr>
            <a:spLocks noGrp="1" noChangeArrowheads="1"/>
          </p:cNvSpPr>
          <p:nvPr>
            <p:ph type="ftr" sz="quarter" idx="2"/>
          </p:nvPr>
        </p:nvSpPr>
        <p:spPr bwMode="auto">
          <a:xfrm>
            <a:off x="0" y="8915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defRPr sz="1200" b="0" i="1">
                <a:latin typeface="Times New Roman" panose="02020603050405020304" pitchFamily="18" charset="0"/>
              </a:defRPr>
            </a:lvl1pPr>
          </a:lstStyle>
          <a:p>
            <a:r>
              <a:rPr lang="fr-CA" altLang="en-US"/>
              <a:t>Copyright © 2004 M. E. Kabay</a:t>
            </a:r>
            <a:r>
              <a:rPr lang="fr-CA" altLang="en-US" i="0"/>
              <a:t>                             </a:t>
            </a:r>
            <a:fld id="{19C04FB9-2BC8-4509-BA3C-919775DB4B0A}" type="slidenum">
              <a:rPr lang="en-US" altLang="en-US" b="1" i="0"/>
              <a:pPr/>
              <a:t>‹#›</a:t>
            </a:fld>
            <a:r>
              <a:rPr lang="fr-CA" altLang="en-US" i="0"/>
              <a:t>                                              </a:t>
            </a:r>
            <a:r>
              <a:rPr lang="fr-CA" altLang="en-US"/>
              <a:t>All rights reserved.</a:t>
            </a:r>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39713"/>
            <a:ext cx="4876800" cy="2397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t" anchorCtr="0" compatLnSpc="1">
            <a:prstTxWarp prst="textNoShape">
              <a:avLst/>
            </a:prstTxWarp>
          </a:bodyPr>
          <a:lstStyle>
            <a:lvl1pPr defTabSz="965200">
              <a:defRPr sz="1300" b="0" i="1">
                <a:latin typeface="Garamond" panose="02020404030301010803" pitchFamily="18" charset="0"/>
              </a:defRPr>
            </a:lvl1pPr>
          </a:lstStyle>
          <a:p>
            <a:r>
              <a:rPr lang="en-US" altLang="en-US"/>
              <a:t>IS 340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1138238" y="4572000"/>
            <a:ext cx="5038725" cy="4319588"/>
          </a:xfrm>
          <a:prstGeom prst="rect">
            <a:avLst/>
          </a:prstGeom>
          <a:noFill/>
          <a:ln w="12700">
            <a:solidFill>
              <a:schemeClr val="bg1"/>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1138238" y="9121775"/>
            <a:ext cx="5038725" cy="239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6" rIns="96651" bIns="48326" numCol="1" anchor="b" anchorCtr="0" compatLnSpc="1">
            <a:prstTxWarp prst="textNoShape">
              <a:avLst/>
            </a:prstTxWarp>
          </a:bodyPr>
          <a:lstStyle>
            <a:lvl1pPr algn="l" defTabSz="965200">
              <a:defRPr sz="1000" b="0" i="1">
                <a:latin typeface="Garamond" panose="02020404030301010803" pitchFamily="18" charset="0"/>
              </a:defRPr>
            </a:lvl1pPr>
          </a:lstStyle>
          <a:p>
            <a:r>
              <a:rPr lang="en-US" altLang="en-US"/>
              <a:t>Copyright © 2004 M. E. Kabay. All rights reserved.                                                                  Page </a:t>
            </a:r>
            <a:fld id="{66D00006-51DD-4EF7-921A-0893EACD9EF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anose="02020404030301010803"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anose="02020404030301010803"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anose="02020404030301010803"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anose="02020404030301010803"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anose="020204040303010108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Copyright © 2004 M. E. Kabay. All rights reserved.                                                                  Page </a:t>
            </a:r>
            <a:fld id="{B986DC00-A789-45E6-8D32-346CAE37631A}" type="slidenum">
              <a:rPr lang="en-US" altLang="en-US"/>
              <a:pPr/>
              <a:t>1</a:t>
            </a:fld>
            <a:endParaRPr lang="en-US" alt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238" y="4964113"/>
            <a:ext cx="5038725" cy="3927475"/>
          </a:xfrm>
          <a:ln>
            <a:headEnd/>
            <a:tailEnd/>
          </a:ln>
        </p:spPr>
        <p:txBody>
          <a:bodyPr/>
          <a:lstStyle/>
          <a:p>
            <a:pPr algn="ctr"/>
            <a:r>
              <a:rPr lang="en-US" altLang="en-US" sz="2000" b="1"/>
              <a:t>Class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Copyright © 2004 M. E. Kabay. All rights reserved.                                                                  Page </a:t>
            </a:r>
            <a:fld id="{F0EF9530-0AF5-4EC7-B574-2034744070C9}" type="slidenum">
              <a:rPr lang="en-US" altLang="en-US"/>
              <a:pPr/>
              <a:t>10</a:t>
            </a:fld>
            <a:endParaRPr lang="en-US" altLang="en-US"/>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Copyright © 2004 M. E. Kabay. All rights reserved.                                                                  Page </a:t>
            </a:r>
            <a:fld id="{450A42B2-C53B-4C01-92BD-C067533D2A66}" type="slidenum">
              <a:rPr lang="en-US" altLang="en-US"/>
              <a:pPr/>
              <a:t>2</a:t>
            </a:fld>
            <a:endParaRPr lang="en-US" alt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a:xfrm>
            <a:off x="1138238" y="4560888"/>
            <a:ext cx="5038725" cy="4319587"/>
          </a:xfrm>
          <a:ln>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3</a:t>
            </a:fld>
            <a:endParaRPr lang="en-US" altLang="en-US"/>
          </a:p>
        </p:txBody>
      </p:sp>
    </p:spTree>
    <p:extLst>
      <p:ext uri="{BB962C8B-B14F-4D97-AF65-F5344CB8AC3E}">
        <p14:creationId xmlns:p14="http://schemas.microsoft.com/office/powerpoint/2010/main" val="815337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4</a:t>
            </a:fld>
            <a:endParaRPr lang="en-US" altLang="en-US"/>
          </a:p>
        </p:txBody>
      </p:sp>
    </p:spTree>
    <p:extLst>
      <p:ext uri="{BB962C8B-B14F-4D97-AF65-F5344CB8AC3E}">
        <p14:creationId xmlns:p14="http://schemas.microsoft.com/office/powerpoint/2010/main" val="411503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5</a:t>
            </a:fld>
            <a:endParaRPr lang="en-US" altLang="en-US"/>
          </a:p>
        </p:txBody>
      </p:sp>
    </p:spTree>
    <p:extLst>
      <p:ext uri="{BB962C8B-B14F-4D97-AF65-F5344CB8AC3E}">
        <p14:creationId xmlns:p14="http://schemas.microsoft.com/office/powerpoint/2010/main" val="4177015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6</a:t>
            </a:fld>
            <a:endParaRPr lang="en-US" altLang="en-US"/>
          </a:p>
        </p:txBody>
      </p:sp>
    </p:spTree>
    <p:extLst>
      <p:ext uri="{BB962C8B-B14F-4D97-AF65-F5344CB8AC3E}">
        <p14:creationId xmlns:p14="http://schemas.microsoft.com/office/powerpoint/2010/main" val="3003235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7</a:t>
            </a:fld>
            <a:endParaRPr lang="en-US" altLang="en-US"/>
          </a:p>
        </p:txBody>
      </p:sp>
    </p:spTree>
    <p:extLst>
      <p:ext uri="{BB962C8B-B14F-4D97-AF65-F5344CB8AC3E}">
        <p14:creationId xmlns:p14="http://schemas.microsoft.com/office/powerpoint/2010/main" val="377085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8</a:t>
            </a:fld>
            <a:endParaRPr lang="en-US" altLang="en-US"/>
          </a:p>
        </p:txBody>
      </p:sp>
    </p:spTree>
    <p:extLst>
      <p:ext uri="{BB962C8B-B14F-4D97-AF65-F5344CB8AC3E}">
        <p14:creationId xmlns:p14="http://schemas.microsoft.com/office/powerpoint/2010/main" val="140313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ltLang="en-US"/>
              <a:t>Copyright © 2004 M. E. Kabay. All rights reserved.                                                                  Page </a:t>
            </a:r>
            <a:fld id="{66D00006-51DD-4EF7-921A-0893EACD9EFE}" type="slidenum">
              <a:rPr lang="en-US" altLang="en-US" smtClean="0"/>
              <a:pPr/>
              <a:t>9</a:t>
            </a:fld>
            <a:endParaRPr lang="en-US" altLang="en-US"/>
          </a:p>
        </p:txBody>
      </p:sp>
    </p:spTree>
    <p:extLst>
      <p:ext uri="{BB962C8B-B14F-4D97-AF65-F5344CB8AC3E}">
        <p14:creationId xmlns:p14="http://schemas.microsoft.com/office/powerpoint/2010/main" val="1158119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9037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409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320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430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04133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60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162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8829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91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2035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9082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Body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89860" name="Rectangle 4"/>
          <p:cNvSpPr>
            <a:spLocks noChangeArrowheads="1"/>
          </p:cNvSpPr>
          <p:nvPr/>
        </p:nvSpPr>
        <p:spPr bwMode="auto">
          <a:xfrm>
            <a:off x="0" y="6494463"/>
            <a:ext cx="460375" cy="3635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fld id="{E936B9AD-8F1D-426A-A8DD-1FD602FA3DDE}" type="slidenum">
              <a:rPr lang="en-US" altLang="en-US" sz="1800"/>
              <a:pPr algn="l"/>
              <a:t>‹#›</a:t>
            </a:fld>
            <a:endParaRPr lang="en-US" altLang="en-US" sz="1800"/>
          </a:p>
        </p:txBody>
      </p:sp>
      <p:sp>
        <p:nvSpPr>
          <p:cNvPr id="889861" name="Text Box 5"/>
          <p:cNvSpPr txBox="1">
            <a:spLocks noChangeArrowheads="1"/>
          </p:cNvSpPr>
          <p:nvPr/>
        </p:nvSpPr>
        <p:spPr bwMode="auto">
          <a:xfrm>
            <a:off x="8839200" y="152400"/>
            <a:ext cx="18415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endParaRPr lang="en-US" altLang="en-US" sz="2400" b="0">
              <a:latin typeface="Times New Roman" panose="02020603050405020304" pitchFamily="18" charset="0"/>
            </a:endParaRPr>
          </a:p>
        </p:txBody>
      </p:sp>
      <p:sp>
        <p:nvSpPr>
          <p:cNvPr id="889863" name="Text Box 7"/>
          <p:cNvSpPr txBox="1">
            <a:spLocks noChangeArrowheads="1"/>
          </p:cNvSpPr>
          <p:nvPr/>
        </p:nvSpPr>
        <p:spPr bwMode="auto">
          <a:xfrm>
            <a:off x="3322638" y="6643688"/>
            <a:ext cx="2497137" cy="2143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800" b="0" i="1" dirty="0"/>
              <a:t>Copyright © 2020 M. E. Kabay.  All rights reserved.</a:t>
            </a:r>
          </a:p>
        </p:txBody>
      </p:sp>
      <p:pic>
        <p:nvPicPr>
          <p:cNvPr id="889866" name="Picture 10" descr="NWU_2c_stacked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96200" y="0"/>
            <a:ext cx="1447800" cy="12652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7575" rtl="0" eaLnBrk="1" fontAlgn="base" hangingPunct="1">
        <a:lnSpc>
          <a:spcPct val="90000"/>
        </a:lnSpc>
        <a:spcBef>
          <a:spcPct val="0"/>
        </a:spcBef>
        <a:spcAft>
          <a:spcPct val="0"/>
        </a:spcAft>
        <a:defRPr sz="3600" b="1" kern="1200">
          <a:solidFill>
            <a:srgbClr val="800000"/>
          </a:solidFill>
          <a:latin typeface="+mj-lt"/>
          <a:ea typeface="+mj-ea"/>
          <a:cs typeface="+mj-cs"/>
        </a:defRPr>
      </a:lvl1pPr>
      <a:lvl2pPr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2pPr>
      <a:lvl3pPr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3pPr>
      <a:lvl4pPr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4pPr>
      <a:lvl5pPr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5pPr>
      <a:lvl6pPr marL="457200"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6pPr>
      <a:lvl7pPr marL="914400"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7pPr>
      <a:lvl8pPr marL="1371600"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8pPr>
      <a:lvl9pPr marL="1828800" algn="l" defTabSz="917575" rtl="0" eaLnBrk="1" fontAlgn="base" hangingPunct="1">
        <a:lnSpc>
          <a:spcPct val="90000"/>
        </a:lnSpc>
        <a:spcBef>
          <a:spcPct val="0"/>
        </a:spcBef>
        <a:spcAft>
          <a:spcPct val="0"/>
        </a:spcAft>
        <a:defRPr sz="3600" b="1">
          <a:solidFill>
            <a:srgbClr val="800000"/>
          </a:solidFill>
          <a:latin typeface="Bookman Old Style" panose="02050604050505020204" pitchFamily="18" charset="0"/>
        </a:defRPr>
      </a:lvl9pPr>
    </p:titleStyle>
    <p:bodyStyle>
      <a:lvl1pPr marL="285750" indent="-285750" algn="l" rtl="0" eaLnBrk="1" fontAlgn="base" hangingPunct="1">
        <a:lnSpc>
          <a:spcPct val="90000"/>
        </a:lnSpc>
        <a:spcBef>
          <a:spcPct val="30000"/>
        </a:spcBef>
        <a:spcAft>
          <a:spcPct val="0"/>
        </a:spcAft>
        <a:buClr>
          <a:schemeClr val="tx1"/>
        </a:buClr>
        <a:buFont typeface="Wingdings" panose="05000000000000000000" pitchFamily="2" charset="2"/>
        <a:buChar char="Ø"/>
        <a:defRPr sz="2400" b="1" kern="1200">
          <a:solidFill>
            <a:schemeClr val="tx1"/>
          </a:solidFill>
          <a:latin typeface="+mn-lt"/>
          <a:ea typeface="+mn-ea"/>
          <a:cs typeface="+mn-cs"/>
        </a:defRPr>
      </a:lvl1pPr>
      <a:lvl2pPr marL="685800" indent="-228600" algn="l" rtl="0" eaLnBrk="1" fontAlgn="base" hangingPunct="1">
        <a:lnSpc>
          <a:spcPct val="90000"/>
        </a:lnSpc>
        <a:spcBef>
          <a:spcPct val="30000"/>
        </a:spcBef>
        <a:spcAft>
          <a:spcPct val="0"/>
        </a:spcAft>
        <a:buClr>
          <a:schemeClr val="tx1"/>
        </a:buClr>
        <a:buSzPct val="85000"/>
        <a:buFont typeface="Wingdings" panose="05000000000000000000" pitchFamily="2" charset="2"/>
        <a:buChar char="q"/>
        <a:defRPr sz="2400" b="1" kern="1200">
          <a:solidFill>
            <a:schemeClr val="tx1"/>
          </a:solidFill>
          <a:latin typeface="+mn-lt"/>
          <a:ea typeface="+mn-ea"/>
          <a:cs typeface="+mn-cs"/>
        </a:defRPr>
      </a:lvl2pPr>
      <a:lvl3pPr marL="1143000" indent="-228600" algn="l" rtl="0" eaLnBrk="1" fontAlgn="base" hangingPunct="1">
        <a:lnSpc>
          <a:spcPct val="90000"/>
        </a:lnSpc>
        <a:spcBef>
          <a:spcPct val="30000"/>
        </a:spcBef>
        <a:spcAft>
          <a:spcPct val="0"/>
        </a:spcAft>
        <a:buClr>
          <a:schemeClr val="tx1"/>
        </a:buClr>
        <a:buSzPct val="100000"/>
        <a:buFont typeface="Wingdings" panose="05000000000000000000" pitchFamily="2" charset="2"/>
        <a:buChar char="ü"/>
        <a:defRPr sz="2400" b="1" kern="1200">
          <a:solidFill>
            <a:schemeClr val="tx1"/>
          </a:solidFill>
          <a:latin typeface="+mn-lt"/>
          <a:ea typeface="+mn-ea"/>
          <a:cs typeface="+mn-cs"/>
        </a:defRPr>
      </a:lvl3pPr>
      <a:lvl4pPr marL="1543050" indent="-171450" algn="l" rtl="0" eaLnBrk="1" fontAlgn="base" hangingPunct="1">
        <a:lnSpc>
          <a:spcPct val="90000"/>
        </a:lnSpc>
        <a:spcBef>
          <a:spcPct val="30000"/>
        </a:spcBef>
        <a:spcAft>
          <a:spcPct val="0"/>
        </a:spcAft>
        <a:buClr>
          <a:schemeClr val="tx1"/>
        </a:buClr>
        <a:buSzPct val="100000"/>
        <a:buFont typeface="Wingdings" panose="05000000000000000000" pitchFamily="2" charset="2"/>
        <a:buChar char="§"/>
        <a:defRPr sz="2400" b="1" kern="1200">
          <a:solidFill>
            <a:schemeClr val="tx1"/>
          </a:solidFill>
          <a:latin typeface="+mn-lt"/>
          <a:ea typeface="+mn-ea"/>
          <a:cs typeface="+mn-cs"/>
        </a:defRPr>
      </a:lvl4pPr>
      <a:lvl5pPr marL="2000250" indent="-171450" algn="l" rtl="0" eaLnBrk="1" fontAlgn="base" hangingPunct="1">
        <a:lnSpc>
          <a:spcPct val="90000"/>
        </a:lnSpc>
        <a:spcBef>
          <a:spcPct val="30000"/>
        </a:spcBef>
        <a:spcAft>
          <a:spcPct val="0"/>
        </a:spcAft>
        <a:buClr>
          <a:schemeClr val="tx1"/>
        </a:buClr>
        <a:buSzPct val="100000"/>
        <a:buChar char="•"/>
        <a:defRPr sz="24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zeedick@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609600"/>
            <a:ext cx="9144000" cy="2819400"/>
          </a:xfrm>
        </p:spPr>
        <p:txBody>
          <a:bodyPr/>
          <a:lstStyle/>
          <a:p>
            <a:pPr algn="ctr"/>
            <a:r>
              <a:rPr lang="en-US" altLang="en-US" sz="8000" dirty="0"/>
              <a:t>Privacy &amp; Surveillance</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anose="05000000000000000000" pitchFamily="2" charset="2"/>
              <a:buNone/>
            </a:pPr>
            <a:r>
              <a:rPr lang="en-US" altLang="en-US" sz="4000" dirty="0"/>
              <a:t>IA455 – Contemporary Topics in IA</a:t>
            </a:r>
          </a:p>
          <a:p>
            <a:pPr algn="ctr">
              <a:buFont typeface="Wingdings" panose="05000000000000000000" pitchFamily="2" charset="2"/>
              <a:buNone/>
            </a:pPr>
            <a:r>
              <a:rPr lang="en-US" altLang="en-US" sz="3600" dirty="0"/>
              <a:t>Lecture # 6 – 2020-09-16</a:t>
            </a:r>
          </a:p>
          <a:p>
            <a:pPr algn="ctr">
              <a:buFont typeface="Wingdings" panose="05000000000000000000" pitchFamily="2" charset="2"/>
              <a:buNone/>
            </a:pPr>
            <a:r>
              <a:rPr lang="en-US" altLang="en-US" dirty="0"/>
              <a:t>D. M. Zeedick, Ed.D., CISM, CBCP</a:t>
            </a:r>
          </a:p>
          <a:p>
            <a:pPr algn="ctr">
              <a:buFont typeface="Wingdings" panose="05000000000000000000" pitchFamily="2" charset="2"/>
              <a:buNone/>
            </a:pPr>
            <a:r>
              <a:rPr lang="en-US" altLang="en-US" sz="2000" dirty="0"/>
              <a:t>Professor of Information Security</a:t>
            </a:r>
            <a:br>
              <a:rPr lang="en-US" altLang="en-US" sz="2000" dirty="0"/>
            </a:br>
            <a:r>
              <a:rPr lang="en-US" altLang="en-US" sz="2000" dirty="0"/>
              <a:t>School of Cybersecurity, Data Science &amp; Computing</a:t>
            </a:r>
            <a:br>
              <a:rPr lang="en-US" altLang="en-US" sz="2000" dirty="0"/>
            </a:br>
            <a:r>
              <a:rPr lang="en-US" altLang="en-US" sz="2000" dirty="0"/>
              <a:t>Norwich University </a:t>
            </a:r>
          </a:p>
          <a:p>
            <a:pPr algn="ctr">
              <a:buFont typeface="Wingdings" panose="05000000000000000000" pitchFamily="2" charset="2"/>
              <a:buNone/>
            </a:pPr>
            <a:r>
              <a:rPr lang="en-US" altLang="en-US" sz="2000" dirty="0">
                <a:hlinkClick r:id="rId3"/>
              </a:rPr>
              <a:t>mailto:dzeedick@norwich.edu</a:t>
            </a:r>
            <a:endParaRPr lang="en-US" altLang="en-US" sz="2000" dirty="0"/>
          </a:p>
        </p:txBody>
      </p:sp>
    </p:spTree>
  </p:cSld>
  <p:clrMapOvr>
    <a:masterClrMapping/>
  </p:clrMapOvr>
  <p:transition advTm="23262">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altLang="en-US" sz="8000" dirty="0"/>
              <a:t>Now go and study</a:t>
            </a:r>
          </a:p>
        </p:txBody>
      </p:sp>
    </p:spTree>
  </p:cSld>
  <p:clrMapOvr>
    <a:masterClrMapping/>
  </p:clrMapOvr>
  <p:transition advTm="4643">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ChangeArrowheads="1"/>
          </p:cNvSpPr>
          <p:nvPr>
            <p:ph type="title"/>
          </p:nvPr>
        </p:nvSpPr>
        <p:spPr/>
        <p:txBody>
          <a:bodyPr/>
          <a:lstStyle/>
          <a:p>
            <a:r>
              <a:rPr lang="en-US" altLang="en-US" dirty="0"/>
              <a:t>Topics</a:t>
            </a:r>
          </a:p>
        </p:txBody>
      </p:sp>
      <p:sp>
        <p:nvSpPr>
          <p:cNvPr id="1025027" name="Rectangle 3"/>
          <p:cNvSpPr>
            <a:spLocks noGrp="1" noChangeArrowheads="1"/>
          </p:cNvSpPr>
          <p:nvPr>
            <p:ph type="body" idx="1"/>
          </p:nvPr>
        </p:nvSpPr>
        <p:spPr/>
        <p:txBody>
          <a:bodyPr/>
          <a:lstStyle/>
          <a:p>
            <a:pPr marL="285750" indent="-285750"/>
            <a:r>
              <a:rPr lang="en-US" altLang="en-US" dirty="0"/>
              <a:t>Definitions</a:t>
            </a:r>
          </a:p>
          <a:p>
            <a:pPr marL="285750" indent="-285750"/>
            <a:r>
              <a:rPr lang="en-US" altLang="en-US" baseline="0" dirty="0"/>
              <a:t>Case: Edward Snowden </a:t>
            </a:r>
          </a:p>
          <a:p>
            <a:pPr marL="285750" indent="-285750"/>
            <a:r>
              <a:rPr lang="en-US" altLang="en-US" dirty="0"/>
              <a:t>Access, Damage, Loss</a:t>
            </a:r>
          </a:p>
          <a:p>
            <a:pPr marL="285750" indent="-285750"/>
            <a:r>
              <a:rPr lang="en-US" altLang="en-US" dirty="0"/>
              <a:t>Where is he now?</a:t>
            </a:r>
          </a:p>
          <a:p>
            <a:pPr marL="285750" indent="-285750"/>
            <a:r>
              <a:rPr lang="en-US" altLang="en-US" dirty="0"/>
              <a:t>Ethical &amp; Security Implications</a:t>
            </a:r>
          </a:p>
          <a:p>
            <a:pPr marL="285750" indent="-285750"/>
            <a:r>
              <a:rPr lang="en-US" altLang="en-US" dirty="0"/>
              <a:t>Resources for further review</a:t>
            </a:r>
          </a:p>
        </p:txBody>
      </p:sp>
    </p:spTree>
  </p:cSld>
  <p:clrMapOvr>
    <a:masterClrMapping/>
  </p:clrMapOvr>
  <mc:AlternateContent xmlns:mc="http://schemas.openxmlformats.org/markup-compatibility/2006" xmlns:p14="http://schemas.microsoft.com/office/powerpoint/2010/main">
    <mc:Choice Requires="p14">
      <p:transition spd="slow" p14:dur="2000" advTm="31840"/>
    </mc:Choice>
    <mc:Fallback xmlns="">
      <p:transition spd="slow" advTm="3184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155D97-AE04-461A-9DAF-1DA88956108B}"/>
              </a:ext>
            </a:extLst>
          </p:cNvPr>
          <p:cNvSpPr>
            <a:spLocks noGrp="1"/>
          </p:cNvSpPr>
          <p:nvPr>
            <p:ph idx="1"/>
          </p:nvPr>
        </p:nvSpPr>
        <p:spPr>
          <a:xfrm>
            <a:off x="990600" y="1066800"/>
            <a:ext cx="7162800" cy="4648200"/>
          </a:xfrm>
        </p:spPr>
        <p:txBody>
          <a:bodyPr/>
          <a:lstStyle/>
          <a:p>
            <a:r>
              <a:rPr lang="en-US" dirty="0"/>
              <a:t>Privacy</a:t>
            </a:r>
          </a:p>
          <a:p>
            <a:pPr lvl="1"/>
            <a:r>
              <a:rPr lang="en-US" dirty="0"/>
              <a:t> The reasonable expectation that private information such as health records, demographic information not be in the public forum</a:t>
            </a:r>
          </a:p>
          <a:p>
            <a:pPr lvl="1"/>
            <a:r>
              <a:rPr lang="en-US" dirty="0"/>
              <a:t> As for internet privacy:  There is NO REASONABLE expectation of privacy at all. (If you think there is, you are mistaken.)</a:t>
            </a:r>
          </a:p>
          <a:p>
            <a:r>
              <a:rPr lang="en-US" dirty="0"/>
              <a:t>Surveillance</a:t>
            </a:r>
          </a:p>
          <a:p>
            <a:pPr lvl="1"/>
            <a:r>
              <a:rPr lang="en-US" dirty="0"/>
              <a:t> Looking for information for a specific purpose</a:t>
            </a:r>
          </a:p>
          <a:p>
            <a:pPr lvl="1"/>
            <a:r>
              <a:rPr lang="en-US" dirty="0"/>
              <a:t> Collecting data for a particular intent</a:t>
            </a:r>
          </a:p>
          <a:p>
            <a:pPr marL="0" indent="0">
              <a:buNone/>
            </a:pPr>
            <a:endParaRPr lang="en-US" dirty="0"/>
          </a:p>
        </p:txBody>
      </p:sp>
      <p:sp>
        <p:nvSpPr>
          <p:cNvPr id="2" name="Title 1">
            <a:extLst>
              <a:ext uri="{FF2B5EF4-FFF2-40B4-BE49-F238E27FC236}">
                <a16:creationId xmlns:a16="http://schemas.microsoft.com/office/drawing/2014/main" id="{BC17668B-56A9-4CEA-86A7-2D2ECA29F01A}"/>
              </a:ext>
            </a:extLst>
          </p:cNvPr>
          <p:cNvSpPr>
            <a:spLocks noGrp="1"/>
          </p:cNvSpPr>
          <p:nvPr>
            <p:ph type="title"/>
          </p:nvPr>
        </p:nvSpPr>
        <p:spPr/>
        <p:txBody>
          <a:bodyPr/>
          <a:lstStyle/>
          <a:p>
            <a:r>
              <a:rPr lang="en-US" dirty="0"/>
              <a:t>Definitions</a:t>
            </a:r>
          </a:p>
        </p:txBody>
      </p:sp>
    </p:spTree>
    <p:extLst>
      <p:ext uri="{BB962C8B-B14F-4D97-AF65-F5344CB8AC3E}">
        <p14:creationId xmlns:p14="http://schemas.microsoft.com/office/powerpoint/2010/main" val="3202615026"/>
      </p:ext>
    </p:extLst>
  </p:cSld>
  <p:clrMapOvr>
    <a:masterClrMapping/>
  </p:clrMapOvr>
  <mc:AlternateContent xmlns:mc="http://schemas.openxmlformats.org/markup-compatibility/2006" xmlns:p14="http://schemas.microsoft.com/office/powerpoint/2010/main">
    <mc:Choice Requires="p14">
      <p:transition spd="slow" p14:dur="2000" advTm="86972"/>
    </mc:Choice>
    <mc:Fallback xmlns="">
      <p:transition spd="slow" advTm="869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869D-5375-4B94-AD18-D787B6DCB4AF}"/>
              </a:ext>
            </a:extLst>
          </p:cNvPr>
          <p:cNvSpPr>
            <a:spLocks noGrp="1"/>
          </p:cNvSpPr>
          <p:nvPr>
            <p:ph type="title"/>
          </p:nvPr>
        </p:nvSpPr>
        <p:spPr>
          <a:xfrm>
            <a:off x="994954" y="76200"/>
            <a:ext cx="7162800" cy="1143000"/>
          </a:xfrm>
        </p:spPr>
        <p:txBody>
          <a:bodyPr/>
          <a:lstStyle/>
          <a:p>
            <a:r>
              <a:rPr lang="en-US" dirty="0"/>
              <a:t>Case: Edward Snowden</a:t>
            </a:r>
          </a:p>
        </p:txBody>
      </p:sp>
      <p:sp>
        <p:nvSpPr>
          <p:cNvPr id="3" name="Content Placeholder 2">
            <a:extLst>
              <a:ext uri="{FF2B5EF4-FFF2-40B4-BE49-F238E27FC236}">
                <a16:creationId xmlns:a16="http://schemas.microsoft.com/office/drawing/2014/main" id="{25D3347A-692A-45B6-B7D9-B631B341EB2E}"/>
              </a:ext>
            </a:extLst>
          </p:cNvPr>
          <p:cNvSpPr>
            <a:spLocks noGrp="1"/>
          </p:cNvSpPr>
          <p:nvPr>
            <p:ph idx="1"/>
          </p:nvPr>
        </p:nvSpPr>
        <p:spPr>
          <a:xfrm>
            <a:off x="986246" y="990600"/>
            <a:ext cx="7162800" cy="4648200"/>
          </a:xfrm>
        </p:spPr>
        <p:txBody>
          <a:bodyPr/>
          <a:lstStyle/>
          <a:p>
            <a:r>
              <a:rPr lang="en-US" dirty="0"/>
              <a:t>Contractor to a few of the US government intelligence agencies</a:t>
            </a:r>
          </a:p>
          <a:p>
            <a:pPr lvl="1"/>
            <a:r>
              <a:rPr lang="en-US" dirty="0"/>
              <a:t>Network administrator</a:t>
            </a:r>
          </a:p>
          <a:p>
            <a:pPr lvl="1"/>
            <a:r>
              <a:rPr lang="en-US" dirty="0"/>
              <a:t>Took the oath all government, military, and contractor employees take: </a:t>
            </a:r>
            <a:r>
              <a:rPr lang="en-US" b="0" dirty="0"/>
              <a:t>“…</a:t>
            </a:r>
            <a:r>
              <a:rPr lang="en-US" b="0" i="0" dirty="0">
                <a:solidFill>
                  <a:srgbClr val="222222"/>
                </a:solidFill>
                <a:effectLst/>
              </a:rPr>
              <a:t>do solemnly swear (or affirm) that I will support and defend the Constitution of the United States against all enemies, foreign and domestic…</a:t>
            </a:r>
            <a:r>
              <a:rPr lang="en-US" b="0" dirty="0"/>
              <a:t>”</a:t>
            </a:r>
          </a:p>
          <a:p>
            <a:pPr lvl="1"/>
            <a:r>
              <a:rPr lang="en-US" dirty="0"/>
              <a:t>Began printing out information that he believed was surveillance of American citizens</a:t>
            </a:r>
          </a:p>
          <a:p>
            <a:pPr lvl="1"/>
            <a:r>
              <a:rPr lang="en-US" dirty="0"/>
              <a:t>Took it out of the classified workspace</a:t>
            </a:r>
          </a:p>
          <a:p>
            <a:pPr lvl="1"/>
            <a:r>
              <a:rPr lang="en-US" dirty="0"/>
              <a:t>Gave it to Wikileaks leader Julian Assange </a:t>
            </a:r>
          </a:p>
          <a:p>
            <a:pPr lvl="1"/>
            <a:r>
              <a:rPr lang="en-US" dirty="0"/>
              <a:t>Immediately fled to Hong Kong, then to Russia</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87834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F439-6584-4305-A3EB-A8A67DC4240B}"/>
              </a:ext>
            </a:extLst>
          </p:cNvPr>
          <p:cNvSpPr>
            <a:spLocks noGrp="1"/>
          </p:cNvSpPr>
          <p:nvPr>
            <p:ph type="title"/>
          </p:nvPr>
        </p:nvSpPr>
        <p:spPr/>
        <p:txBody>
          <a:bodyPr/>
          <a:lstStyle/>
          <a:p>
            <a:r>
              <a:rPr lang="en-US" dirty="0"/>
              <a:t>Snowden, continued</a:t>
            </a:r>
          </a:p>
        </p:txBody>
      </p:sp>
      <p:sp>
        <p:nvSpPr>
          <p:cNvPr id="3" name="Content Placeholder 2">
            <a:extLst>
              <a:ext uri="{FF2B5EF4-FFF2-40B4-BE49-F238E27FC236}">
                <a16:creationId xmlns:a16="http://schemas.microsoft.com/office/drawing/2014/main" id="{7DB7F840-C465-4166-A1E6-9BBC9C4E9312}"/>
              </a:ext>
            </a:extLst>
          </p:cNvPr>
          <p:cNvSpPr>
            <a:spLocks noGrp="1"/>
          </p:cNvSpPr>
          <p:nvPr>
            <p:ph idx="1"/>
          </p:nvPr>
        </p:nvSpPr>
        <p:spPr>
          <a:xfrm>
            <a:off x="986246" y="1295400"/>
            <a:ext cx="7162800" cy="4648200"/>
          </a:xfrm>
        </p:spPr>
        <p:txBody>
          <a:bodyPr/>
          <a:lstStyle/>
          <a:p>
            <a:pPr lvl="1"/>
            <a:r>
              <a:rPr lang="en-US" sz="2400" dirty="0"/>
              <a:t>Claims he was on his way to South America</a:t>
            </a:r>
          </a:p>
          <a:p>
            <a:pPr lvl="1"/>
            <a:r>
              <a:rPr lang="en-US" sz="2400" dirty="0"/>
              <a:t>US Passport revoked on way to Russia</a:t>
            </a:r>
          </a:p>
          <a:p>
            <a:pPr lvl="1"/>
            <a:r>
              <a:rPr lang="en-US" sz="2400" dirty="0"/>
              <a:t>Granted interviews to Glenn Greenwald (reporter)</a:t>
            </a:r>
          </a:p>
          <a:p>
            <a:pPr lvl="1"/>
            <a:r>
              <a:rPr lang="en-US" sz="2400" dirty="0"/>
              <a:t>Now a fugitive from justice</a:t>
            </a:r>
          </a:p>
          <a:p>
            <a:pPr lvl="1"/>
            <a:r>
              <a:rPr lang="en-US" sz="2400" dirty="0"/>
              <a:t>Charged with violation of the Espionage Act and other crimes</a:t>
            </a:r>
          </a:p>
          <a:p>
            <a:pPr lvl="1"/>
            <a:r>
              <a:rPr lang="en-US" sz="2400" dirty="0"/>
              <a:t>Claims he wants to come back to the US if the ‘US guarantees he will get a fair trial’  (according to Constitution and which he broke the law)</a:t>
            </a:r>
          </a:p>
          <a:p>
            <a:pPr lvl="2"/>
            <a:r>
              <a:rPr lang="en-US" dirty="0"/>
              <a:t>Snowden broke the law and is not the director of his trial</a:t>
            </a:r>
          </a:p>
          <a:p>
            <a:endParaRPr lang="en-US" dirty="0"/>
          </a:p>
        </p:txBody>
      </p:sp>
    </p:spTree>
    <p:extLst>
      <p:ext uri="{BB962C8B-B14F-4D97-AF65-F5344CB8AC3E}">
        <p14:creationId xmlns:p14="http://schemas.microsoft.com/office/powerpoint/2010/main" val="124801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2643-42C2-459F-B5C4-435B3DE854A8}"/>
              </a:ext>
            </a:extLst>
          </p:cNvPr>
          <p:cNvSpPr>
            <a:spLocks noGrp="1"/>
          </p:cNvSpPr>
          <p:nvPr>
            <p:ph type="title"/>
          </p:nvPr>
        </p:nvSpPr>
        <p:spPr/>
        <p:txBody>
          <a:bodyPr/>
          <a:lstStyle/>
          <a:p>
            <a:r>
              <a:rPr lang="en-US" dirty="0"/>
              <a:t>Access, Damage, Loss</a:t>
            </a:r>
          </a:p>
        </p:txBody>
      </p:sp>
      <p:sp>
        <p:nvSpPr>
          <p:cNvPr id="6" name="Content Placeholder 5">
            <a:extLst>
              <a:ext uri="{FF2B5EF4-FFF2-40B4-BE49-F238E27FC236}">
                <a16:creationId xmlns:a16="http://schemas.microsoft.com/office/drawing/2014/main" id="{3EC03E86-08F8-4B7F-975D-B6BBBF48EC6C}"/>
              </a:ext>
            </a:extLst>
          </p:cNvPr>
          <p:cNvSpPr>
            <a:spLocks noGrp="1"/>
          </p:cNvSpPr>
          <p:nvPr>
            <p:ph idx="1"/>
          </p:nvPr>
        </p:nvSpPr>
        <p:spPr>
          <a:xfrm>
            <a:off x="685800" y="990600"/>
            <a:ext cx="7162800" cy="4648200"/>
          </a:xfrm>
        </p:spPr>
        <p:txBody>
          <a:bodyPr/>
          <a:lstStyle/>
          <a:p>
            <a:r>
              <a:rPr lang="en-US" sz="2000" dirty="0">
                <a:sym typeface="Symbol" panose="05050102010706020507" pitchFamily="18" charset="2"/>
              </a:rPr>
              <a:t>Snowden had uncompromised, full access (and the trust to keep it secure) to data in motion, data at rest, and data archived in some systems concerning surveillance for potential terror or other criminal activity of target individuals</a:t>
            </a:r>
          </a:p>
          <a:p>
            <a:pPr lvl="1"/>
            <a:r>
              <a:rPr lang="en-US" sz="2000" dirty="0">
                <a:sym typeface="Symbol" panose="05050102010706020507" pitchFamily="18" charset="2"/>
              </a:rPr>
              <a:t>That data included information on US Citizens (how did Snowden know what was citizen data?)</a:t>
            </a:r>
          </a:p>
          <a:p>
            <a:endParaRPr lang="en-US" sz="2000" dirty="0">
              <a:sym typeface="Symbol" panose="05050102010706020507" pitchFamily="18" charset="2"/>
            </a:endParaRPr>
          </a:p>
          <a:p>
            <a:r>
              <a:rPr lang="en-US" sz="2000" dirty="0">
                <a:sym typeface="Symbol" panose="05050102010706020507" pitchFamily="18" charset="2"/>
              </a:rPr>
              <a:t>It is unknown how much damage Snowden has really done to intelligence efforts</a:t>
            </a:r>
          </a:p>
          <a:p>
            <a:r>
              <a:rPr lang="en-US" sz="2000" dirty="0">
                <a:sym typeface="Symbol" panose="05050102010706020507" pitchFamily="18" charset="2"/>
              </a:rPr>
              <a:t>It is unknown how many analysts and cleared personnel have been compromised due to his illegal </a:t>
            </a:r>
          </a:p>
          <a:p>
            <a:r>
              <a:rPr lang="en-US" sz="2000" dirty="0">
                <a:sym typeface="Symbol" panose="05050102010706020507" pitchFamily="18" charset="2"/>
              </a:rPr>
              <a:t>It is unknown how many analysts have died or been captured due to the release of the information on Wikileaks and other online outlets</a:t>
            </a:r>
          </a:p>
          <a:p>
            <a:endParaRPr lang="en-US" sz="2000" dirty="0">
              <a:sym typeface="Symbol" panose="05050102010706020507" pitchFamily="18" charset="2"/>
            </a:endParaRPr>
          </a:p>
          <a:p>
            <a:r>
              <a:rPr lang="en-US" sz="2000" dirty="0">
                <a:sym typeface="Symbol" panose="05050102010706020507" pitchFamily="18" charset="2"/>
              </a:rPr>
              <a:t>States US government will not reveal to HIM who has been harmed (arrogance)</a:t>
            </a:r>
          </a:p>
          <a:p>
            <a:endParaRPr lang="en-US" sz="2000" dirty="0">
              <a:sym typeface="Symbol" panose="05050102010706020507" pitchFamily="18" charset="2"/>
            </a:endParaRPr>
          </a:p>
          <a:p>
            <a:pPr marL="0" indent="0">
              <a:buNone/>
            </a:pPr>
            <a:endParaRPr lang="en-US" sz="2000" dirty="0">
              <a:sym typeface="Symbol" panose="05050102010706020507" pitchFamily="18" charset="2"/>
            </a:endParaRPr>
          </a:p>
          <a:p>
            <a:pPr marL="0" indent="0">
              <a:buNone/>
            </a:pPr>
            <a:endParaRPr lang="en-US" sz="2000" dirty="0">
              <a:sym typeface="Symbol" panose="05050102010706020507" pitchFamily="18" charset="2"/>
            </a:endParaRPr>
          </a:p>
          <a:p>
            <a:endParaRPr lang="en-US" sz="2000" dirty="0"/>
          </a:p>
        </p:txBody>
      </p:sp>
    </p:spTree>
    <p:extLst>
      <p:ext uri="{BB962C8B-B14F-4D97-AF65-F5344CB8AC3E}">
        <p14:creationId xmlns:p14="http://schemas.microsoft.com/office/powerpoint/2010/main" val="484223197"/>
      </p:ext>
    </p:extLst>
  </p:cSld>
  <p:clrMapOvr>
    <a:masterClrMapping/>
  </p:clrMapOvr>
  <mc:AlternateContent xmlns:mc="http://schemas.openxmlformats.org/markup-compatibility/2006" xmlns:p14="http://schemas.microsoft.com/office/powerpoint/2010/main">
    <mc:Choice Requires="p14">
      <p:transition spd="slow" p14:dur="2000" advTm="34509"/>
    </mc:Choice>
    <mc:Fallback xmlns="">
      <p:transition spd="slow" advTm="3450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7FD6-69DE-42C7-9EF5-80C98F973C1A}"/>
              </a:ext>
            </a:extLst>
          </p:cNvPr>
          <p:cNvSpPr>
            <a:spLocks noGrp="1"/>
          </p:cNvSpPr>
          <p:nvPr>
            <p:ph type="title"/>
          </p:nvPr>
        </p:nvSpPr>
        <p:spPr/>
        <p:txBody>
          <a:bodyPr/>
          <a:lstStyle/>
          <a:p>
            <a:r>
              <a:rPr lang="en-US" dirty="0"/>
              <a:t>Where is He Now?</a:t>
            </a:r>
          </a:p>
        </p:txBody>
      </p:sp>
      <p:sp>
        <p:nvSpPr>
          <p:cNvPr id="3" name="Content Placeholder 2">
            <a:extLst>
              <a:ext uri="{FF2B5EF4-FFF2-40B4-BE49-F238E27FC236}">
                <a16:creationId xmlns:a16="http://schemas.microsoft.com/office/drawing/2014/main" id="{C103A0FC-107E-4C0A-A484-843D943ABA99}"/>
              </a:ext>
            </a:extLst>
          </p:cNvPr>
          <p:cNvSpPr>
            <a:spLocks noGrp="1"/>
          </p:cNvSpPr>
          <p:nvPr>
            <p:ph idx="1"/>
          </p:nvPr>
        </p:nvSpPr>
        <p:spPr>
          <a:xfrm>
            <a:off x="990600" y="1447800"/>
            <a:ext cx="7772400" cy="5334000"/>
          </a:xfrm>
        </p:spPr>
        <p:txBody>
          <a:bodyPr/>
          <a:lstStyle/>
          <a:p>
            <a:r>
              <a:rPr lang="en-US" dirty="0"/>
              <a:t>Russia… with no passport for any country</a:t>
            </a:r>
          </a:p>
          <a:p>
            <a:r>
              <a:rPr lang="en-US" dirty="0"/>
              <a:t>Invited to return to United States to face charges</a:t>
            </a:r>
          </a:p>
          <a:p>
            <a:r>
              <a:rPr lang="en-US" dirty="0"/>
              <a:t>Violated his oath to protect and defend</a:t>
            </a:r>
          </a:p>
          <a:p>
            <a:r>
              <a:rPr lang="en-US" dirty="0"/>
              <a:t>Has become a hero to some as exposing and presenting government surveillance as a violation of the Fourth Amendment</a:t>
            </a:r>
          </a:p>
          <a:p>
            <a:r>
              <a:rPr lang="en-US" dirty="0"/>
              <a:t>Has become a traitor to some as he did not follow whistleblower laws, had no idea what the data he stole was part of what kind of operation or use</a:t>
            </a:r>
          </a:p>
          <a:p>
            <a:r>
              <a:rPr lang="en-US" dirty="0"/>
              <a:t>Claims to be a privacy advocate now</a:t>
            </a:r>
          </a:p>
          <a:p>
            <a:r>
              <a:rPr lang="en-US" dirty="0"/>
              <a:t>Twists oath and secrecy agreements into reasons to violate both his oath and his secrecy agreements  </a:t>
            </a:r>
          </a:p>
          <a:p>
            <a:pPr lvl="2"/>
            <a:endParaRPr lang="en-US" dirty="0"/>
          </a:p>
        </p:txBody>
      </p:sp>
    </p:spTree>
    <p:extLst>
      <p:ext uri="{BB962C8B-B14F-4D97-AF65-F5344CB8AC3E}">
        <p14:creationId xmlns:p14="http://schemas.microsoft.com/office/powerpoint/2010/main" val="2759059711"/>
      </p:ext>
    </p:extLst>
  </p:cSld>
  <p:clrMapOvr>
    <a:masterClrMapping/>
  </p:clrMapOvr>
  <mc:AlternateContent xmlns:mc="http://schemas.openxmlformats.org/markup-compatibility/2006" xmlns:p14="http://schemas.microsoft.com/office/powerpoint/2010/main">
    <mc:Choice Requires="p14">
      <p:transition spd="slow" p14:dur="2000" advTm="158065"/>
    </mc:Choice>
    <mc:Fallback xmlns="">
      <p:transition spd="slow" advTm="15806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1A8E-E4B5-4B81-9822-4532B9449FC3}"/>
              </a:ext>
            </a:extLst>
          </p:cNvPr>
          <p:cNvSpPr>
            <a:spLocks noGrp="1"/>
          </p:cNvSpPr>
          <p:nvPr>
            <p:ph type="title"/>
          </p:nvPr>
        </p:nvSpPr>
        <p:spPr/>
        <p:txBody>
          <a:bodyPr/>
          <a:lstStyle/>
          <a:p>
            <a:r>
              <a:rPr lang="en-US" dirty="0"/>
              <a:t>Ethical Implications</a:t>
            </a:r>
          </a:p>
        </p:txBody>
      </p:sp>
      <p:sp>
        <p:nvSpPr>
          <p:cNvPr id="3" name="Content Placeholder 2">
            <a:extLst>
              <a:ext uri="{FF2B5EF4-FFF2-40B4-BE49-F238E27FC236}">
                <a16:creationId xmlns:a16="http://schemas.microsoft.com/office/drawing/2014/main" id="{E6373AC3-2499-4997-B2EE-27F88C208F71}"/>
              </a:ext>
            </a:extLst>
          </p:cNvPr>
          <p:cNvSpPr>
            <a:spLocks noGrp="1"/>
          </p:cNvSpPr>
          <p:nvPr>
            <p:ph idx="1"/>
          </p:nvPr>
        </p:nvSpPr>
        <p:spPr>
          <a:xfrm>
            <a:off x="838200" y="1295400"/>
            <a:ext cx="7162800" cy="4648200"/>
          </a:xfrm>
        </p:spPr>
        <p:txBody>
          <a:bodyPr/>
          <a:lstStyle/>
          <a:p>
            <a:r>
              <a:rPr lang="en-US" dirty="0"/>
              <a:t>Does the end justify the means?</a:t>
            </a:r>
          </a:p>
          <a:p>
            <a:r>
              <a:rPr lang="en-US" dirty="0"/>
              <a:t>What ethical violation did he commit?</a:t>
            </a:r>
          </a:p>
          <a:p>
            <a:r>
              <a:rPr lang="en-US" dirty="0"/>
              <a:t>What is the impact on national security when a trusted individual violates their oath?</a:t>
            </a:r>
          </a:p>
          <a:p>
            <a:pPr lvl="1"/>
            <a:r>
              <a:rPr lang="en-US" dirty="0"/>
              <a:t>Will we ever know?</a:t>
            </a:r>
          </a:p>
          <a:p>
            <a:r>
              <a:rPr lang="en-US" dirty="0"/>
              <a:t>What should happen to Snowden?</a:t>
            </a:r>
          </a:p>
          <a:p>
            <a:r>
              <a:rPr lang="en-US" dirty="0"/>
              <a:t>Why did Snowden think that using the whistleblower laws was not for him?</a:t>
            </a:r>
          </a:p>
          <a:p>
            <a:r>
              <a:rPr lang="en-US" dirty="0"/>
              <a:t>Why did Snowden think he knew what the data he stole and disseminated was citizen data and regulation E.O. 12333 was not used</a:t>
            </a:r>
          </a:p>
          <a:p>
            <a:pPr lvl="1"/>
            <a:r>
              <a:rPr lang="en-US" dirty="0"/>
              <a:t>Hint:  He didn’t</a:t>
            </a:r>
          </a:p>
          <a:p>
            <a:endParaRPr lang="en-US" dirty="0"/>
          </a:p>
          <a:p>
            <a:endParaRPr lang="en-US" dirty="0"/>
          </a:p>
          <a:p>
            <a:pPr marL="457200" lvl="1" indent="0">
              <a:buNone/>
            </a:pPr>
            <a:endParaRPr lang="en-US" dirty="0"/>
          </a:p>
          <a:p>
            <a:pPr marL="0" indent="0" algn="ctr">
              <a:buNone/>
            </a:pPr>
            <a:endParaRPr lang="en-US" sz="1600" dirty="0"/>
          </a:p>
          <a:p>
            <a:endParaRPr lang="en-US" dirty="0"/>
          </a:p>
        </p:txBody>
      </p:sp>
    </p:spTree>
    <p:extLst>
      <p:ext uri="{BB962C8B-B14F-4D97-AF65-F5344CB8AC3E}">
        <p14:creationId xmlns:p14="http://schemas.microsoft.com/office/powerpoint/2010/main" val="4140967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645B-1710-4990-88A5-0EC34FCE6A7C}"/>
              </a:ext>
            </a:extLst>
          </p:cNvPr>
          <p:cNvSpPr>
            <a:spLocks noGrp="1"/>
          </p:cNvSpPr>
          <p:nvPr>
            <p:ph type="title"/>
          </p:nvPr>
        </p:nvSpPr>
        <p:spPr>
          <a:xfrm>
            <a:off x="1002323" y="381000"/>
            <a:ext cx="7162800" cy="1143000"/>
          </a:xfrm>
        </p:spPr>
        <p:txBody>
          <a:bodyPr/>
          <a:lstStyle/>
          <a:p>
            <a:r>
              <a:rPr lang="en-US" dirty="0"/>
              <a:t>Resources for further review	</a:t>
            </a:r>
          </a:p>
        </p:txBody>
      </p:sp>
      <p:sp>
        <p:nvSpPr>
          <p:cNvPr id="3" name="Content Placeholder 2">
            <a:extLst>
              <a:ext uri="{FF2B5EF4-FFF2-40B4-BE49-F238E27FC236}">
                <a16:creationId xmlns:a16="http://schemas.microsoft.com/office/drawing/2014/main" id="{13C8193E-D46F-4EFD-BC3C-041C72022EF1}"/>
              </a:ext>
            </a:extLst>
          </p:cNvPr>
          <p:cNvSpPr>
            <a:spLocks noGrp="1"/>
          </p:cNvSpPr>
          <p:nvPr>
            <p:ph idx="1"/>
          </p:nvPr>
        </p:nvSpPr>
        <p:spPr>
          <a:xfrm>
            <a:off x="1002323" y="1371600"/>
            <a:ext cx="7162800" cy="4648200"/>
          </a:xfrm>
        </p:spPr>
        <p:txBody>
          <a:bodyPr/>
          <a:lstStyle/>
          <a:p>
            <a:r>
              <a:rPr lang="en-US" dirty="0"/>
              <a:t>Films</a:t>
            </a:r>
          </a:p>
          <a:p>
            <a:pPr lvl="1"/>
            <a:r>
              <a:rPr lang="en-US" i="1" dirty="0"/>
              <a:t>Citizenfour</a:t>
            </a:r>
          </a:p>
          <a:p>
            <a:pPr lvl="1"/>
            <a:r>
              <a:rPr lang="en-US" i="1" dirty="0" err="1"/>
              <a:t>Verax</a:t>
            </a:r>
            <a:endParaRPr lang="en-US" i="1" dirty="0"/>
          </a:p>
          <a:p>
            <a:pPr lvl="1"/>
            <a:r>
              <a:rPr lang="en-US" i="1" dirty="0"/>
              <a:t>Snowden</a:t>
            </a:r>
          </a:p>
          <a:p>
            <a:pPr lvl="1"/>
            <a:r>
              <a:rPr lang="en-US" i="1" dirty="0"/>
              <a:t>Digits</a:t>
            </a:r>
          </a:p>
          <a:p>
            <a:r>
              <a:rPr lang="en-US" dirty="0"/>
              <a:t>Books</a:t>
            </a:r>
          </a:p>
          <a:p>
            <a:pPr lvl="1"/>
            <a:r>
              <a:rPr lang="en-US" i="1" dirty="0"/>
              <a:t>Permanent Record</a:t>
            </a:r>
          </a:p>
          <a:p>
            <a:pPr lvl="1"/>
            <a:r>
              <a:rPr lang="en-US" i="1" dirty="0"/>
              <a:t>No Place to Hide</a:t>
            </a:r>
          </a:p>
          <a:p>
            <a:pPr lvl="1"/>
            <a:r>
              <a:rPr lang="en-US" i="1" dirty="0"/>
              <a:t>Dark Mirror</a:t>
            </a:r>
          </a:p>
          <a:p>
            <a:r>
              <a:rPr lang="en-US" dirty="0"/>
              <a:t>Countless news interviews, online broadcasts</a:t>
            </a:r>
          </a:p>
          <a:p>
            <a:pPr marL="457200" lvl="1" indent="0">
              <a:buNone/>
            </a:pPr>
            <a:endParaRPr lang="en-US" dirty="0"/>
          </a:p>
          <a:p>
            <a:endParaRPr lang="en-US" dirty="0"/>
          </a:p>
          <a:p>
            <a:endParaRPr lang="en-US" b="1" dirty="0"/>
          </a:p>
          <a:p>
            <a:endParaRPr lang="en-US" dirty="0"/>
          </a:p>
          <a:p>
            <a:endParaRPr lang="en-US" dirty="0"/>
          </a:p>
          <a:p>
            <a:endParaRPr lang="en-US" dirty="0"/>
          </a:p>
        </p:txBody>
      </p:sp>
    </p:spTree>
    <p:extLst>
      <p:ext uri="{BB962C8B-B14F-4D97-AF65-F5344CB8AC3E}">
        <p14:creationId xmlns:p14="http://schemas.microsoft.com/office/powerpoint/2010/main" val="3810731775"/>
      </p:ext>
    </p:extLst>
  </p:cSld>
  <p:clrMapOvr>
    <a:masterClrMapping/>
  </p:clrMapOvr>
</p:sld>
</file>

<file path=ppt/theme/theme1.xml><?xml version="1.0" encoding="utf-8"?>
<a:theme xmlns:a="http://schemas.openxmlformats.org/drawingml/2006/main" name="IS 340 Class Notes">
  <a:themeElements>
    <a:clrScheme name="IS 340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 340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IS 340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 340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 340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 340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 340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 340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 340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 340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 340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eneral_lecture_NU_template.potx" id="{17C6ADE8-05F4-4823-8BB7-37FB1F897614}" vid="{FC59D92A-61B1-4AE9-A794-A6AD3F30C0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7662</TotalTime>
  <Words>818</Words>
  <Application>Microsoft Office PowerPoint</Application>
  <PresentationFormat>On-screen Show (4:3)</PresentationFormat>
  <Paragraphs>96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Garamond</vt:lpstr>
      <vt:lpstr>Times New Roman</vt:lpstr>
      <vt:lpstr>Wingdings</vt:lpstr>
      <vt:lpstr>IS 340 Class Notes</vt:lpstr>
      <vt:lpstr>Privacy &amp; Surveillance</vt:lpstr>
      <vt:lpstr>Topics</vt:lpstr>
      <vt:lpstr>Definitions</vt:lpstr>
      <vt:lpstr>Case: Edward Snowden</vt:lpstr>
      <vt:lpstr>Snowden, continued</vt:lpstr>
      <vt:lpstr>Access, Damage, Loss</vt:lpstr>
      <vt:lpstr>Where is He Now?</vt:lpstr>
      <vt:lpstr>Ethical Implications</vt:lpstr>
      <vt:lpstr>Resources for further review </vt:lpstr>
      <vt:lpstr>Now go and study</vt:lpstr>
    </vt:vector>
  </TitlesOfParts>
  <Manager>Mike Battig, PhD</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&amp; Awareness</dc:title>
  <dc:subject>IA455_week-1</dc:subject>
  <dc:creator>M. E. Kabay, PhD, CISSP-ISSMP</dc:creator>
  <cp:keywords/>
  <dc:description>Updated</dc:description>
  <cp:lastModifiedBy>Mich Kabay</cp:lastModifiedBy>
  <cp:revision>88</cp:revision>
  <cp:lastPrinted>2000-03-28T00:08:39Z</cp:lastPrinted>
  <dcterms:created xsi:type="dcterms:W3CDTF">2020-08-24T17:29:51Z</dcterms:created>
  <dcterms:modified xsi:type="dcterms:W3CDTF">2021-02-05T19:58:37Z</dcterms:modified>
  <cp:category/>
</cp:coreProperties>
</file>