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257" r:id="rId2"/>
    <p:sldId id="593" r:id="rId3"/>
    <p:sldId id="580" r:id="rId4"/>
    <p:sldId id="594" r:id="rId5"/>
    <p:sldId id="595" r:id="rId6"/>
    <p:sldId id="596" r:id="rId7"/>
    <p:sldId id="640" r:id="rId8"/>
    <p:sldId id="598" r:id="rId9"/>
    <p:sldId id="599" r:id="rId10"/>
    <p:sldId id="636" r:id="rId11"/>
    <p:sldId id="638" r:id="rId12"/>
    <p:sldId id="637" r:id="rId13"/>
    <p:sldId id="600" r:id="rId14"/>
    <p:sldId id="639" r:id="rId15"/>
  </p:sldIdLst>
  <p:sldSz cx="9144000" cy="6858000" type="screen4x3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8359" autoAdjust="0"/>
    <p:restoredTop sz="86350" autoAdjust="0"/>
  </p:normalViewPr>
  <p:slideViewPr>
    <p:cSldViewPr>
      <p:cViewPr varScale="1">
        <p:scale>
          <a:sx n="70" d="100"/>
          <a:sy n="70" d="100"/>
        </p:scale>
        <p:origin x="3546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3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4230" y="84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7" Type="http://schemas.openxmlformats.org/officeDocument/2006/relationships/slide" Target="slides/slide9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43291"/>
            <a:ext cx="7053263" cy="22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441" tIns="44220" rIns="88441" bIns="44220" numCol="1" anchor="t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r>
              <a:rPr lang="fr-CA"/>
              <a:t>Staying Safe Online</a:t>
            </a:r>
            <a:endParaRPr lang="en-US" dirty="0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44165"/>
            <a:ext cx="7053263" cy="44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441" tIns="44220" rIns="88441" bIns="44220" numCol="1" anchor="b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r>
              <a:rPr lang="fr-CA" dirty="0"/>
              <a:t>Copyright © 2026 M. E. Kabay                             </a:t>
            </a:r>
            <a:fld id="{56FE725C-E0C2-4D1D-B105-12DF7B0A71E6}" type="slidenum">
              <a:rPr lang="en-US"/>
              <a:pPr/>
              <a:t>‹#›</a:t>
            </a:fld>
            <a:r>
              <a:rPr lang="fr-CA" dirty="0"/>
              <a:t>                                              All </a:t>
            </a:r>
            <a:r>
              <a:rPr lang="fr-CA" dirty="0" err="1"/>
              <a:t>rights</a:t>
            </a:r>
            <a:r>
              <a:rPr lang="fr-CA" dirty="0"/>
              <a:t> </a:t>
            </a:r>
            <a:r>
              <a:rPr lang="fr-CA" dirty="0" err="1"/>
              <a:t>reserved</a:t>
            </a:r>
            <a:r>
              <a:rPr lang="fr-CA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91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75544" y="232420"/>
            <a:ext cx="4702175" cy="2324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91" tIns="46746" rIns="93491" bIns="46746" numCol="1" anchor="t" anchorCtr="0" compatLnSpc="1">
            <a:prstTxWarp prst="textNoShape">
              <a:avLst/>
            </a:prstTxWarp>
          </a:bodyPr>
          <a:lstStyle>
            <a:lvl1pPr algn="ctr" defTabSz="935077">
              <a:defRPr sz="1300" b="0" i="1">
                <a:latin typeface="Garamond" pitchFamily="18" charset="0"/>
              </a:defRPr>
            </a:lvl1pPr>
          </a:lstStyle>
          <a:p>
            <a:r>
              <a:rPr lang="en-US"/>
              <a:t>Staying Safe Online</a:t>
            </a: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8500"/>
            <a:ext cx="4652963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7481" y="4422131"/>
            <a:ext cx="4858302" cy="418817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3491" tIns="46746" rIns="93491" bIns="467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97481" y="8844261"/>
            <a:ext cx="4858302" cy="2324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91" tIns="46746" rIns="93491" bIns="46746" numCol="1" anchor="b" anchorCtr="0" compatLnSpc="1">
            <a:prstTxWarp prst="textNoShape">
              <a:avLst/>
            </a:prstTxWarp>
          </a:bodyPr>
          <a:lstStyle>
            <a:lvl1pPr algn="ctr" defTabSz="935077">
              <a:defRPr sz="1100" b="0" i="1">
                <a:latin typeface="Garamond" pitchFamily="18" charset="0"/>
              </a:defRPr>
            </a:lvl1pPr>
          </a:lstStyle>
          <a:p>
            <a:r>
              <a:rPr lang="en-US" dirty="0"/>
              <a:t>Copyright © 2026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34784" y="8844261"/>
            <a:ext cx="1019417" cy="2324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91" tIns="46746" rIns="93491" bIns="46746" numCol="1" anchor="b" anchorCtr="0" compatLnSpc="1">
            <a:prstTxWarp prst="textNoShape">
              <a:avLst/>
            </a:prstTxWarp>
          </a:bodyPr>
          <a:lstStyle>
            <a:lvl1pPr algn="ctr" defTabSz="935077">
              <a:defRPr sz="1100" b="0">
                <a:latin typeface="Garamond" pitchFamily="18" charset="0"/>
              </a:defRPr>
            </a:lvl1pPr>
          </a:lstStyle>
          <a:p>
            <a:r>
              <a:rPr lang="en-US" dirty="0"/>
              <a:t>1-</a:t>
            </a:r>
            <a:fld id="{D976C8F9-028E-484A-8241-77FC3C56C6EF}" type="slidenum">
              <a:rPr lang="en-US"/>
              <a:pPr/>
              <a:t>‹#›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8708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2026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A9C5BF17-0ACF-4E8F-8A04-AB0BB80870A2}" type="slidenum">
              <a:rPr lang="en-US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481" y="4802314"/>
            <a:ext cx="4858302" cy="3807988"/>
          </a:xfrm>
          <a:ln>
            <a:headEnd/>
            <a:tailEnd/>
          </a:ln>
        </p:spPr>
        <p:txBody>
          <a:bodyPr/>
          <a:lstStyle/>
          <a:p>
            <a:pPr algn="ctr"/>
            <a:r>
              <a:rPr lang="en-US" sz="1900" b="1" dirty="0"/>
              <a:t>M. E. Kabay, PhD, CISSP </a:t>
            </a: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6AF6BD-F2EC-A0EB-2F73-5F40D2AD16B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29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Copyright © 2026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F1ED847-5FD3-1E61-AE1B-67E0C1361B0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Copyright © 2026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D1D8ADC-0B2D-CC70-DAFC-EF059454126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3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E127D-D23E-7553-0005-E057C67C6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675C67-FEB0-B4EB-200D-86194D30BB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7E09A7-3232-4B95-36B4-5E5C877614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03B94-0C9A-6139-2866-49F213AC49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Copyright © 2026 M. E. Kabay.                                                           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BA3B2-AE96-DE83-BD35-D0731A7E9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4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4506597C-52A6-DA34-ACA5-3338171F50F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484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1D78F-2F21-8947-D3BC-107F9C12F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94C4D7-F752-9811-62C1-0F0E6001B2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E155B7-DA4A-E890-DFF6-FD5E27D34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A711F-F89F-BC59-74FF-B52F71065B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Copyright © 2026 M. E. Kabay.                                                           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E0EF6-958C-A317-ECF6-2074CCBA33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5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E1805A54-1ECB-51DF-595D-43F14CB4DBA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6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E0694-607E-BEBC-7F42-C3CAA581E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22E7C1-2044-B762-086E-46DBDDE9B8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2F3559-73EB-3853-F8FE-8D76E275B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2C58D5-6CEB-01FE-537A-53E80F7B0E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Copyright © 2026 M. E. Kabay.                                                           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4D34C-6619-0CCC-44E0-9AB6DAD73B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6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AA1B1D7-30B1-7EF5-5542-5EC4D94FF37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86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AB986-BD20-A759-8687-7584584F1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74863D-4FAE-CEF2-09E9-D3795FEEEB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8448CF-9C1F-0E74-BD70-9F1F81D63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2621A-6889-9751-79BE-F9E4C4D397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Copyright © 2026 M. E. Kabay.                                                           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A7720-F862-5511-73BC-3C434E82D0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8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426640A9-9359-20F8-A5F0-BBA8923ECD2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3918B-49EF-454A-C99F-96A5FFE67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20B994-D458-4080-81F0-3B3B91F57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260E7B-FC35-267A-64ED-4C7110954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6C053-1A84-7116-2264-41A011A591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Copyright © 2026 M. E. Kabay.                                                           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79848-431B-5FC4-E263-5A85C8A103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9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33E4E53-B6F7-40F6-3402-549F1BC5411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63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58921-1D5B-C88B-8FB4-644C0E49E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055473-9689-C6A3-601E-0E86902340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101615-C08A-1BAD-E75D-B7C99154D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66A4F-34A7-F863-7C7C-5126D51503D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Copyright © 2026 M. E. Kabay.                                                           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F8F1E-9DEC-CFA8-EF62-15C2E5D6EC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13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281B4FB-CB94-98B0-5141-3B9A96695B0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4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8652094" y="6523831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fld id="{661D8A99-02C3-4E07-8723-96C95229B775}" type="slidenum">
              <a:rPr lang="en-US" sz="1800"/>
              <a:pPr/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sz="2400" b="0" dirty="0">
              <a:latin typeface="Times New Roman" pitchFamily="18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 userDrawn="1"/>
        </p:nvSpPr>
        <p:spPr bwMode="auto">
          <a:xfrm>
            <a:off x="3322638" y="6643688"/>
            <a:ext cx="2520242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800" b="0" i="1" dirty="0"/>
              <a:t>Copyright © 2026 M. E. Kabay.  All rights reserved.</a:t>
            </a:r>
          </a:p>
        </p:txBody>
      </p:sp>
      <p:pic>
        <p:nvPicPr>
          <p:cNvPr id="8" name="Picture 7" descr="NWU_2c_stacked_logo_1-inch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235696" y="0"/>
            <a:ext cx="908304" cy="792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4r55f7r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fraud.ftc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ctr"/>
            <a:r>
              <a:rPr lang="en-US" sz="4800" i="1" dirty="0"/>
              <a:t>Staying Safe Online</a:t>
            </a:r>
            <a:br>
              <a:rPr lang="en-US" sz="4800" i="1" dirty="0"/>
            </a:br>
            <a:r>
              <a:rPr lang="en-US" sz="2400" i="1" dirty="0"/>
              <a:t>Montpelier Senior Center</a:t>
            </a:r>
            <a:endParaRPr lang="en-US" sz="7200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5257800"/>
            <a:ext cx="9144000" cy="1219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dirty="0"/>
              <a:t>M. E. Kabay, PhD</a:t>
            </a:r>
          </a:p>
          <a:p>
            <a:pPr algn="ctr">
              <a:buFont typeface="Wingdings" pitchFamily="2" charset="2"/>
              <a:buNone/>
            </a:pPr>
            <a:r>
              <a:rPr lang="en-US" sz="1800" dirty="0"/>
              <a:t>Emeritus Professor – BSc &amp; MSc Cybersecurity Programs</a:t>
            </a:r>
          </a:p>
          <a:p>
            <a:pPr algn="ctr">
              <a:buFont typeface="Wingdings" pitchFamily="2" charset="2"/>
              <a:buNone/>
            </a:pPr>
            <a:r>
              <a:rPr lang="en-US" sz="1800" dirty="0"/>
              <a:t>Norwich University</a:t>
            </a:r>
          </a:p>
          <a:p>
            <a:pPr algn="ctr">
              <a:buNone/>
            </a:pPr>
            <a:r>
              <a:rPr lang="en-US" sz="1800" i="1" u="sng" dirty="0"/>
              <a:t>https://tinyurl.com/3b6p3h8s</a:t>
            </a:r>
          </a:p>
          <a:p>
            <a:pPr algn="ctr">
              <a:buFont typeface="Wingdings" pitchFamily="2" charset="2"/>
              <a:buNone/>
            </a:pPr>
            <a:endParaRPr lang="en-US" sz="1800" dirty="0"/>
          </a:p>
          <a:p>
            <a:pPr algn="ctr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A774CAB-1659-5B62-E7EE-0467ADF97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236944"/>
            <a:ext cx="9144000" cy="4097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  <a:lvl2pPr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2pPr>
            <a:lvl3pPr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3pPr>
            <a:lvl4pPr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4pPr>
            <a:lvl5pPr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5pPr>
            <a:lvl6pPr marL="457200"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6pPr>
            <a:lvl7pPr marL="914400"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7pPr>
            <a:lvl8pPr marL="1371600"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8pPr>
            <a:lvl9pPr marL="1828800"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9pPr>
          </a:lstStyle>
          <a:p>
            <a:pPr algn="ctr"/>
            <a:r>
              <a:rPr lang="en-US" sz="4800" dirty="0"/>
              <a:t>Week #1 – Mon 5 Jan 2026</a:t>
            </a:r>
          </a:p>
          <a:p>
            <a:pPr algn="ctr"/>
            <a:r>
              <a:rPr lang="en-US" sz="8000" dirty="0"/>
              <a:t>Protecting Against Fraud (Part 1)</a:t>
            </a:r>
            <a:endParaRPr lang="en-US" sz="6000" kern="0" dirty="0"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5E1BC-9CAC-86C8-9513-C68FDE94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of Prosecution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E5B4E-3FBF-5A13-FCAE-E65F66A85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066800"/>
            <a:ext cx="8153400" cy="5486400"/>
          </a:xfrm>
        </p:spPr>
        <p:txBody>
          <a:bodyPr/>
          <a:lstStyle/>
          <a:p>
            <a:r>
              <a:rPr lang="en-US" dirty="0"/>
              <a:t>“FBI” or “State Police” or “IRS”</a:t>
            </a:r>
          </a:p>
          <a:p>
            <a:pPr lvl="1"/>
            <a:r>
              <a:rPr lang="en-US" dirty="0"/>
              <a:t>Email with phone number to call</a:t>
            </a:r>
          </a:p>
          <a:p>
            <a:pPr lvl="1"/>
            <a:r>
              <a:rPr lang="en-US" dirty="0"/>
              <a:t>Phone call with threats from “official”</a:t>
            </a:r>
          </a:p>
          <a:p>
            <a:pPr lvl="1"/>
            <a:r>
              <a:rPr lang="en-US" dirty="0"/>
              <a:t>Text message with link or phone # to call</a:t>
            </a:r>
          </a:p>
          <a:p>
            <a:r>
              <a:rPr lang="en-US" dirty="0"/>
              <a:t>“You are being charged with XYZ crime”</a:t>
            </a:r>
          </a:p>
          <a:p>
            <a:pPr lvl="1"/>
            <a:r>
              <a:rPr lang="en-US" dirty="0"/>
              <a:t>“Must pay $ (often thousands) to avoid prosecution”</a:t>
            </a:r>
          </a:p>
          <a:p>
            <a:r>
              <a:rPr lang="en-US" dirty="0"/>
              <a:t>That’s not how law-enforcement works!</a:t>
            </a:r>
          </a:p>
          <a:p>
            <a:pPr lvl="1"/>
            <a:r>
              <a:rPr lang="en-US" dirty="0"/>
              <a:t>LEO do not warn suspects of arrest!</a:t>
            </a:r>
          </a:p>
          <a:p>
            <a:pPr lvl="1"/>
            <a:r>
              <a:rPr lang="en-US" dirty="0"/>
              <a:t>Justice system does not ask for money to avoid trials!</a:t>
            </a:r>
          </a:p>
          <a:p>
            <a:r>
              <a:rPr lang="en-US" dirty="0"/>
              <a:t>Block the emails and block phone calls from #</a:t>
            </a:r>
          </a:p>
          <a:p>
            <a:r>
              <a:rPr lang="en-US" dirty="0"/>
              <a:t>Swear at the phone callers &amp; hang up</a:t>
            </a:r>
          </a:p>
        </p:txBody>
      </p:sp>
    </p:spTree>
    <p:extLst>
      <p:ext uri="{BB962C8B-B14F-4D97-AF65-F5344CB8AC3E}">
        <p14:creationId xmlns:p14="http://schemas.microsoft.com/office/powerpoint/2010/main" val="1074536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4012C-C1A6-AE51-DA95-99CE31BF0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E8130-51A9-ACF0-2689-551CF1620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7696200" cy="4648200"/>
          </a:xfrm>
        </p:spPr>
        <p:txBody>
          <a:bodyPr/>
          <a:lstStyle/>
          <a:p>
            <a:r>
              <a:rPr lang="en-US" dirty="0"/>
              <a:t>Typical script by email or phone:</a:t>
            </a:r>
          </a:p>
          <a:p>
            <a:pPr lvl="1"/>
            <a:r>
              <a:rPr lang="en-US" dirty="0"/>
              <a:t>“I’ve been watching</a:t>
            </a:r>
            <a:r>
              <a:rPr lang="en-US" baseline="0" dirty="0"/>
              <a:t> you for a month using a virus I installed on your computer.”</a:t>
            </a:r>
          </a:p>
          <a:p>
            <a:pPr lvl="1"/>
            <a:r>
              <a:rPr lang="en-US" baseline="0" dirty="0"/>
              <a:t>“I have recorded you doing {bad things list}”</a:t>
            </a:r>
          </a:p>
          <a:p>
            <a:pPr lvl="1"/>
            <a:r>
              <a:rPr lang="en-US" baseline="0" dirty="0"/>
              <a:t>“Unless you pay me {large amount of money} I will post the videos online and arrange</a:t>
            </a:r>
            <a:r>
              <a:rPr lang="en-US" dirty="0"/>
              <a:t> {bad consequences}”</a:t>
            </a:r>
          </a:p>
          <a:p>
            <a:r>
              <a:rPr lang="en-US" dirty="0"/>
              <a:t>Typically threats involve something sexual</a:t>
            </a:r>
          </a:p>
          <a:p>
            <a:r>
              <a:rPr lang="en-US" dirty="0"/>
              <a:t>But what kind of idiot pays a criminal NOT to do something?</a:t>
            </a:r>
          </a:p>
          <a:p>
            <a:r>
              <a:rPr lang="en-US" dirty="0"/>
              <a:t>What could possibly stop an endless series of demands??</a:t>
            </a:r>
          </a:p>
        </p:txBody>
      </p:sp>
    </p:spTree>
    <p:extLst>
      <p:ext uri="{BB962C8B-B14F-4D97-AF65-F5344CB8AC3E}">
        <p14:creationId xmlns:p14="http://schemas.microsoft.com/office/powerpoint/2010/main" val="267536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9ECCA-4F28-935E-7E09-5954431F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Unwanted Phone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9F00E-4DF8-4230-669A-7F7D853FC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76400"/>
            <a:ext cx="7772400" cy="4648200"/>
          </a:xfrm>
        </p:spPr>
        <p:txBody>
          <a:bodyPr/>
          <a:lstStyle/>
          <a:p>
            <a:r>
              <a:rPr lang="en-US" dirty="0"/>
              <a:t>Our phone #s can be widely distributed</a:t>
            </a:r>
          </a:p>
          <a:p>
            <a:r>
              <a:rPr lang="en-US" dirty="0"/>
              <a:t>US established DO NOT CALL (DNC) LIST</a:t>
            </a:r>
          </a:p>
          <a:p>
            <a:pPr lvl="1"/>
            <a:r>
              <a:rPr lang="en-US" dirty="0"/>
              <a:t>Irresponsible companies and criminals have been collecting those DNC #s for spam calls</a:t>
            </a:r>
          </a:p>
          <a:p>
            <a:r>
              <a:rPr lang="en-US" dirty="0"/>
              <a:t>Install inexpensive call-blocking software; e.g.,</a:t>
            </a:r>
          </a:p>
          <a:p>
            <a:pPr lvl="1"/>
            <a:r>
              <a:rPr lang="en-US" dirty="0"/>
              <a:t>Android: Should I Answer?</a:t>
            </a:r>
          </a:p>
          <a:p>
            <a:pPr lvl="1"/>
            <a:r>
              <a:rPr lang="en-US" dirty="0"/>
              <a:t>Apple iOS: </a:t>
            </a:r>
            <a:r>
              <a:rPr lang="en-US" dirty="0" err="1"/>
              <a:t>Robokillerheaders</a:t>
            </a:r>
            <a:endParaRPr lang="en-US" dirty="0"/>
          </a:p>
          <a:p>
            <a:r>
              <a:rPr lang="en-US" dirty="0"/>
              <a:t>These products share info from users</a:t>
            </a:r>
          </a:p>
          <a:p>
            <a:pPr lvl="1"/>
            <a:r>
              <a:rPr lang="en-US" dirty="0"/>
              <a:t>Can update manually or automatically</a:t>
            </a:r>
          </a:p>
          <a:p>
            <a:pPr lvl="1"/>
            <a:r>
              <a:rPr lang="en-US" dirty="0"/>
              <a:t>Work well!</a:t>
            </a:r>
          </a:p>
        </p:txBody>
      </p:sp>
    </p:spTree>
    <p:extLst>
      <p:ext uri="{BB962C8B-B14F-4D97-AF65-F5344CB8AC3E}">
        <p14:creationId xmlns:p14="http://schemas.microsoft.com/office/powerpoint/2010/main" val="1598790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337EC-031F-3A72-E0F0-396672338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09CF3-B7EE-CD61-71DF-246653C7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762000"/>
          </a:xfrm>
        </p:spPr>
        <p:txBody>
          <a:bodyPr/>
          <a:lstStyle/>
          <a:p>
            <a:r>
              <a:rPr lang="en-US" dirty="0"/>
              <a:t>Advice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7FC0A-8A67-4642-3C09-171D05658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14400"/>
            <a:ext cx="7162800" cy="5715000"/>
          </a:xfrm>
        </p:spPr>
        <p:txBody>
          <a:bodyPr/>
          <a:lstStyle/>
          <a:p>
            <a:r>
              <a:rPr lang="en-US" sz="2000" dirty="0"/>
              <a:t>Install established anti-malware products on computers and phones</a:t>
            </a:r>
          </a:p>
          <a:p>
            <a:r>
              <a:rPr lang="en-US" sz="2000" dirty="0"/>
              <a:t>Never click on an unfamiliar link on Web or in Email without seeing where it is </a:t>
            </a:r>
            <a:r>
              <a:rPr lang="en-US" sz="2000" i="1" dirty="0"/>
              <a:t>actually</a:t>
            </a:r>
            <a:r>
              <a:rPr lang="en-US" sz="2000" dirty="0"/>
              <a:t> going online</a:t>
            </a:r>
          </a:p>
          <a:p>
            <a:r>
              <a:rPr lang="en-US" sz="2000" dirty="0"/>
              <a:t>Don’t respond to unexpected emails or phone calls</a:t>
            </a:r>
          </a:p>
          <a:p>
            <a:pPr lvl="1"/>
            <a:r>
              <a:rPr lang="en-US" sz="2000" dirty="0"/>
              <a:t>Look up the </a:t>
            </a:r>
            <a:r>
              <a:rPr lang="en-US" sz="2000" i="1" dirty="0"/>
              <a:t>real</a:t>
            </a:r>
            <a:r>
              <a:rPr lang="en-US" sz="2000" dirty="0"/>
              <a:t> contact info yourself</a:t>
            </a:r>
          </a:p>
          <a:p>
            <a:r>
              <a:rPr lang="en-US" sz="2000" dirty="0"/>
              <a:t>Never let a caller install software to control your system</a:t>
            </a:r>
          </a:p>
          <a:p>
            <a:r>
              <a:rPr lang="en-US" sz="2000" dirty="0"/>
              <a:t>Never agree to let anyone “deposit money” to your bank account</a:t>
            </a:r>
          </a:p>
          <a:p>
            <a:r>
              <a:rPr lang="en-US" sz="2000" dirty="0"/>
              <a:t>Never agree to pay money for a gift or prize</a:t>
            </a:r>
          </a:p>
          <a:p>
            <a:r>
              <a:rPr lang="en-US" sz="2000" dirty="0"/>
              <a:t>Never respond to email, text or phone threats</a:t>
            </a:r>
          </a:p>
          <a:p>
            <a:r>
              <a:rPr lang="en-US" sz="2000" dirty="0"/>
              <a:t>Never respond to online claims that a government agency is going to fine you or send you to jail</a:t>
            </a:r>
          </a:p>
          <a:p>
            <a:r>
              <a:rPr lang="en-US" sz="2000" dirty="0"/>
              <a:t>Never respond to supposed blackmail threats</a:t>
            </a:r>
          </a:p>
        </p:txBody>
      </p:sp>
    </p:spTree>
    <p:extLst>
      <p:ext uri="{BB962C8B-B14F-4D97-AF65-F5344CB8AC3E}">
        <p14:creationId xmlns:p14="http://schemas.microsoft.com/office/powerpoint/2010/main" val="1803609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7AF1-6066-D6A6-D636-94993907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1524000"/>
          </a:xfrm>
        </p:spPr>
        <p:txBody>
          <a:bodyPr/>
          <a:lstStyle/>
          <a:p>
            <a:pPr algn="ctr"/>
            <a:r>
              <a:rPr lang="en-US" sz="6000" dirty="0"/>
              <a:t>OK, STAY SAFE!</a:t>
            </a:r>
            <a:endParaRPr lang="en-US" dirty="0"/>
          </a:p>
        </p:txBody>
      </p:sp>
      <p:pic>
        <p:nvPicPr>
          <p:cNvPr id="5" name="Picture 4" descr="A yellow emoji holding a heart&#10;&#10;AI-generated content may be incorrect.">
            <a:extLst>
              <a:ext uri="{FF2B5EF4-FFF2-40B4-BE49-F238E27FC236}">
                <a16:creationId xmlns:a16="http://schemas.microsoft.com/office/drawing/2014/main" id="{042C4EA2-4313-E276-A60C-EDD030022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37" y="1790700"/>
            <a:ext cx="47339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1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3C7B-1A0D-4B97-BC9E-E14F2768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AA47-2910-41CB-A970-4C19642AC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5257800"/>
          </a:xfrm>
        </p:spPr>
        <p:txBody>
          <a:bodyPr/>
          <a:lstStyle/>
          <a:p>
            <a:r>
              <a:rPr lang="en-US" dirty="0"/>
              <a:t>Spam</a:t>
            </a:r>
          </a:p>
          <a:p>
            <a:pPr lvl="1"/>
            <a:r>
              <a:rPr lang="en-US" dirty="0"/>
              <a:t>Unsolicited email</a:t>
            </a:r>
          </a:p>
          <a:p>
            <a:r>
              <a:rPr lang="en-US" dirty="0"/>
              <a:t>Phishing</a:t>
            </a:r>
          </a:p>
          <a:p>
            <a:pPr lvl="1"/>
            <a:r>
              <a:rPr lang="en-US" dirty="0"/>
              <a:t>Tricking victims into revealing info or downloading malware</a:t>
            </a:r>
          </a:p>
          <a:p>
            <a:r>
              <a:rPr lang="en-US" dirty="0"/>
              <a:t>Trojans</a:t>
            </a:r>
          </a:p>
          <a:p>
            <a:pPr lvl="1"/>
            <a:r>
              <a:rPr lang="en-US" dirty="0"/>
              <a:t>Malware downloads</a:t>
            </a:r>
          </a:p>
          <a:p>
            <a:r>
              <a:rPr lang="en-US" dirty="0"/>
              <a:t>Advance-fee fraud</a:t>
            </a:r>
          </a:p>
          <a:p>
            <a:r>
              <a:rPr lang="en-US" dirty="0"/>
              <a:t>Refund scams</a:t>
            </a:r>
          </a:p>
          <a:p>
            <a:r>
              <a:rPr lang="en-US" dirty="0"/>
              <a:t>Blackmail</a:t>
            </a:r>
          </a:p>
        </p:txBody>
      </p:sp>
    </p:spTree>
    <p:extLst>
      <p:ext uri="{BB962C8B-B14F-4D97-AF65-F5344CB8AC3E}">
        <p14:creationId xmlns:p14="http://schemas.microsoft.com/office/powerpoint/2010/main" val="4122320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6A5A6-DC2A-4758-95DF-20EC6F894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762000"/>
          </a:xfrm>
        </p:spPr>
        <p:txBody>
          <a:bodyPr/>
          <a:lstStyle/>
          <a:p>
            <a:r>
              <a:rPr lang="en-US" dirty="0"/>
              <a:t>What is Spam?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F0DED-4C0C-4CF8-891D-3FDCF1701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14400"/>
            <a:ext cx="7162800" cy="5715000"/>
          </a:xfrm>
        </p:spPr>
        <p:txBody>
          <a:bodyPr/>
          <a:lstStyle/>
          <a:p>
            <a:r>
              <a:rPr lang="en-US" sz="2000" dirty="0"/>
              <a:t>Unsolicited email</a:t>
            </a:r>
          </a:p>
          <a:p>
            <a:pPr lvl="1"/>
            <a:r>
              <a:rPr lang="en-US" sz="2000" dirty="0"/>
              <a:t>Recipient never asked for or permitted emails from the sender</a:t>
            </a:r>
          </a:p>
          <a:p>
            <a:pPr lvl="1"/>
            <a:r>
              <a:rPr lang="en-US" sz="2000" dirty="0"/>
              <a:t>Estimated volume:</a:t>
            </a:r>
          </a:p>
          <a:p>
            <a:pPr lvl="2"/>
            <a:r>
              <a:rPr lang="en-US" sz="2000" dirty="0"/>
              <a:t>160 billion spam emails per DAY worldwide</a:t>
            </a:r>
          </a:p>
          <a:p>
            <a:pPr lvl="2"/>
            <a:r>
              <a:rPr lang="en-US" sz="2000" dirty="0"/>
              <a:t>~46% of world total of 347 billion emails/day</a:t>
            </a:r>
          </a:p>
          <a:p>
            <a:r>
              <a:rPr lang="en-US" sz="2000" dirty="0"/>
              <a:t>Fraud rampant in spam</a:t>
            </a:r>
          </a:p>
          <a:p>
            <a:pPr lvl="1"/>
            <a:r>
              <a:rPr lang="en-US" sz="2000" dirty="0"/>
              <a:t>~600 million victims worldwide/year</a:t>
            </a:r>
          </a:p>
          <a:p>
            <a:pPr lvl="1"/>
            <a:r>
              <a:rPr lang="en-US" sz="2000" dirty="0"/>
              <a:t>Losses ~$1 trillion worldwide/year</a:t>
            </a:r>
          </a:p>
          <a:p>
            <a:r>
              <a:rPr lang="en-US" sz="2000" dirty="0"/>
              <a:t>Dangers</a:t>
            </a:r>
          </a:p>
          <a:p>
            <a:pPr lvl="1"/>
            <a:r>
              <a:rPr lang="en-US" sz="2000" dirty="0"/>
              <a:t>Cluttering inbox – can lose track of legitimate email</a:t>
            </a:r>
          </a:p>
          <a:p>
            <a:pPr lvl="1"/>
            <a:r>
              <a:rPr lang="en-US" sz="2000" dirty="0"/>
              <a:t>Naïve recipients click on links – harmful materials</a:t>
            </a:r>
          </a:p>
          <a:p>
            <a:pPr lvl="1"/>
            <a:r>
              <a:rPr lang="en-US" sz="2000" dirty="0"/>
              <a:t>False identification tricks victims into thinking they are responding to legitimate services (government, technical support, software licenses….)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929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B40FD-5417-7618-EF14-83C1BC4F0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9DA31-C595-3FF8-A5CD-44FFD2EC3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762000"/>
          </a:xfrm>
        </p:spPr>
        <p:txBody>
          <a:bodyPr/>
          <a:lstStyle/>
          <a:p>
            <a:r>
              <a:rPr lang="en-US" dirty="0"/>
              <a:t>Origins of the Term “spam”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B0C3C-0A57-94D3-702B-F513B4977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14400"/>
            <a:ext cx="7162800" cy="5715000"/>
          </a:xfrm>
        </p:spPr>
        <p:txBody>
          <a:bodyPr/>
          <a:lstStyle/>
          <a:p>
            <a:r>
              <a:rPr lang="en-US" sz="2000" dirty="0"/>
              <a:t>Monty Python 1970 – The Spam Sketch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https://tinyurl.com/4r55f7ry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[Hormel Corporation politely requests that their food-like product be referred to as “</a:t>
            </a:r>
            <a:r>
              <a:rPr lang="en-US" sz="2000"/>
              <a:t>SPAM.”]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2E9D0-ED75-6E21-2934-06BD6B6E0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712611"/>
            <a:ext cx="6634337" cy="423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BA1F3-F5EC-2C79-EB4F-9190F6ED9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AFEE-D1CD-23A7-25E1-211E4103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762000"/>
          </a:xfrm>
        </p:spPr>
        <p:txBody>
          <a:bodyPr/>
          <a:lstStyle/>
          <a:p>
            <a:r>
              <a:rPr lang="en-US" dirty="0"/>
              <a:t>The US CAN-SPAM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2B470-C18E-0107-EA1D-572FCB5C7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14400"/>
            <a:ext cx="7162800" cy="5715000"/>
          </a:xfrm>
        </p:spPr>
        <p:txBody>
          <a:bodyPr/>
          <a:lstStyle/>
          <a:p>
            <a:r>
              <a:rPr lang="en-US" sz="2000" dirty="0"/>
              <a:t>CAN-SPAM Act of 2003 [15 U.S.C. § 7704(a)]</a:t>
            </a:r>
          </a:p>
          <a:p>
            <a:r>
              <a:rPr lang="en-US" sz="2000" dirty="0"/>
              <a:t>Accurate header showing origin of email</a:t>
            </a:r>
          </a:p>
          <a:p>
            <a:r>
              <a:rPr lang="en-US" sz="2000" dirty="0"/>
              <a:t>Non-deceptive subject line</a:t>
            </a:r>
          </a:p>
          <a:p>
            <a:r>
              <a:rPr lang="en-US" sz="2000" dirty="0"/>
              <a:t>Clear indication of advertisement or fund-raising</a:t>
            </a:r>
          </a:p>
          <a:p>
            <a:r>
              <a:rPr lang="en-US" sz="2000" dirty="0"/>
              <a:t>Working return e-mail address</a:t>
            </a:r>
          </a:p>
          <a:p>
            <a:r>
              <a:rPr lang="en-US" sz="2000" dirty="0"/>
              <a:t>Easy opt-out link to work within 10 days</a:t>
            </a:r>
          </a:p>
          <a:p>
            <a:r>
              <a:rPr lang="en-US" sz="2000" dirty="0"/>
              <a:t>No further spam after opt-out</a:t>
            </a:r>
          </a:p>
          <a:p>
            <a:r>
              <a:rPr lang="en-US" sz="2000" dirty="0"/>
              <a:t>Valid physical postal address for sender</a:t>
            </a:r>
          </a:p>
          <a:p>
            <a:r>
              <a:rPr lang="en-US" sz="2000" dirty="0"/>
              <a:t>Penalties can include</a:t>
            </a:r>
          </a:p>
          <a:p>
            <a:pPr lvl="1"/>
            <a:r>
              <a:rPr lang="en-US" sz="2000" dirty="0"/>
              <a:t>Fines up to $250 per email</a:t>
            </a:r>
          </a:p>
          <a:p>
            <a:pPr lvl="1"/>
            <a:r>
              <a:rPr lang="en-US" sz="2000" dirty="0"/>
              <a:t>Penalties up to U$2 million</a:t>
            </a:r>
          </a:p>
          <a:p>
            <a:pPr lvl="1"/>
            <a:r>
              <a:rPr lang="en-US" sz="2000" dirty="0"/>
              <a:t>Possible imprisonment</a:t>
            </a:r>
          </a:p>
          <a:p>
            <a:r>
              <a:rPr lang="en-US" sz="2000" dirty="0"/>
              <a:t>May report abuse to Federal Trade Commission</a:t>
            </a:r>
          </a:p>
          <a:p>
            <a:pPr lvl="1"/>
            <a:r>
              <a:rPr lang="en-US" sz="2000" dirty="0">
                <a:hlinkClick r:id="rId3"/>
              </a:rPr>
              <a:t>https://reportfraud.ftc.gov/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8064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76A94-E7F7-1469-78DB-BFA20D405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89F0D-09EF-4453-55D8-1188E3D1E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762000"/>
          </a:xfrm>
        </p:spPr>
        <p:txBody>
          <a:bodyPr/>
          <a:lstStyle/>
          <a:p>
            <a:r>
              <a:rPr lang="en-US" dirty="0"/>
              <a:t>Phishing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473F5-A6AA-F95C-E3DE-E3A698A23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762000"/>
            <a:ext cx="8001000" cy="5867400"/>
          </a:xfrm>
        </p:spPr>
        <p:txBody>
          <a:bodyPr/>
          <a:lstStyle/>
          <a:p>
            <a:r>
              <a:rPr lang="en-US" sz="2000" dirty="0"/>
              <a:t>Goal: obtain personal information for further fraud</a:t>
            </a:r>
          </a:p>
          <a:p>
            <a:r>
              <a:rPr lang="en-US" sz="2000" dirty="0"/>
              <a:t>Methods</a:t>
            </a:r>
          </a:p>
          <a:p>
            <a:pPr lvl="1"/>
            <a:r>
              <a:rPr lang="en-US" sz="2000" dirty="0"/>
              <a:t>Fake websites (imitating real ones)</a:t>
            </a:r>
          </a:p>
          <a:p>
            <a:pPr lvl="1"/>
            <a:r>
              <a:rPr lang="en-US" sz="2000" dirty="0"/>
              <a:t>Tricking victims into revealing secret info</a:t>
            </a:r>
          </a:p>
          <a:p>
            <a:pPr lvl="2"/>
            <a:r>
              <a:rPr lang="en-US" sz="2000" dirty="0"/>
              <a:t>User ID (e.g., email, banks, gov’t sites</a:t>
            </a:r>
          </a:p>
          <a:p>
            <a:pPr lvl="2"/>
            <a:r>
              <a:rPr lang="en-US" sz="2000" dirty="0"/>
              <a:t>Passwords</a:t>
            </a:r>
          </a:p>
          <a:p>
            <a:pPr lvl="2"/>
            <a:r>
              <a:rPr lang="en-US" sz="2000" dirty="0"/>
              <a:t>Social-Security ID</a:t>
            </a:r>
          </a:p>
          <a:p>
            <a:pPr lvl="2"/>
            <a:r>
              <a:rPr lang="en-US" sz="2000" dirty="0"/>
              <a:t>Bank info</a:t>
            </a:r>
          </a:p>
          <a:p>
            <a:r>
              <a:rPr lang="en-US" sz="2000" dirty="0"/>
              <a:t>KEY POINT: ALWAYS HOVER POINTER OVER A LINK TO SEE WHERE IT IS GOING! If link for your bank goes to a Russian (.</a:t>
            </a:r>
            <a:r>
              <a:rPr lang="en-US" sz="2000" dirty="0" err="1"/>
              <a:t>ru</a:t>
            </a:r>
            <a:r>
              <a:rPr lang="en-US" sz="2000" dirty="0"/>
              <a:t>) site, IT ISN’T REAL!!!</a:t>
            </a:r>
          </a:p>
          <a:p>
            <a:r>
              <a:rPr lang="en-US" sz="2000" i="1" dirty="0"/>
              <a:t>Up-to-date</a:t>
            </a:r>
            <a:r>
              <a:rPr lang="en-US" sz="2000" dirty="0"/>
              <a:t> established antimalware products; e.g., (not an exclusive list) </a:t>
            </a:r>
          </a:p>
          <a:p>
            <a:pPr lvl="1"/>
            <a:r>
              <a:rPr lang="en-US" sz="2000" dirty="0"/>
              <a:t>BitDefender</a:t>
            </a:r>
          </a:p>
          <a:p>
            <a:pPr lvl="1"/>
            <a:r>
              <a:rPr lang="en-US" sz="2000" dirty="0"/>
              <a:t>Norton </a:t>
            </a:r>
            <a:r>
              <a:rPr lang="en-US" sz="2000" dirty="0" err="1"/>
              <a:t>AntiVirus</a:t>
            </a:r>
            <a:endParaRPr lang="en-US" sz="2000" dirty="0"/>
          </a:p>
          <a:p>
            <a:pPr lvl="1"/>
            <a:r>
              <a:rPr lang="en-US" sz="2000" dirty="0"/>
              <a:t>Windows Defender</a:t>
            </a:r>
          </a:p>
          <a:p>
            <a:pPr lvl="1"/>
            <a:r>
              <a:rPr lang="en-US" sz="2000" dirty="0"/>
              <a:t>McAfee Antivirus</a:t>
            </a:r>
          </a:p>
        </p:txBody>
      </p:sp>
    </p:spTree>
    <p:extLst>
      <p:ext uri="{BB962C8B-B14F-4D97-AF65-F5344CB8AC3E}">
        <p14:creationId xmlns:p14="http://schemas.microsoft.com/office/powerpoint/2010/main" val="750063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8B2CB-4802-1CDE-CE17-2329FD5F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Phishing</a:t>
            </a:r>
            <a:r>
              <a:rPr lang="en-US" baseline="0" dirty="0"/>
              <a:t>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662E1-EB11-6D31-3EDD-F924FE6D6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599" y="1295400"/>
            <a:ext cx="3008837" cy="5029200"/>
          </a:xfrm>
        </p:spPr>
        <p:txBody>
          <a:bodyPr/>
          <a:lstStyle/>
          <a:p>
            <a:r>
              <a:rPr lang="en-US" dirty="0"/>
              <a:t>Check the origination address of ALL emails, especially those claiming to be from a company.</a:t>
            </a:r>
          </a:p>
          <a:p>
            <a:r>
              <a:rPr lang="en-US" dirty="0"/>
              <a:t>DO NOT OPEN ATTACHMENTS</a:t>
            </a:r>
          </a:p>
          <a:p>
            <a:r>
              <a:rPr lang="en-US" dirty="0"/>
              <a:t>The real example here is from an idiot who used GMAIL!! LOL!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46FEBD-10AA-E6F9-47CE-372EB38BD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368" y="184355"/>
            <a:ext cx="4117032" cy="58522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F702CE-43A1-558D-A552-C1FA9DFAF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931" y="1019125"/>
            <a:ext cx="1143107" cy="1085951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A26D088A-F835-B8B2-6595-BCAFB7AA312F}"/>
              </a:ext>
            </a:extLst>
          </p:cNvPr>
          <p:cNvSpPr/>
          <p:nvPr/>
        </p:nvSpPr>
        <p:spPr bwMode="auto">
          <a:xfrm>
            <a:off x="7315200" y="990600"/>
            <a:ext cx="685800" cy="83820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36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0C1E9-3A1F-5363-1B42-23CA6DEC0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EF8EC-8317-97A7-E7FC-34A9F0DE2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762000"/>
          </a:xfrm>
        </p:spPr>
        <p:txBody>
          <a:bodyPr/>
          <a:lstStyle/>
          <a:p>
            <a:r>
              <a:rPr lang="en-US" dirty="0"/>
              <a:t>Advance-fee Fraud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6937E-6A54-96E0-D466-FC455888D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14400"/>
            <a:ext cx="7924800" cy="5715000"/>
          </a:xfrm>
        </p:spPr>
        <p:txBody>
          <a:bodyPr/>
          <a:lstStyle/>
          <a:p>
            <a:r>
              <a:rPr lang="en-US" sz="2000" dirty="0"/>
              <a:t>AKA “Nigerian 419 Scam”</a:t>
            </a:r>
          </a:p>
          <a:p>
            <a:r>
              <a:rPr lang="en-US" sz="2000" dirty="0"/>
              <a:t>Criminals announce huge payment (often $millions)</a:t>
            </a:r>
          </a:p>
          <a:p>
            <a:pPr lvl="1"/>
            <a:r>
              <a:rPr lang="en-US" sz="2000" dirty="0"/>
              <a:t>“Government payment”</a:t>
            </a:r>
          </a:p>
          <a:p>
            <a:pPr lvl="1"/>
            <a:r>
              <a:rPr lang="en-US" sz="2000" dirty="0"/>
              <a:t>“Legal payment from class-action lawsuit”</a:t>
            </a:r>
          </a:p>
          <a:p>
            <a:pPr lvl="1"/>
            <a:r>
              <a:rPr lang="en-US" sz="2000" dirty="0"/>
              <a:t>Nonexistent “lottery winning” (without participation!)</a:t>
            </a:r>
          </a:p>
          <a:p>
            <a:pPr lvl="1"/>
            <a:r>
              <a:rPr lang="en-US" sz="2000" dirty="0"/>
              <a:t>“Donation from a dying millionaire” (often a “widow”)</a:t>
            </a:r>
          </a:p>
          <a:p>
            <a:r>
              <a:rPr lang="en-US" sz="2000" dirty="0"/>
              <a:t>Victims supply detailed info</a:t>
            </a:r>
          </a:p>
          <a:p>
            <a:pPr lvl="1"/>
            <a:r>
              <a:rPr lang="en-US" sz="2000" dirty="0"/>
              <a:t>Name, address, phone number, bank account (!)</a:t>
            </a:r>
          </a:p>
          <a:p>
            <a:r>
              <a:rPr lang="en-US" sz="2000" dirty="0"/>
              <a:t>Criminals request payment (e.g., $150) through a commercial cash card</a:t>
            </a:r>
          </a:p>
          <a:p>
            <a:pPr lvl="1"/>
            <a:r>
              <a:rPr lang="en-US" sz="2000" dirty="0"/>
              <a:t>Walgreens</a:t>
            </a:r>
          </a:p>
          <a:p>
            <a:pPr lvl="1"/>
            <a:r>
              <a:rPr lang="en-US" sz="2000" dirty="0"/>
              <a:t>Staples</a:t>
            </a:r>
          </a:p>
          <a:p>
            <a:pPr lvl="1"/>
            <a:r>
              <a:rPr lang="en-US" sz="2000" dirty="0"/>
              <a:t>Amazon</a:t>
            </a:r>
          </a:p>
          <a:p>
            <a:pPr lvl="1"/>
            <a:r>
              <a:rPr lang="en-US" sz="2000" dirty="0"/>
              <a:t>Etc.</a:t>
            </a:r>
          </a:p>
          <a:p>
            <a:r>
              <a:rPr lang="en-US" sz="2000" dirty="0"/>
              <a:t>Steal the money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1640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75165-4926-7944-96A6-B5354669C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ED357-0C49-3886-B38D-766A19526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762000"/>
          </a:xfrm>
        </p:spPr>
        <p:txBody>
          <a:bodyPr/>
          <a:lstStyle/>
          <a:p>
            <a:r>
              <a:rPr lang="en-US" dirty="0"/>
              <a:t>Refund Scams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1CB8E-CD6E-9910-DFB5-3177C2F81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14400"/>
            <a:ext cx="7620000" cy="5715000"/>
          </a:xfrm>
        </p:spPr>
        <p:txBody>
          <a:bodyPr/>
          <a:lstStyle/>
          <a:p>
            <a:r>
              <a:rPr lang="en-US" sz="2000" dirty="0"/>
              <a:t>Emails or phone calls about non-existent payments</a:t>
            </a:r>
          </a:p>
          <a:p>
            <a:pPr lvl="1"/>
            <a:r>
              <a:rPr lang="en-US" sz="2000" dirty="0"/>
              <a:t>Caller or email pretend to be from a company</a:t>
            </a:r>
          </a:p>
          <a:p>
            <a:pPr lvl="1"/>
            <a:r>
              <a:rPr lang="en-US" sz="2000" dirty="0"/>
              <a:t>Often send millions of messages</a:t>
            </a:r>
          </a:p>
          <a:p>
            <a:pPr lvl="2"/>
            <a:r>
              <a:rPr lang="en-US" sz="2000" dirty="0"/>
              <a:t>May have nothing to do with potential victims’ actual software or purchases</a:t>
            </a:r>
          </a:p>
          <a:p>
            <a:r>
              <a:rPr lang="en-US" sz="2000" dirty="0"/>
              <a:t>E.g., Email or phone message</a:t>
            </a:r>
          </a:p>
          <a:p>
            <a:pPr lvl="1"/>
            <a:r>
              <a:rPr lang="en-US" sz="2000" dirty="0"/>
              <a:t>“You have been billed $429 for one year of your McAfee antivirus” (which the victim does not use)</a:t>
            </a:r>
          </a:p>
          <a:p>
            <a:pPr lvl="1"/>
            <a:r>
              <a:rPr lang="en-US" sz="2000" dirty="0"/>
              <a:t>“If this information is wrong, phone XXX-XXX-XXXX</a:t>
            </a:r>
          </a:p>
          <a:p>
            <a:r>
              <a:rPr lang="en-US" sz="2000" dirty="0"/>
              <a:t>Criminal apologizes &amp; asks to access bank account</a:t>
            </a:r>
          </a:p>
          <a:p>
            <a:pPr lvl="1"/>
            <a:r>
              <a:rPr lang="en-US" sz="2000" dirty="0"/>
              <a:t>Victim (e.g., my 90-year-old aunt) agrees to let criminal install remote-access software to “see bank account”</a:t>
            </a:r>
          </a:p>
          <a:p>
            <a:pPr lvl="1"/>
            <a:r>
              <a:rPr lang="en-US" sz="2000" dirty="0"/>
              <a:t>Steals details of banking account &amp; logon &amp; password</a:t>
            </a:r>
          </a:p>
          <a:p>
            <a:r>
              <a:rPr lang="en-US" sz="2000" dirty="0"/>
              <a:t>Pretends to refund 10x fake amount &amp; whines about it</a:t>
            </a:r>
          </a:p>
          <a:p>
            <a:r>
              <a:rPr lang="en-US" sz="2000" dirty="0"/>
              <a:t>Victim authorizes wire transfer for non-existent payment</a:t>
            </a:r>
          </a:p>
          <a:p>
            <a:r>
              <a:rPr lang="en-US" sz="2000" i="1" dirty="0"/>
              <a:t>I stopped the theft of $30,000 from aunt’s account!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1916507"/>
      </p:ext>
    </p:extLst>
  </p:cSld>
  <p:clrMapOvr>
    <a:masterClrMapping/>
  </p:clrMapOvr>
</p:sld>
</file>

<file path=ppt/theme/theme1.xml><?xml version="1.0" encoding="utf-8"?>
<a:theme xmlns:a="http://schemas.openxmlformats.org/drawingml/2006/main" name="IS 340 Class Notes">
  <a:themeElements>
    <a:clrScheme name="IS 340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IS 340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square" rtlCol="0">
        <a:spAutoFit/>
      </a:bodyPr>
      <a:lstStyle>
        <a:defPPr algn="ctr">
          <a:defRPr sz="1400" b="0" u="sng" dirty="0">
            <a:solidFill>
              <a:schemeClr val="accent6">
                <a:lumMod val="60000"/>
                <a:lumOff val="40000"/>
              </a:schemeClr>
            </a:solidFill>
            <a:latin typeface="Arial Narrow" panose="020B0606020202030204" pitchFamily="34" charset="0"/>
          </a:defRPr>
        </a:defPPr>
      </a:lstStyle>
    </a:txDef>
  </a:objectDefaults>
  <a:extraClrSchemeLst>
    <a:extraClrScheme>
      <a:clrScheme name="IS 340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340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5D630D5-F1F6-4A55-A355-7CB5B02414F4}" vid="{5ECAB060-1E65-4A57-9290-843EED714E5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Staying Safe Online</Template>
  <TotalTime>152</TotalTime>
  <Words>1196</Words>
  <Application>Microsoft Office PowerPoint</Application>
  <PresentationFormat>On-screen Show (4:3)</PresentationFormat>
  <Paragraphs>179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Bookman Old Style</vt:lpstr>
      <vt:lpstr>Garamond</vt:lpstr>
      <vt:lpstr>Times New Roman</vt:lpstr>
      <vt:lpstr>Wingdings</vt:lpstr>
      <vt:lpstr>IS 340 Class Notes</vt:lpstr>
      <vt:lpstr>Staying Safe Online Montpelier Senior Center</vt:lpstr>
      <vt:lpstr>Topics</vt:lpstr>
      <vt:lpstr>What is Spam?</vt:lpstr>
      <vt:lpstr>Origins of the Term “spam”</vt:lpstr>
      <vt:lpstr>The US CAN-SPAM Act</vt:lpstr>
      <vt:lpstr>Phishing (1)</vt:lpstr>
      <vt:lpstr>Phishing (2)</vt:lpstr>
      <vt:lpstr>Advance-fee Fraud</vt:lpstr>
      <vt:lpstr>Refund Scams</vt:lpstr>
      <vt:lpstr>Threats of Prosecution</vt:lpstr>
      <vt:lpstr>Blackmail</vt:lpstr>
      <vt:lpstr>Unwanted Phone Calls</vt:lpstr>
      <vt:lpstr>Advice Summary</vt:lpstr>
      <vt:lpstr>OK, STAY SAFE!</vt:lpstr>
    </vt:vector>
  </TitlesOfParts>
  <Manager>David Blythe, JD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CSH5 Chapter 39</dc:subject>
  <dc:creator>Mich Kabay</dc:creator>
  <cp:keywords/>
  <dc:description/>
  <cp:lastModifiedBy>Mich Kabay</cp:lastModifiedBy>
  <cp:revision>10</cp:revision>
  <cp:lastPrinted>2025-11-24T00:13:53Z</cp:lastPrinted>
  <dcterms:created xsi:type="dcterms:W3CDTF">2025-11-13T19:57:10Z</dcterms:created>
  <dcterms:modified xsi:type="dcterms:W3CDTF">2026-01-14T00:49:17Z</dcterms:modified>
  <cp:category/>
</cp:coreProperties>
</file>