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13"/>
  </p:notesMasterIdLst>
  <p:handoutMasterIdLst>
    <p:handoutMasterId r:id="rId14"/>
  </p:handoutMasterIdLst>
  <p:sldIdLst>
    <p:sldId id="257" r:id="rId2"/>
    <p:sldId id="593" r:id="rId3"/>
    <p:sldId id="580" r:id="rId4"/>
    <p:sldId id="594" r:id="rId5"/>
    <p:sldId id="595" r:id="rId6"/>
    <p:sldId id="598" r:id="rId7"/>
    <p:sldId id="600" r:id="rId8"/>
    <p:sldId id="599" r:id="rId9"/>
    <p:sldId id="601" r:id="rId10"/>
    <p:sldId id="596" r:id="rId11"/>
    <p:sldId id="602" r:id="rId12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2000" b="1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sz="2000" b="1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sz="2000" b="1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sz="2000" b="1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 userDrawn="1">
          <p15:clr>
            <a:srgbClr val="A4A3A4"/>
          </p15:clr>
        </p15:guide>
        <p15:guide id="2" pos="2305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7" autoAdjust="0"/>
    <p:restoredTop sz="86350" autoAdjust="0"/>
  </p:normalViewPr>
  <p:slideViewPr>
    <p:cSldViewPr>
      <p:cViewPr varScale="1">
        <p:scale>
          <a:sx n="70" d="100"/>
          <a:sy n="70" d="100"/>
        </p:scale>
        <p:origin x="2352" y="4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9096"/>
    </p:cViewPr>
    <p:sldLst>
      <p:sld r:id="rId1" collapse="1"/>
      <p:sld r:id="rId2" collapse="1"/>
    </p:sldLst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20" d="100"/>
        <a:sy n="20" d="100"/>
      </p:scale>
      <p:origin x="0" y="0"/>
    </p:cViewPr>
  </p:sorterViewPr>
  <p:notesViewPr>
    <p:cSldViewPr>
      <p:cViewPr varScale="1">
        <p:scale>
          <a:sx n="72" d="100"/>
          <a:sy n="72" d="100"/>
        </p:scale>
        <p:origin x="4116" y="78"/>
      </p:cViewPr>
      <p:guideLst>
        <p:guide orient="horz" pos="3024"/>
        <p:guide pos="2305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_rels/viewProps.xml.rels><?xml version="1.0" encoding="UTF-8" standalone="yes"?>
<Relationships xmlns="http://schemas.openxmlformats.org/package/2006/relationships"><Relationship Id="rId2" Type="http://schemas.openxmlformats.org/officeDocument/2006/relationships/slide" Target="slides/slide3.xml"/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8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457201"/>
            <a:ext cx="7315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ctr">
              <a:defRPr sz="1200" b="0" i="1">
                <a:latin typeface="Times New Roman" pitchFamily="18" charset="0"/>
              </a:defRPr>
            </a:lvl1pPr>
          </a:lstStyle>
          <a:p>
            <a:r>
              <a:rPr lang="fr-CA" dirty="0"/>
              <a:t>STAYING SAFE ONLINE</a:t>
            </a:r>
            <a:endParaRPr lang="en-US" dirty="0"/>
          </a:p>
        </p:txBody>
      </p:sp>
      <p:sp>
        <p:nvSpPr>
          <p:cNvPr id="5038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915400"/>
            <a:ext cx="7315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5" rIns="91430" bIns="45715" numCol="1" anchor="b" anchorCtr="0" compatLnSpc="1">
            <a:prstTxWarp prst="textNoShape">
              <a:avLst/>
            </a:prstTxWarp>
          </a:bodyPr>
          <a:lstStyle>
            <a:lvl1pPr algn="ctr">
              <a:defRPr sz="1200" b="0" i="1">
                <a:latin typeface="Times New Roman" pitchFamily="18" charset="0"/>
              </a:defRPr>
            </a:lvl1pPr>
          </a:lstStyle>
          <a:p>
            <a:r>
              <a:rPr lang="fr-CA" dirty="0"/>
              <a:t>Copyright © 2026 M. E. Kabay                             </a:t>
            </a:r>
            <a:fld id="{56FE725C-E0C2-4D1D-B105-12DF7B0A71E6}" type="slidenum">
              <a:rPr lang="en-US"/>
              <a:pPr/>
              <a:t>‹#›</a:t>
            </a:fld>
            <a:r>
              <a:rPr lang="fr-CA" dirty="0"/>
              <a:t>                                              </a:t>
            </a:r>
            <a:r>
              <a:rPr lang="en-US" noProof="0" dirty="0"/>
              <a:t>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169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19201" y="239713"/>
            <a:ext cx="4876800" cy="2397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6651" tIns="48326" rIns="96651" bIns="48326" numCol="1" anchor="t" anchorCtr="0" compatLnSpc="1">
            <a:prstTxWarp prst="textNoShape">
              <a:avLst/>
            </a:prstTxWarp>
          </a:bodyPr>
          <a:lstStyle>
            <a:lvl1pPr algn="ctr" defTabSz="966683">
              <a:defRPr sz="1300" b="0" i="1">
                <a:latin typeface="Garamond" pitchFamily="18" charset="0"/>
              </a:defRPr>
            </a:lvl1pPr>
          </a:lstStyle>
          <a:p>
            <a:r>
              <a:rPr lang="en-US"/>
              <a:t>IS 340  Class Notes</a:t>
            </a:r>
            <a:endParaRPr lang="en-US" dirty="0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138238" y="4560889"/>
            <a:ext cx="5038725" cy="4319587"/>
          </a:xfrm>
          <a:prstGeom prst="rect">
            <a:avLst/>
          </a:prstGeom>
          <a:noFill/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  <a:effectLst/>
        </p:spPr>
        <p:txBody>
          <a:bodyPr vert="horz" wrap="square" lIns="96651" tIns="48326" rIns="96651" bIns="4832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138238" y="9121775"/>
            <a:ext cx="5038725" cy="239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6651" tIns="48326" rIns="96651" bIns="48326" numCol="1" anchor="b" anchorCtr="0" compatLnSpc="1">
            <a:prstTxWarp prst="textNoShape">
              <a:avLst/>
            </a:prstTxWarp>
          </a:bodyPr>
          <a:lstStyle>
            <a:lvl1pPr algn="ctr" defTabSz="966683">
              <a:defRPr sz="1100" b="0" i="1">
                <a:latin typeface="Garamond" pitchFamily="18" charset="0"/>
              </a:defRPr>
            </a:lvl1pPr>
          </a:lstStyle>
          <a:p>
            <a:r>
              <a:rPr lang="en-US" dirty="0"/>
              <a:t>Copyright © 2026 M. E. Kabay.                                                            All rights reserved.</a:t>
            </a:r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251201" y="9121775"/>
            <a:ext cx="1057275" cy="239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6651" tIns="48326" rIns="96651" bIns="48326" numCol="1" anchor="b" anchorCtr="0" compatLnSpc="1">
            <a:prstTxWarp prst="textNoShape">
              <a:avLst/>
            </a:prstTxWarp>
          </a:bodyPr>
          <a:lstStyle>
            <a:lvl1pPr algn="ctr" defTabSz="966683">
              <a:defRPr sz="1100" b="0">
                <a:latin typeface="Garamond" pitchFamily="18" charset="0"/>
              </a:defRPr>
            </a:lvl1pPr>
          </a:lstStyle>
          <a:p>
            <a:r>
              <a:rPr lang="en-US" dirty="0"/>
              <a:t>1-</a:t>
            </a:r>
            <a:fld id="{D976C8F9-028E-484A-8241-77FC3C56C6EF}" type="slidenum">
              <a:rPr lang="en-US"/>
              <a:pPr/>
              <a:t>‹#›</a:t>
            </a:fld>
            <a:endParaRPr lang="en-US" sz="13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3987088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000" kern="1200">
        <a:solidFill>
          <a:schemeClr val="tx1"/>
        </a:solidFill>
        <a:latin typeface="Garamond" pitchFamily="18" charset="0"/>
        <a:ea typeface="+mn-ea"/>
        <a:cs typeface="+mn-cs"/>
      </a:defRPr>
    </a:lvl1pPr>
    <a:lvl2pPr marL="1143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000" kern="1200">
        <a:solidFill>
          <a:schemeClr val="tx1"/>
        </a:solidFill>
        <a:latin typeface="Garamond" pitchFamily="18" charset="0"/>
        <a:ea typeface="+mn-ea"/>
        <a:cs typeface="+mn-cs"/>
      </a:defRPr>
    </a:lvl2pPr>
    <a:lvl3pPr marL="228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000" kern="1200">
        <a:solidFill>
          <a:schemeClr val="tx1"/>
        </a:solidFill>
        <a:latin typeface="Garamond" pitchFamily="18" charset="0"/>
        <a:ea typeface="+mn-ea"/>
        <a:cs typeface="+mn-cs"/>
      </a:defRPr>
    </a:lvl3pPr>
    <a:lvl4pPr marL="3429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000" kern="1200">
        <a:solidFill>
          <a:schemeClr val="tx1"/>
        </a:solidFill>
        <a:latin typeface="Garamond" pitchFamily="18" charset="0"/>
        <a:ea typeface="+mn-ea"/>
        <a:cs typeface="+mn-cs"/>
      </a:defRPr>
    </a:lvl4pPr>
    <a:lvl5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000" kern="1200">
        <a:solidFill>
          <a:schemeClr val="tx1"/>
        </a:solidFill>
        <a:latin typeface="Garamond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dirty="0"/>
              <a:t>Copyright © 2026 M. E. Kabay.                                                            All rights reserved.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r>
              <a:rPr lang="en-US" dirty="0"/>
              <a:t>1-</a:t>
            </a:r>
            <a:fld id="{A9C5BF17-0ACF-4E8F-8A04-AB0BB80870A2}" type="slidenum">
              <a:rPr lang="en-US"/>
              <a:pPr/>
              <a:t>1</a:t>
            </a:fld>
            <a:endParaRPr lang="en-US" sz="1300" dirty="0">
              <a:latin typeface="Times New Roman" pitchFamily="18" charset="0"/>
            </a:endParaRPr>
          </a:p>
        </p:txBody>
      </p:sp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38238" y="4953000"/>
            <a:ext cx="5038725" cy="3927475"/>
          </a:xfrm>
          <a:ln>
            <a:headEnd/>
            <a:tailEnd/>
          </a:ln>
        </p:spPr>
        <p:txBody>
          <a:bodyPr/>
          <a:lstStyle/>
          <a:p>
            <a:pPr algn="ctr"/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24394298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 dirty="0"/>
              <a:t>Copyright © 2026 M. E. Kabay.                                                            All rights reserved.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r>
              <a:rPr lang="en-US"/>
              <a:t>1-</a:t>
            </a:r>
            <a:fld id="{D976C8F9-028E-484A-8241-77FC3C56C6EF}" type="slidenum">
              <a:rPr lang="en-US" smtClean="0"/>
              <a:pPr/>
              <a:t>2</a:t>
            </a:fld>
            <a:endParaRPr lang="en-US" sz="13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878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 dirty="0"/>
              <a:t>Copyright © 2026 M. E. Kabay.                                                            All rights reserved.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r>
              <a:rPr lang="en-US"/>
              <a:t>1-</a:t>
            </a:r>
            <a:fld id="{D976C8F9-028E-484A-8241-77FC3C56C6EF}" type="slidenum">
              <a:rPr lang="en-US" smtClean="0"/>
              <a:pPr/>
              <a:t>3</a:t>
            </a:fld>
            <a:endParaRPr lang="en-US" sz="13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97306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62700" y="152400"/>
            <a:ext cx="1790700" cy="6172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152400"/>
            <a:ext cx="5219700" cy="6172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600" y="1676400"/>
            <a:ext cx="35052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35052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D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985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152400"/>
            <a:ext cx="7162800" cy="1143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SLIDE TITLE</a:t>
            </a:r>
          </a:p>
        </p:txBody>
      </p:sp>
      <p:sp>
        <p:nvSpPr>
          <p:cNvPr id="8898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676400"/>
            <a:ext cx="7162800" cy="4648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Body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89860" name="Rectangle 4"/>
          <p:cNvSpPr>
            <a:spLocks noChangeArrowheads="1"/>
          </p:cNvSpPr>
          <p:nvPr/>
        </p:nvSpPr>
        <p:spPr bwMode="auto">
          <a:xfrm>
            <a:off x="8652094" y="6523831"/>
            <a:ext cx="460375" cy="3635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fld id="{661D8A99-02C3-4E07-8723-96C95229B775}" type="slidenum">
              <a:rPr lang="en-US" sz="1800"/>
              <a:pPr/>
              <a:t>‹#›</a:t>
            </a:fld>
            <a:endParaRPr lang="en-US" sz="1800" dirty="0"/>
          </a:p>
        </p:txBody>
      </p:sp>
      <p:sp>
        <p:nvSpPr>
          <p:cNvPr id="889861" name="Text Box 5"/>
          <p:cNvSpPr txBox="1">
            <a:spLocks noChangeArrowheads="1"/>
          </p:cNvSpPr>
          <p:nvPr/>
        </p:nvSpPr>
        <p:spPr bwMode="auto">
          <a:xfrm>
            <a:off x="8839200" y="152400"/>
            <a:ext cx="18415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endParaRPr lang="en-US" sz="2400" b="0" dirty="0">
              <a:latin typeface="Times New Roman" pitchFamily="18" charset="0"/>
            </a:endParaRPr>
          </a:p>
        </p:txBody>
      </p:sp>
      <p:sp>
        <p:nvSpPr>
          <p:cNvPr id="889863" name="Text Box 7"/>
          <p:cNvSpPr txBox="1">
            <a:spLocks noChangeArrowheads="1"/>
          </p:cNvSpPr>
          <p:nvPr userDrawn="1"/>
        </p:nvSpPr>
        <p:spPr bwMode="auto">
          <a:xfrm>
            <a:off x="3322638" y="6643688"/>
            <a:ext cx="2520242" cy="21544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800" b="0" i="1" dirty="0"/>
              <a:t>Copyright © 2026 M. E. Kabay.  All rights reserved.</a:t>
            </a:r>
          </a:p>
        </p:txBody>
      </p:sp>
      <p:pic>
        <p:nvPicPr>
          <p:cNvPr id="8" name="Picture 7" descr="NWU_2c_stacked_logo_1-inch.jp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8235696" y="0"/>
            <a:ext cx="908304" cy="79248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l" defTabSz="917575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+mj-lt"/>
          <a:ea typeface="+mj-ea"/>
          <a:cs typeface="+mj-cs"/>
        </a:defRPr>
      </a:lvl1pPr>
      <a:lvl2pPr algn="l" defTabSz="917575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Bookman Old Style" pitchFamily="18" charset="0"/>
        </a:defRPr>
      </a:lvl2pPr>
      <a:lvl3pPr algn="l" defTabSz="917575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Bookman Old Style" pitchFamily="18" charset="0"/>
        </a:defRPr>
      </a:lvl3pPr>
      <a:lvl4pPr algn="l" defTabSz="917575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Bookman Old Style" pitchFamily="18" charset="0"/>
        </a:defRPr>
      </a:lvl4pPr>
      <a:lvl5pPr algn="l" defTabSz="917575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Bookman Old Style" pitchFamily="18" charset="0"/>
        </a:defRPr>
      </a:lvl5pPr>
      <a:lvl6pPr marL="457200" algn="l" defTabSz="917575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Bookman Old Style" pitchFamily="18" charset="0"/>
        </a:defRPr>
      </a:lvl6pPr>
      <a:lvl7pPr marL="914400" algn="l" defTabSz="917575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Bookman Old Style" pitchFamily="18" charset="0"/>
        </a:defRPr>
      </a:lvl7pPr>
      <a:lvl8pPr marL="1371600" algn="l" defTabSz="917575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Bookman Old Style" pitchFamily="18" charset="0"/>
        </a:defRPr>
      </a:lvl8pPr>
      <a:lvl9pPr marL="1828800" algn="l" defTabSz="917575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Bookman Old Style" pitchFamily="18" charset="0"/>
        </a:defRPr>
      </a:lvl9pPr>
    </p:titleStyle>
    <p:bodyStyle>
      <a:lvl1pPr marL="285750" indent="-28575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1"/>
        </a:buClr>
        <a:buFont typeface="Wingdings" pitchFamily="2" charset="2"/>
        <a:buChar char="Ø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1"/>
        </a:buClr>
        <a:buSzPct val="85000"/>
        <a:buFont typeface="Wingdings" pitchFamily="2" charset="2"/>
        <a:buChar char="q"/>
        <a:defRPr sz="2400" b="1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1"/>
        </a:buClr>
        <a:buSzPct val="100000"/>
        <a:buFont typeface="Wingdings" pitchFamily="2" charset="2"/>
        <a:buChar char="ü"/>
        <a:defRPr sz="2400" b="1">
          <a:solidFill>
            <a:schemeClr val="tx1"/>
          </a:solidFill>
          <a:latin typeface="+mn-lt"/>
        </a:defRPr>
      </a:lvl3pPr>
      <a:lvl4pPr marL="1543050" indent="-17145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1"/>
        </a:buClr>
        <a:buSzPct val="100000"/>
        <a:buFont typeface="Wingdings" pitchFamily="2" charset="2"/>
        <a:buChar char="§"/>
        <a:defRPr sz="2400" b="1">
          <a:solidFill>
            <a:schemeClr val="tx1"/>
          </a:solidFill>
          <a:latin typeface="+mn-lt"/>
        </a:defRPr>
      </a:lvl4pPr>
      <a:lvl5pPr marL="2000250" indent="-17145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1"/>
        </a:buClr>
        <a:buSzPct val="100000"/>
        <a:buChar char="•"/>
        <a:defRPr sz="2400" b="1">
          <a:solidFill>
            <a:schemeClr val="tx1"/>
          </a:solidFill>
          <a:latin typeface="+mn-lt"/>
        </a:defRPr>
      </a:lvl5pPr>
      <a:lvl6pPr marL="2457450" indent="-17145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1"/>
        </a:buClr>
        <a:buSzPct val="100000"/>
        <a:buChar char="•"/>
        <a:defRPr sz="2400" b="1">
          <a:solidFill>
            <a:schemeClr val="tx1"/>
          </a:solidFill>
          <a:latin typeface="+mn-lt"/>
        </a:defRPr>
      </a:lvl6pPr>
      <a:lvl7pPr marL="2914650" indent="-17145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1"/>
        </a:buClr>
        <a:buSzPct val="100000"/>
        <a:buChar char="•"/>
        <a:defRPr sz="2400" b="1">
          <a:solidFill>
            <a:schemeClr val="tx1"/>
          </a:solidFill>
          <a:latin typeface="+mn-lt"/>
        </a:defRPr>
      </a:lvl7pPr>
      <a:lvl8pPr marL="3371850" indent="-17145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1"/>
        </a:buClr>
        <a:buSzPct val="100000"/>
        <a:buChar char="•"/>
        <a:defRPr sz="2400" b="1">
          <a:solidFill>
            <a:schemeClr val="tx1"/>
          </a:solidFill>
          <a:latin typeface="+mn-lt"/>
        </a:defRPr>
      </a:lvl8pPr>
      <a:lvl9pPr marL="3829050" indent="-17145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1"/>
        </a:buClr>
        <a:buSzPct val="100000"/>
        <a:buChar char="•"/>
        <a:defRPr sz="24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219200"/>
          </a:xfrm>
        </p:spPr>
        <p:txBody>
          <a:bodyPr/>
          <a:lstStyle/>
          <a:p>
            <a:pPr algn="ctr"/>
            <a:r>
              <a:rPr lang="en-US" sz="4800" i="1" dirty="0"/>
              <a:t>Staying Safe Online</a:t>
            </a:r>
            <a:br>
              <a:rPr lang="en-US" sz="4800" i="1" dirty="0"/>
            </a:br>
            <a:r>
              <a:rPr lang="en-US" sz="2400" i="1" dirty="0"/>
              <a:t>Montpelier Senior Center</a:t>
            </a:r>
            <a:endParaRPr lang="en-US" sz="7200" dirty="0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0" y="5105400"/>
            <a:ext cx="9144000" cy="1600200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en-US" dirty="0"/>
              <a:t>M. E. Kabay, PhD</a:t>
            </a:r>
          </a:p>
          <a:p>
            <a:pPr algn="ctr">
              <a:buFont typeface="Wingdings" pitchFamily="2" charset="2"/>
              <a:buNone/>
            </a:pPr>
            <a:r>
              <a:rPr lang="en-US" sz="1800" dirty="0"/>
              <a:t>Emeritus Professor – BSc &amp; MSc Cybersecurity Programs</a:t>
            </a:r>
          </a:p>
          <a:p>
            <a:pPr algn="ctr">
              <a:buFont typeface="Wingdings" pitchFamily="2" charset="2"/>
              <a:buNone/>
            </a:pPr>
            <a:r>
              <a:rPr lang="en-US" sz="1800" dirty="0"/>
              <a:t>Norwich University</a:t>
            </a:r>
          </a:p>
          <a:p>
            <a:pPr algn="ctr">
              <a:buNone/>
            </a:pPr>
            <a:r>
              <a:rPr lang="en-US" sz="1800" i="1" u="sng" dirty="0"/>
              <a:t>https://tinyurl.com/3b6p3h8s</a:t>
            </a: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id="{AA774CAB-1659-5B62-E7EE-0467ADF975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76200" y="1236944"/>
            <a:ext cx="9144000" cy="409705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>
            <a:lvl1pPr algn="l" defTabSz="917575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800000"/>
                </a:solidFill>
                <a:latin typeface="+mj-lt"/>
                <a:ea typeface="+mj-ea"/>
                <a:cs typeface="+mj-cs"/>
              </a:defRPr>
            </a:lvl1pPr>
            <a:lvl2pPr algn="l" defTabSz="917575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800000"/>
                </a:solidFill>
                <a:latin typeface="Bookman Old Style" pitchFamily="18" charset="0"/>
              </a:defRPr>
            </a:lvl2pPr>
            <a:lvl3pPr algn="l" defTabSz="917575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800000"/>
                </a:solidFill>
                <a:latin typeface="Bookman Old Style" pitchFamily="18" charset="0"/>
              </a:defRPr>
            </a:lvl3pPr>
            <a:lvl4pPr algn="l" defTabSz="917575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800000"/>
                </a:solidFill>
                <a:latin typeface="Bookman Old Style" pitchFamily="18" charset="0"/>
              </a:defRPr>
            </a:lvl4pPr>
            <a:lvl5pPr algn="l" defTabSz="917575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800000"/>
                </a:solidFill>
                <a:latin typeface="Bookman Old Style" pitchFamily="18" charset="0"/>
              </a:defRPr>
            </a:lvl5pPr>
            <a:lvl6pPr marL="457200" algn="l" defTabSz="917575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800000"/>
                </a:solidFill>
                <a:latin typeface="Bookman Old Style" pitchFamily="18" charset="0"/>
              </a:defRPr>
            </a:lvl6pPr>
            <a:lvl7pPr marL="914400" algn="l" defTabSz="917575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800000"/>
                </a:solidFill>
                <a:latin typeface="Bookman Old Style" pitchFamily="18" charset="0"/>
              </a:defRPr>
            </a:lvl7pPr>
            <a:lvl8pPr marL="1371600" algn="l" defTabSz="917575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800000"/>
                </a:solidFill>
                <a:latin typeface="Bookman Old Style" pitchFamily="18" charset="0"/>
              </a:defRPr>
            </a:lvl8pPr>
            <a:lvl9pPr marL="1828800" algn="l" defTabSz="917575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800000"/>
                </a:solidFill>
                <a:latin typeface="Bookman Old Style" pitchFamily="18" charset="0"/>
              </a:defRPr>
            </a:lvl9pPr>
          </a:lstStyle>
          <a:p>
            <a:pPr algn="ctr"/>
            <a:r>
              <a:rPr lang="en-US" sz="4800" dirty="0"/>
              <a:t>Week </a:t>
            </a:r>
            <a:r>
              <a:rPr lang="en-US" sz="4800"/>
              <a:t>#1 – Mon 5 Jan 2026</a:t>
            </a:r>
            <a:endParaRPr lang="en-US" sz="4800" dirty="0"/>
          </a:p>
          <a:p>
            <a:pPr algn="ctr"/>
            <a:r>
              <a:rPr lang="en-US" sz="9600" dirty="0"/>
              <a:t>Who is this guy??</a:t>
            </a:r>
            <a:endParaRPr lang="en-US" sz="7200" kern="0" dirty="0"/>
          </a:p>
        </p:txBody>
      </p:sp>
    </p:spTree>
  </p:cSld>
  <p:clrMapOvr>
    <a:masterClrMapping/>
  </p:clrMapOvr>
  <p:transition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06F128-ED3A-A235-81F8-688C2A5824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Website &amp; Contact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493364-985B-0666-18CC-7D865D9117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Phone: +1.802.498.5926</a:t>
            </a:r>
          </a:p>
          <a:p>
            <a:r>
              <a:rPr lang="en-US" dirty="0"/>
              <a:t>Email: mekabay@gmail.com</a:t>
            </a:r>
          </a:p>
          <a:p>
            <a:r>
              <a:rPr lang="en-US" dirty="0"/>
              <a:t>Website: http://www.mekabay.com/</a:t>
            </a:r>
          </a:p>
          <a:p>
            <a:r>
              <a:rPr lang="en-US" dirty="0"/>
              <a:t>Facebook: https://www.facebook.com/michkabay</a:t>
            </a:r>
          </a:p>
          <a:p>
            <a:r>
              <a:rPr lang="en-US" dirty="0"/>
              <a:t>Skype: mich kabay</a:t>
            </a:r>
          </a:p>
          <a:p>
            <a:r>
              <a:rPr lang="en-US" dirty="0"/>
              <a:t>Pronouns: he/him/his</a:t>
            </a:r>
          </a:p>
        </p:txBody>
      </p:sp>
    </p:spTree>
    <p:extLst>
      <p:ext uri="{BB962C8B-B14F-4D97-AF65-F5344CB8AC3E}">
        <p14:creationId xmlns:p14="http://schemas.microsoft.com/office/powerpoint/2010/main" val="35336245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C79554-8481-53E1-AF29-3F32F499E9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OK, THAT’S ENOUGH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95B3D4-7D3D-1398-876D-69E3521114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7200" dirty="0"/>
              <a:t>Let’s get going on the IMPORTANT STUFF!</a:t>
            </a:r>
          </a:p>
        </p:txBody>
      </p:sp>
    </p:spTree>
    <p:extLst>
      <p:ext uri="{BB962C8B-B14F-4D97-AF65-F5344CB8AC3E}">
        <p14:creationId xmlns:p14="http://schemas.microsoft.com/office/powerpoint/2010/main" val="35952673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693C7B-1A0D-4B97-BC9E-E14F276833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76AA47-2910-41CB-A970-4C19642ACF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0600" y="1143000"/>
            <a:ext cx="7162800" cy="5257800"/>
          </a:xfrm>
        </p:spPr>
        <p:txBody>
          <a:bodyPr/>
          <a:lstStyle/>
          <a:p>
            <a:r>
              <a:rPr lang="en-US" dirty="0"/>
              <a:t>From</a:t>
            </a:r>
          </a:p>
          <a:p>
            <a:r>
              <a:rPr lang="en-US" dirty="0"/>
              <a:t>Education</a:t>
            </a:r>
          </a:p>
          <a:p>
            <a:r>
              <a:rPr lang="en-US" dirty="0"/>
              <a:t>Teaching</a:t>
            </a:r>
          </a:p>
          <a:p>
            <a:r>
              <a:rPr lang="en-US" dirty="0"/>
              <a:t>Website</a:t>
            </a:r>
          </a:p>
          <a:p>
            <a:r>
              <a:rPr lang="en-US" dirty="0"/>
              <a:t>Contact</a:t>
            </a:r>
          </a:p>
        </p:txBody>
      </p:sp>
    </p:spTree>
    <p:extLst>
      <p:ext uri="{BB962C8B-B14F-4D97-AF65-F5344CB8AC3E}">
        <p14:creationId xmlns:p14="http://schemas.microsoft.com/office/powerpoint/2010/main" val="41223208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6A5A6-DC2A-4758-95DF-20EC6F8945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600" y="152400"/>
            <a:ext cx="7162800" cy="762000"/>
          </a:xfrm>
        </p:spPr>
        <p:txBody>
          <a:bodyPr/>
          <a:lstStyle/>
          <a:p>
            <a:r>
              <a:rPr lang="en-US" dirty="0"/>
              <a:t>From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4F0DED-4C0C-4CF8-891D-3FDCF1701D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0600" y="914400"/>
            <a:ext cx="7162800" cy="5715000"/>
          </a:xfrm>
        </p:spPr>
        <p:txBody>
          <a:bodyPr/>
          <a:lstStyle/>
          <a:p>
            <a:r>
              <a:rPr lang="en-US" sz="2000" dirty="0"/>
              <a:t>Parents lived in Paris after WWII</a:t>
            </a:r>
          </a:p>
          <a:p>
            <a:r>
              <a:rPr lang="en-US" sz="2000" dirty="0"/>
              <a:t>Moved to Montr</a:t>
            </a:r>
            <a:r>
              <a:rPr lang="fr-CA" sz="2000" dirty="0" err="1"/>
              <a:t>éal</a:t>
            </a:r>
            <a:r>
              <a:rPr lang="fr-CA" sz="2000" dirty="0"/>
              <a:t>, Québec in 1950</a:t>
            </a:r>
          </a:p>
          <a:p>
            <a:r>
              <a:rPr lang="fr-CA" sz="2000" dirty="0"/>
              <a:t>Born 1950</a:t>
            </a:r>
          </a:p>
          <a:p>
            <a:r>
              <a:rPr lang="en-US" sz="2000" noProof="0" dirty="0"/>
              <a:t>Spoke </a:t>
            </a:r>
            <a:r>
              <a:rPr lang="en-US" sz="2000" dirty="0"/>
              <a:t>F</a:t>
            </a:r>
            <a:r>
              <a:rPr lang="en-US" sz="2000" noProof="0" dirty="0" err="1"/>
              <a:t>rench</a:t>
            </a:r>
            <a:r>
              <a:rPr lang="en-US" sz="2000" noProof="0" dirty="0"/>
              <a:t> at home</a:t>
            </a:r>
          </a:p>
          <a:p>
            <a:r>
              <a:rPr lang="en-US" sz="2000" dirty="0"/>
              <a:t>Sent to English school age 4 (without any English)</a:t>
            </a:r>
          </a:p>
          <a:p>
            <a:r>
              <a:rPr lang="en-US" sz="2000" dirty="0"/>
              <a:t>Moved to Plainfield in 1998 for wife’s new job</a:t>
            </a:r>
          </a:p>
          <a:p>
            <a:pPr lvl="1"/>
            <a:r>
              <a:rPr lang="en-US" sz="2000" dirty="0"/>
              <a:t>Dr Deborah N. Black, MD</a:t>
            </a:r>
          </a:p>
          <a:p>
            <a:pPr lvl="1"/>
            <a:r>
              <a:rPr lang="en-US" sz="2000" dirty="0"/>
              <a:t>Neurologist</a:t>
            </a:r>
          </a:p>
          <a:p>
            <a:pPr lvl="1"/>
            <a:r>
              <a:rPr lang="en-US" sz="2000" dirty="0"/>
              <a:t>CVMC Berlin neurology group</a:t>
            </a:r>
          </a:p>
          <a:p>
            <a:pPr lvl="1"/>
            <a:r>
              <a:rPr lang="en-US" sz="2000" dirty="0"/>
              <a:t>Taught at UVM School of Medicine</a:t>
            </a:r>
          </a:p>
          <a:p>
            <a:pPr lvl="1"/>
            <a:r>
              <a:rPr lang="en-US" sz="2000" dirty="0"/>
              <a:t>Retired since Jan 2023</a:t>
            </a:r>
          </a:p>
        </p:txBody>
      </p:sp>
    </p:spTree>
    <p:extLst>
      <p:ext uri="{BB962C8B-B14F-4D97-AF65-F5344CB8AC3E}">
        <p14:creationId xmlns:p14="http://schemas.microsoft.com/office/powerpoint/2010/main" val="27692987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9CCA9F-89C1-769B-E209-B4601CF337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Education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9533CE-B657-FA53-3EBD-B5ECCB40A2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BSc (Genetics) McGill University 1966-1970</a:t>
            </a:r>
          </a:p>
          <a:p>
            <a:r>
              <a:rPr lang="en-US" dirty="0"/>
              <a:t>MSc (Teratology) McGill 1970-1972</a:t>
            </a:r>
          </a:p>
          <a:p>
            <a:pPr lvl="1"/>
            <a:r>
              <a:rPr lang="en-US" dirty="0"/>
              <a:t>Abnormal development of mouse embryos</a:t>
            </a:r>
          </a:p>
          <a:p>
            <a:r>
              <a:rPr lang="en-US" dirty="0"/>
              <a:t>PhD (Invertebrate Zoology &amp; Applied Statistics) Dartmouth College 1972-1976</a:t>
            </a:r>
          </a:p>
          <a:p>
            <a:r>
              <a:rPr lang="en-US" dirty="0"/>
              <a:t>Started programming in 1966</a:t>
            </a:r>
          </a:p>
        </p:txBody>
      </p:sp>
    </p:spTree>
    <p:extLst>
      <p:ext uri="{BB962C8B-B14F-4D97-AF65-F5344CB8AC3E}">
        <p14:creationId xmlns:p14="http://schemas.microsoft.com/office/powerpoint/2010/main" val="16510447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325F46-3A43-926E-D4A1-6672D561E6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Teaching (1)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08E918-5CD5-AC9B-B12B-0CEA906DB5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McGill University Teaching Assistant (1970-1972)</a:t>
            </a:r>
          </a:p>
          <a:p>
            <a:r>
              <a:rPr lang="en-US" dirty="0"/>
              <a:t>Dartmouth College Teaching Fellow (1972-1976)</a:t>
            </a:r>
          </a:p>
          <a:p>
            <a:r>
              <a:rPr lang="en-US" dirty="0"/>
              <a:t>Université Nationale du Rwanda (1976-1978)</a:t>
            </a:r>
          </a:p>
          <a:p>
            <a:pPr lvl="1"/>
            <a:r>
              <a:rPr lang="en-US" dirty="0"/>
              <a:t>Contract with Canadian International Development Agency</a:t>
            </a:r>
          </a:p>
          <a:p>
            <a:pPr lvl="1"/>
            <a:r>
              <a:rPr lang="en-US" dirty="0"/>
              <a:t>Taught applied statistics &amp; programming (in French)</a:t>
            </a:r>
          </a:p>
          <a:p>
            <a:r>
              <a:rPr lang="en-US" dirty="0"/>
              <a:t>Université de Moncton, New Brunswick (1978-1979) – applied statistics</a:t>
            </a:r>
          </a:p>
        </p:txBody>
      </p:sp>
    </p:spTree>
    <p:extLst>
      <p:ext uri="{BB962C8B-B14F-4D97-AF65-F5344CB8AC3E}">
        <p14:creationId xmlns:p14="http://schemas.microsoft.com/office/powerpoint/2010/main" val="15988671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8F74E0-6E5A-3E73-9907-7611314648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Teaching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A07621-817C-1546-5841-197C9F2765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Hewlett-Packard</a:t>
            </a:r>
            <a:r>
              <a:rPr lang="en-US" baseline="0" dirty="0"/>
              <a:t> (Montreal) HP3000 Technical Support 1980-1984</a:t>
            </a:r>
          </a:p>
          <a:p>
            <a:pPr lvl="1"/>
            <a:r>
              <a:rPr lang="en-US" dirty="0"/>
              <a:t>Operating systems</a:t>
            </a:r>
            <a:r>
              <a:rPr lang="en-US" baseline="0" dirty="0"/>
              <a:t> internals</a:t>
            </a:r>
          </a:p>
          <a:p>
            <a:pPr lvl="1"/>
            <a:r>
              <a:rPr lang="en-US" baseline="0" dirty="0"/>
              <a:t>Performance analysis &amp; optimization</a:t>
            </a:r>
          </a:p>
          <a:p>
            <a:pPr lvl="1"/>
            <a:r>
              <a:rPr lang="en-US" baseline="0" dirty="0"/>
              <a:t>Information security</a:t>
            </a:r>
          </a:p>
          <a:p>
            <a:pPr lvl="1"/>
            <a:r>
              <a:rPr lang="en-US" baseline="0" dirty="0"/>
              <a:t>Database design</a:t>
            </a:r>
          </a:p>
          <a:p>
            <a:pPr lvl="0"/>
            <a:r>
              <a:rPr lang="en-US" baseline="0" dirty="0"/>
              <a:t>Mathema Inc (Montreal) Director of Technical Services</a:t>
            </a:r>
          </a:p>
          <a:p>
            <a:pPr lvl="1"/>
            <a:r>
              <a:rPr lang="en-US" baseline="0" dirty="0"/>
              <a:t>Operations management</a:t>
            </a:r>
          </a:p>
          <a:p>
            <a:pPr lvl="1"/>
            <a:r>
              <a:rPr lang="en-US" baseline="0" dirty="0"/>
              <a:t>HP3000 performance</a:t>
            </a:r>
          </a:p>
          <a:p>
            <a:pPr lvl="1"/>
            <a:r>
              <a:rPr lang="en-US" baseline="0" dirty="0"/>
              <a:t>Database design</a:t>
            </a:r>
          </a:p>
        </p:txBody>
      </p:sp>
    </p:spTree>
    <p:extLst>
      <p:ext uri="{BB962C8B-B14F-4D97-AF65-F5344CB8AC3E}">
        <p14:creationId xmlns:p14="http://schemas.microsoft.com/office/powerpoint/2010/main" val="8054164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F14372-CF62-F281-9624-BFA0D574A7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Teaching (3)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52E7EA-9593-0826-86EE-786127A407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0600" y="1143000"/>
            <a:ext cx="7162800" cy="5181600"/>
          </a:xfrm>
        </p:spPr>
        <p:txBody>
          <a:bodyPr/>
          <a:lstStyle/>
          <a:p>
            <a:r>
              <a:rPr lang="en-US" dirty="0"/>
              <a:t>John Abbot College (Montreal) 1987-1998</a:t>
            </a:r>
          </a:p>
          <a:p>
            <a:pPr lvl="1"/>
            <a:r>
              <a:rPr lang="en-US" dirty="0"/>
              <a:t>Art of technical</a:t>
            </a:r>
            <a:r>
              <a:rPr lang="en-US" baseline="0" dirty="0"/>
              <a:t> support</a:t>
            </a:r>
          </a:p>
          <a:p>
            <a:pPr lvl="1"/>
            <a:r>
              <a:rPr lang="en-US" dirty="0"/>
              <a:t>Data communications</a:t>
            </a:r>
          </a:p>
          <a:p>
            <a:pPr lvl="1"/>
            <a:r>
              <a:rPr lang="en-US" dirty="0"/>
              <a:t>Quality assurance</a:t>
            </a:r>
          </a:p>
          <a:p>
            <a:pPr lvl="1"/>
            <a:r>
              <a:rPr lang="en-US" dirty="0"/>
              <a:t>Information security</a:t>
            </a:r>
          </a:p>
          <a:p>
            <a:pPr lvl="0"/>
            <a:r>
              <a:rPr lang="en-US" dirty="0"/>
              <a:t>National Computer Security</a:t>
            </a:r>
            <a:r>
              <a:rPr lang="en-US" baseline="0" dirty="0"/>
              <a:t> Association</a:t>
            </a:r>
          </a:p>
          <a:p>
            <a:pPr lvl="1"/>
            <a:r>
              <a:rPr lang="en-US" dirty="0"/>
              <a:t>Information security</a:t>
            </a:r>
          </a:p>
          <a:p>
            <a:pPr lvl="2"/>
            <a:r>
              <a:rPr lang="en-US" dirty="0"/>
              <a:t>Canada, USA, Europe, Japan, China</a:t>
            </a:r>
          </a:p>
          <a:p>
            <a:pPr lvl="1"/>
            <a:r>
              <a:rPr lang="en-US" dirty="0"/>
              <a:t>Information warfare</a:t>
            </a:r>
          </a:p>
          <a:p>
            <a:pPr lvl="2"/>
            <a:r>
              <a:rPr lang="en-US" dirty="0"/>
              <a:t>United States War College</a:t>
            </a:r>
          </a:p>
          <a:p>
            <a:pPr lvl="2"/>
            <a:r>
              <a:rPr lang="en-US" dirty="0"/>
              <a:t>NATO Counterintelligence</a:t>
            </a:r>
          </a:p>
        </p:txBody>
      </p:sp>
    </p:spTree>
    <p:extLst>
      <p:ext uri="{BB962C8B-B14F-4D97-AF65-F5344CB8AC3E}">
        <p14:creationId xmlns:p14="http://schemas.microsoft.com/office/powerpoint/2010/main" val="18615418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266DBB-41D5-7317-51A8-327FE21949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Teaching (4)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21010F-B5B2-8C74-4443-010398C604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Norwich University 2000-2020</a:t>
            </a:r>
          </a:p>
          <a:p>
            <a:pPr lvl="1"/>
            <a:r>
              <a:rPr lang="en-US" dirty="0"/>
              <a:t>Created BSc in Information Security</a:t>
            </a:r>
          </a:p>
          <a:p>
            <a:pPr lvl="1"/>
            <a:r>
              <a:rPr lang="en-US" dirty="0"/>
              <a:t>Created MSc in Information Assurance</a:t>
            </a:r>
          </a:p>
          <a:p>
            <a:r>
              <a:rPr lang="en-US" dirty="0"/>
              <a:t>Programming</a:t>
            </a:r>
          </a:p>
          <a:p>
            <a:r>
              <a:rPr lang="en-US" dirty="0"/>
              <a:t>Database design</a:t>
            </a:r>
          </a:p>
          <a:p>
            <a:r>
              <a:rPr lang="en-US" dirty="0"/>
              <a:t>Security</a:t>
            </a:r>
          </a:p>
        </p:txBody>
      </p:sp>
    </p:spTree>
    <p:extLst>
      <p:ext uri="{BB962C8B-B14F-4D97-AF65-F5344CB8AC3E}">
        <p14:creationId xmlns:p14="http://schemas.microsoft.com/office/powerpoint/2010/main" val="26259919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9C2257-E2AE-48B8-5E8F-F55D81D91D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Publications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06E66F-D2FB-10F2-EE05-90FFFAD448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1970-2020</a:t>
            </a:r>
          </a:p>
          <a:p>
            <a:r>
              <a:rPr lang="en-US" dirty="0"/>
              <a:t>HP3000 </a:t>
            </a:r>
            <a:r>
              <a:rPr lang="en-US" i="1" dirty="0"/>
              <a:t>Interact</a:t>
            </a:r>
            <a:r>
              <a:rPr lang="en-US" i="0" baseline="0" dirty="0"/>
              <a:t> (User magazine)</a:t>
            </a:r>
            <a:endParaRPr lang="en-US" dirty="0"/>
          </a:p>
          <a:p>
            <a:r>
              <a:rPr lang="en-US" i="1" dirty="0"/>
              <a:t>Computerworld</a:t>
            </a:r>
          </a:p>
          <a:p>
            <a:r>
              <a:rPr lang="en-US" i="1" dirty="0" err="1"/>
              <a:t>Networkworld</a:t>
            </a:r>
            <a:endParaRPr lang="en-US" i="1" dirty="0"/>
          </a:p>
          <a:p>
            <a:r>
              <a:rPr lang="en-US" i="1" dirty="0"/>
              <a:t>Personal Website</a:t>
            </a:r>
          </a:p>
        </p:txBody>
      </p:sp>
    </p:spTree>
    <p:extLst>
      <p:ext uri="{BB962C8B-B14F-4D97-AF65-F5344CB8AC3E}">
        <p14:creationId xmlns:p14="http://schemas.microsoft.com/office/powerpoint/2010/main" val="3001863777"/>
      </p:ext>
    </p:extLst>
  </p:cSld>
  <p:clrMapOvr>
    <a:masterClrMapping/>
  </p:clrMapOvr>
</p:sld>
</file>

<file path=ppt/theme/theme1.xml><?xml version="1.0" encoding="utf-8"?>
<a:theme xmlns:a="http://schemas.openxmlformats.org/drawingml/2006/main" name="IS 340 Class Notes">
  <a:themeElements>
    <a:clrScheme name="IS 340 Class Notes 9">
      <a:dk1>
        <a:srgbClr val="000000"/>
      </a:dk1>
      <a:lt1>
        <a:srgbClr val="FFFFFF"/>
      </a:lt1>
      <a:dk2>
        <a:srgbClr val="800000"/>
      </a:dk2>
      <a:lt2>
        <a:srgbClr val="A0A0A0"/>
      </a:lt2>
      <a:accent1>
        <a:srgbClr val="FFFFFF"/>
      </a:accent1>
      <a:accent2>
        <a:srgbClr val="0000FF"/>
      </a:accent2>
      <a:accent3>
        <a:srgbClr val="FFFFFF"/>
      </a:accent3>
      <a:accent4>
        <a:srgbClr val="000000"/>
      </a:accent4>
      <a:accent5>
        <a:srgbClr val="FFFFFF"/>
      </a:accent5>
      <a:accent6>
        <a:srgbClr val="0000E7"/>
      </a:accent6>
      <a:hlink>
        <a:srgbClr val="000000"/>
      </a:hlink>
      <a:folHlink>
        <a:srgbClr val="000000"/>
      </a:folHlink>
    </a:clrScheme>
    <a:fontScheme name="IS 340 Class Notes">
      <a:majorFont>
        <a:latin typeface="Bookman Old Style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2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2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  <a:txDef>
      <a:spPr>
        <a:solidFill>
          <a:srgbClr val="FFC000"/>
        </a:solidFill>
        <a:scene3d>
          <a:camera prst="orthographicFront"/>
          <a:lightRig rig="threePt" dir="t"/>
        </a:scene3d>
        <a:sp3d>
          <a:bevelT/>
        </a:sp3d>
      </a:spPr>
      <a:bodyPr wrap="square" rtlCol="0">
        <a:spAutoFit/>
      </a:bodyPr>
      <a:lstStyle>
        <a:defPPr algn="ctr">
          <a:defRPr sz="1400" b="0" u="sng" dirty="0">
            <a:solidFill>
              <a:schemeClr val="accent6">
                <a:lumMod val="60000"/>
                <a:lumOff val="40000"/>
              </a:schemeClr>
            </a:solidFill>
            <a:latin typeface="Arial Narrow" panose="020B0606020202030204" pitchFamily="34" charset="0"/>
          </a:defRPr>
        </a:defPPr>
      </a:lstStyle>
    </a:txDef>
  </a:objectDefaults>
  <a:extraClrSchemeLst>
    <a:extraClrScheme>
      <a:clrScheme name="IS 340 Class Not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S 340 Class Note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S 340 Class Note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S 340 Class Note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S 340 Class Note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S 340 Class Note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S 340 Class Note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S 340 Class Notes 8">
        <a:dk1>
          <a:srgbClr val="000000"/>
        </a:dk1>
        <a:lt1>
          <a:srgbClr val="FFFFFF"/>
        </a:lt1>
        <a:dk2>
          <a:srgbClr val="FF0000"/>
        </a:dk2>
        <a:lt2>
          <a:srgbClr val="A0A0A0"/>
        </a:lt2>
        <a:accent1>
          <a:srgbClr val="FFFFFF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FFFF"/>
        </a:accent5>
        <a:accent6>
          <a:srgbClr val="0000E7"/>
        </a:accent6>
        <a:hlink>
          <a:srgbClr val="000000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S 340 Class Notes 9">
        <a:dk1>
          <a:srgbClr val="000000"/>
        </a:dk1>
        <a:lt1>
          <a:srgbClr val="FFFFFF"/>
        </a:lt1>
        <a:dk2>
          <a:srgbClr val="800000"/>
        </a:dk2>
        <a:lt2>
          <a:srgbClr val="A0A0A0"/>
        </a:lt2>
        <a:accent1>
          <a:srgbClr val="FFFFFF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FFFF"/>
        </a:accent5>
        <a:accent6>
          <a:srgbClr val="0000E7"/>
        </a:accent6>
        <a:hlink>
          <a:srgbClr val="000000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65D630D5-F1F6-4A55-A355-7CB5B02414F4}" vid="{5ECAB060-1E65-4A57-9290-843EED714E5D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Staying Safe Online</Template>
  <TotalTime>49</TotalTime>
  <Words>414</Words>
  <Application>Microsoft Office PowerPoint</Application>
  <PresentationFormat>On-screen Show (4:3)</PresentationFormat>
  <Paragraphs>88</Paragraphs>
  <Slides>11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Bookman Old Style</vt:lpstr>
      <vt:lpstr>Garamond</vt:lpstr>
      <vt:lpstr>Times New Roman</vt:lpstr>
      <vt:lpstr>Wingdings</vt:lpstr>
      <vt:lpstr>IS 340 Class Notes</vt:lpstr>
      <vt:lpstr>Staying Safe Online Montpelier Senior Center</vt:lpstr>
      <vt:lpstr>Topics</vt:lpstr>
      <vt:lpstr>From</vt:lpstr>
      <vt:lpstr>Education</vt:lpstr>
      <vt:lpstr>Teaching (1)</vt:lpstr>
      <vt:lpstr>Teaching (2)</vt:lpstr>
      <vt:lpstr>Teaching (3)</vt:lpstr>
      <vt:lpstr>Teaching (4)</vt:lpstr>
      <vt:lpstr>Publications </vt:lpstr>
      <vt:lpstr>Website &amp; Contact</vt:lpstr>
      <vt:lpstr>OK, THAT’S ENOUGH</vt:lpstr>
    </vt:vector>
  </TitlesOfParts>
  <Manager>David Blythe, JD</Manager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>CSH5 Chapter 39</dc:subject>
  <dc:creator>Mich Kabay</dc:creator>
  <cp:keywords/>
  <dc:description/>
  <cp:lastModifiedBy>Mich Kabay</cp:lastModifiedBy>
  <cp:revision>6</cp:revision>
  <cp:lastPrinted>2026-01-14T00:48:32Z</cp:lastPrinted>
  <dcterms:created xsi:type="dcterms:W3CDTF">2025-11-13T19:57:10Z</dcterms:created>
  <dcterms:modified xsi:type="dcterms:W3CDTF">2026-01-14T00:48:54Z</dcterms:modified>
  <cp:category/>
</cp:coreProperties>
</file>