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7" r:id="rId2"/>
    <p:sldId id="593" r:id="rId3"/>
    <p:sldId id="605" r:id="rId4"/>
    <p:sldId id="607" r:id="rId5"/>
    <p:sldId id="608" r:id="rId6"/>
    <p:sldId id="604" r:id="rId7"/>
    <p:sldId id="609" r:id="rId8"/>
    <p:sldId id="603" r:id="rId9"/>
    <p:sldId id="602" r:id="rId10"/>
    <p:sldId id="610" r:id="rId11"/>
    <p:sldId id="611" r:id="rId12"/>
    <p:sldId id="601" r:id="rId13"/>
    <p:sldId id="600" r:id="rId14"/>
    <p:sldId id="599" r:id="rId15"/>
    <p:sldId id="612" r:id="rId16"/>
    <p:sldId id="613" r:id="rId17"/>
    <p:sldId id="614" r:id="rId18"/>
    <p:sldId id="615" r:id="rId19"/>
    <p:sldId id="598" r:id="rId20"/>
    <p:sldId id="597" r:id="rId21"/>
    <p:sldId id="616" r:id="rId22"/>
    <p:sldId id="606" r:id="rId23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52" autoAdjust="0"/>
  </p:normalViewPr>
  <p:slideViewPr>
    <p:cSldViewPr>
      <p:cViewPr varScale="1">
        <p:scale>
          <a:sx n="83" d="100"/>
          <a:sy n="83" d="100"/>
        </p:scale>
        <p:origin x="2460" y="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168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4230" y="84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43291"/>
            <a:ext cx="7053263" cy="22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/>
              <a:t>Staying Safe Online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44165"/>
            <a:ext cx="7053263" cy="44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441" tIns="44220" rIns="88441" bIns="44220" numCol="1" anchor="b" anchorCtr="0" compatLnSpc="1">
            <a:prstTxWarp prst="textNoShape">
              <a:avLst/>
            </a:prstTxWarp>
          </a:bodyPr>
          <a:lstStyle>
            <a:lvl1pPr algn="ctr">
              <a:defRPr sz="1200" b="0" i="1">
                <a:latin typeface="Times New Roman" pitchFamily="18" charset="0"/>
              </a:defRPr>
            </a:lvl1pPr>
          </a:lstStyle>
          <a:p>
            <a:r>
              <a:rPr lang="fr-CA" dirty="0"/>
              <a:t>Copyright © 2026 M. E. Kabay                             </a:t>
            </a:r>
            <a:fld id="{56FE725C-E0C2-4D1D-B105-12DF7B0A71E6}" type="slidenum">
              <a:rPr lang="en-US"/>
              <a:pPr/>
              <a:t>‹#›</a:t>
            </a:fld>
            <a:r>
              <a:rPr lang="fr-CA" dirty="0"/>
              <a:t>                                              All </a:t>
            </a:r>
            <a:r>
              <a:rPr lang="fr-CA" dirty="0" err="1"/>
              <a:t>rights</a:t>
            </a:r>
            <a:r>
              <a:rPr lang="fr-CA" dirty="0"/>
              <a:t> </a:t>
            </a:r>
            <a:r>
              <a:rPr lang="fr-CA" dirty="0" err="1"/>
              <a:t>reserved</a:t>
            </a:r>
            <a:r>
              <a:rPr lang="fr-CA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9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175544" y="232420"/>
            <a:ext cx="4702175" cy="2324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>
            <a:lvl1pPr algn="ctr" defTabSz="935077">
              <a:defRPr sz="1300" b="0" i="1">
                <a:latin typeface="Garamond" pitchFamily="18" charset="0"/>
              </a:defRPr>
            </a:lvl1pPr>
          </a:lstStyle>
          <a:p>
            <a:r>
              <a:rPr lang="en-US"/>
              <a:t>Staying Safe Online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8500"/>
            <a:ext cx="4652963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97481" y="4422131"/>
            <a:ext cx="4858302" cy="418817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7481" y="8844261"/>
            <a:ext cx="4858302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 i="1">
                <a:latin typeface="Garamond" pitchFamily="18" charset="0"/>
              </a:defRPr>
            </a:lvl1pPr>
          </a:lstStyle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34784" y="8844261"/>
            <a:ext cx="1019417" cy="2324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491" tIns="46746" rIns="93491" bIns="46746" numCol="1" anchor="b" anchorCtr="0" compatLnSpc="1">
            <a:prstTxWarp prst="textNoShape">
              <a:avLst/>
            </a:prstTxWarp>
          </a:bodyPr>
          <a:lstStyle>
            <a:lvl1pPr algn="ctr" defTabSz="935077">
              <a:defRPr sz="1100" b="0">
                <a:latin typeface="Garamond" pitchFamily="18" charset="0"/>
              </a:defRPr>
            </a:lvl1pPr>
          </a:lstStyle>
          <a:p>
            <a:r>
              <a:rPr lang="en-US" dirty="0"/>
              <a:t>1-</a:t>
            </a:r>
            <a:fld id="{D976C8F9-028E-484A-8241-77FC3C56C6EF}" type="slidenum">
              <a:rPr lang="en-US"/>
              <a:pPr/>
              <a:t>‹#›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98708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1-</a:t>
            </a:r>
            <a:fld id="{A9C5BF17-0ACF-4E8F-8A04-AB0BB80870A2}" type="slidenum">
              <a:rPr lang="en-US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7481" y="4802314"/>
            <a:ext cx="4858302" cy="3807988"/>
          </a:xfrm>
          <a:ln>
            <a:headEnd/>
            <a:tailEnd/>
          </a:ln>
        </p:spPr>
        <p:txBody>
          <a:bodyPr/>
          <a:lstStyle/>
          <a:p>
            <a:pPr algn="ctr"/>
            <a:endParaRPr lang="en-US" sz="1900" b="1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4352D9-17FF-3C0A-A031-2D988660A5D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2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dirty="0"/>
              <a:t>Copyright © 2026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1-</a:t>
            </a:r>
            <a:fld id="{D976C8F9-028E-484A-8241-77FC3C56C6EF}" type="slidenum">
              <a:rPr lang="en-US" smtClean="0"/>
              <a:pPr/>
              <a:t>2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DD93F3C-6CA3-44BA-1060-FC970A1E9C1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Staying Safe Online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8652094" y="6523831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fld id="{661D8A99-02C3-4E07-8723-96C95229B775}" type="slidenum">
              <a:rPr lang="en-US" sz="1800"/>
              <a:pPr/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2400" b="0" dirty="0">
              <a:latin typeface="Times New Roman" pitchFamily="18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 userDrawn="1"/>
        </p:nvSpPr>
        <p:spPr bwMode="auto">
          <a:xfrm>
            <a:off x="3322638" y="6643688"/>
            <a:ext cx="2520242" cy="2154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 b="0" i="1" dirty="0"/>
              <a:t>Copyright © 2026 M. E. Kabay.  All rights reserved.</a:t>
            </a:r>
          </a:p>
        </p:txBody>
      </p:sp>
      <p:pic>
        <p:nvPicPr>
          <p:cNvPr id="8" name="Picture 7" descr="NWU_2c_stacked_logo_1-inch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235696" y="0"/>
            <a:ext cx="908304" cy="792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money/2025/mar/03/our-eight-year-old-daughter-spent-over-8500-on-the-apple-app-stor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algn="ctr"/>
            <a:r>
              <a:rPr lang="en-US" sz="4800" i="1" dirty="0"/>
              <a:t>Staying Safe Online</a:t>
            </a:r>
            <a:br>
              <a:rPr lang="en-US" sz="4800" i="1" dirty="0"/>
            </a:br>
            <a:r>
              <a:rPr lang="en-US" sz="2400" i="1" dirty="0"/>
              <a:t>Montpelier Senior Center</a:t>
            </a:r>
            <a:endParaRPr lang="en-US" sz="7200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4953000"/>
            <a:ext cx="9144000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/>
              <a:t>M. E. Kabay, PhD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/>
              <a:t>Emeritus Professor – BSc &amp; MSc Cybersecurity Programs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/>
              <a:t>Norwich University</a:t>
            </a:r>
          </a:p>
          <a:p>
            <a:pPr algn="ctr">
              <a:buNone/>
            </a:pPr>
            <a:r>
              <a:rPr lang="en-US" i="1" u="sng"/>
              <a:t>https://tinyurl.com/3b6p3h8s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A774CAB-1659-5B62-E7EE-0467ADF9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236944"/>
            <a:ext cx="9144000" cy="4097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+mj-lt"/>
                <a:ea typeface="+mj-ea"/>
                <a:cs typeface="+mj-cs"/>
              </a:defRPr>
            </a:lvl1pPr>
            <a:lvl2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2pPr>
            <a:lvl3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3pPr>
            <a:lvl4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4pPr>
            <a:lvl5pPr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5pPr>
            <a:lvl6pPr marL="4572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6pPr>
            <a:lvl7pPr marL="9144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7pPr>
            <a:lvl8pPr marL="13716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8pPr>
            <a:lvl9pPr marL="1828800" algn="l" defTabSz="917575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sz="4800" dirty="0"/>
              <a:t>Week 3</a:t>
            </a:r>
          </a:p>
          <a:p>
            <a:pPr algn="ctr"/>
            <a:r>
              <a:rPr lang="en-US" sz="9600" dirty="0"/>
              <a:t>Using the Web Safely</a:t>
            </a:r>
            <a:endParaRPr lang="en-US" sz="7200" kern="0" dirty="0"/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299B-CB09-9AA8-269A-982D1CA7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5B66C-D2CC-B53C-2F06-01C19320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Do not use publicly-available info for passwords!</a:t>
            </a:r>
          </a:p>
          <a:p>
            <a:pPr lvl="1"/>
            <a:r>
              <a:rPr lang="en-US" dirty="0"/>
              <a:t>Birthday</a:t>
            </a:r>
          </a:p>
          <a:p>
            <a:pPr lvl="1"/>
            <a:r>
              <a:rPr lang="en-US" dirty="0"/>
              <a:t>Partner’s name</a:t>
            </a:r>
          </a:p>
          <a:p>
            <a:pPr lvl="1"/>
            <a:r>
              <a:rPr lang="en-US" dirty="0"/>
              <a:t>Mailing address</a:t>
            </a:r>
          </a:p>
          <a:p>
            <a:pPr lvl="1"/>
            <a:r>
              <a:rPr lang="en-US" dirty="0"/>
              <a:t>Pet’s name</a:t>
            </a:r>
          </a:p>
          <a:p>
            <a:r>
              <a:rPr lang="en-US" dirty="0"/>
              <a:t>Mix letters, numbers, symbols</a:t>
            </a:r>
          </a:p>
          <a:p>
            <a:r>
              <a:rPr lang="en-US" dirty="0"/>
              <a:t>Store passwords securely</a:t>
            </a:r>
          </a:p>
          <a:p>
            <a:pPr lvl="1"/>
            <a:r>
              <a:rPr lang="en-US" dirty="0"/>
              <a:t>OUTLOOK “private” contact entry</a:t>
            </a:r>
          </a:p>
          <a:p>
            <a:pPr lvl="1"/>
            <a:r>
              <a:rPr lang="en-US" dirty="0"/>
              <a:t>Password safes/managers – programs store passwords using encryption</a:t>
            </a:r>
          </a:p>
        </p:txBody>
      </p:sp>
    </p:spTree>
    <p:extLst>
      <p:ext uri="{BB962C8B-B14F-4D97-AF65-F5344CB8AC3E}">
        <p14:creationId xmlns:p14="http://schemas.microsoft.com/office/powerpoint/2010/main" val="381859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69D4-7E9B-E792-C52F-B6FBCA03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</a:t>
            </a:r>
            <a:r>
              <a:rPr lang="en-US" baseline="0" dirty="0"/>
              <a:t> (3)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80B97-B388-7765-786A-9D5BEF47D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8077200" cy="5257800"/>
          </a:xfrm>
        </p:spPr>
        <p:txBody>
          <a:bodyPr/>
          <a:lstStyle/>
          <a:p>
            <a:r>
              <a:rPr lang="en-US" dirty="0"/>
              <a:t>If you have to write</a:t>
            </a:r>
            <a:r>
              <a:rPr lang="en-US" baseline="0" dirty="0"/>
              <a:t> passwords down on paper, store the paper securely! (e.g., a combination safe)</a:t>
            </a:r>
          </a:p>
          <a:p>
            <a:r>
              <a:rPr lang="en-US" baseline="0" dirty="0"/>
              <a:t>Password safes or managers are reliable</a:t>
            </a:r>
          </a:p>
          <a:p>
            <a:pPr lvl="1"/>
            <a:r>
              <a:rPr lang="en-US" dirty="0"/>
              <a:t>Your browser</a:t>
            </a:r>
            <a:r>
              <a:rPr lang="en-US" baseline="0" dirty="0"/>
              <a:t> may have that feature</a:t>
            </a:r>
          </a:p>
          <a:p>
            <a:pPr lvl="1"/>
            <a:r>
              <a:rPr lang="en-US" dirty="0"/>
              <a:t>Store </a:t>
            </a:r>
            <a:r>
              <a:rPr lang="en-US" dirty="0" err="1"/>
              <a:t>userIDs</a:t>
            </a:r>
            <a:r>
              <a:rPr lang="en-US" dirty="0"/>
              <a:t> &amp; passwords for all the different logons</a:t>
            </a:r>
          </a:p>
          <a:p>
            <a:pPr lvl="1"/>
            <a:r>
              <a:rPr lang="en-US" baseline="0" dirty="0"/>
              <a:t>Use a password &amp; strong encryption to prevent disclosure to hackers</a:t>
            </a:r>
            <a:r>
              <a:rPr lang="en-US" dirty="0"/>
              <a:t> (as long as they don’t have access to your device!)</a:t>
            </a:r>
            <a:endParaRPr lang="en-US" baseline="0" dirty="0"/>
          </a:p>
          <a:p>
            <a:r>
              <a:rPr lang="en-US" dirty="0"/>
              <a:t>Windows, Apple, Android, iOS systems</a:t>
            </a:r>
          </a:p>
          <a:p>
            <a:pPr lvl="1"/>
            <a:r>
              <a:rPr lang="en-US" baseline="0" dirty="0" err="1"/>
              <a:t>Bitwarden</a:t>
            </a:r>
            <a:endParaRPr lang="en-US" baseline="0" dirty="0"/>
          </a:p>
          <a:p>
            <a:pPr lvl="1"/>
            <a:r>
              <a:rPr lang="en-US" dirty="0"/>
              <a:t>1Password</a:t>
            </a:r>
          </a:p>
        </p:txBody>
      </p:sp>
    </p:spTree>
    <p:extLst>
      <p:ext uri="{BB962C8B-B14F-4D97-AF65-F5344CB8AC3E}">
        <p14:creationId xmlns:p14="http://schemas.microsoft.com/office/powerpoint/2010/main" val="189518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CA86-2B8B-E2E9-AB91-CB02A455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Two-factor Authentication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3F4D4-B1B0-2C56-E8BE-0218B1392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Example from normal life</a:t>
            </a:r>
          </a:p>
          <a:p>
            <a:pPr lvl="1"/>
            <a:r>
              <a:rPr lang="en-US" dirty="0"/>
              <a:t>Receive a phone call on your cell phone</a:t>
            </a:r>
          </a:p>
          <a:p>
            <a:pPr lvl="1"/>
            <a:r>
              <a:rPr lang="en-US" dirty="0"/>
              <a:t>See number calling you (factor 1) and recognize the voice of the caller (factor 2)</a:t>
            </a:r>
          </a:p>
          <a:p>
            <a:pPr lvl="0"/>
            <a:r>
              <a:rPr lang="en-US" dirty="0"/>
              <a:t>Often must provide</a:t>
            </a:r>
            <a:r>
              <a:rPr lang="en-US" baseline="0" dirty="0"/>
              <a:t> a code sent to your phone</a:t>
            </a:r>
          </a:p>
          <a:p>
            <a:pPr lvl="1"/>
            <a:r>
              <a:rPr lang="en-US" dirty="0"/>
              <a:t>Unique for specific login</a:t>
            </a:r>
          </a:p>
          <a:p>
            <a:pPr lvl="1"/>
            <a:r>
              <a:rPr lang="en-US" dirty="0"/>
              <a:t>Expires</a:t>
            </a:r>
            <a:r>
              <a:rPr lang="en-US" baseline="0" dirty="0"/>
              <a:t> quickly (e.g., 10 minutes)</a:t>
            </a:r>
          </a:p>
          <a:p>
            <a:r>
              <a:rPr lang="en-US" dirty="0"/>
              <a:t>Other systems – usually password +</a:t>
            </a:r>
          </a:p>
          <a:p>
            <a:pPr lvl="1"/>
            <a:r>
              <a:rPr lang="en-US" dirty="0"/>
              <a:t>Physical token</a:t>
            </a:r>
          </a:p>
          <a:p>
            <a:pPr lvl="1"/>
            <a:r>
              <a:rPr lang="en-US" dirty="0"/>
              <a:t>Biometric data</a:t>
            </a:r>
          </a:p>
        </p:txBody>
      </p:sp>
    </p:spTree>
    <p:extLst>
      <p:ext uri="{BB962C8B-B14F-4D97-AF65-F5344CB8AC3E}">
        <p14:creationId xmlns:p14="http://schemas.microsoft.com/office/powerpoint/2010/main" val="2016198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472C-A4BF-0AC6-F2BA-1FBA5E17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Be Shy – Restrict PII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0815B-49A5-BF2A-29FE-50B884E66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181600"/>
          </a:xfrm>
        </p:spPr>
        <p:txBody>
          <a:bodyPr/>
          <a:lstStyle/>
          <a:p>
            <a:r>
              <a:rPr lang="en-US" dirty="0"/>
              <a:t>DO NOT PROVIDE SOCIAL-SECURITY NUMBERS CASUALLY</a:t>
            </a:r>
          </a:p>
          <a:p>
            <a:pPr lvl="1"/>
            <a:r>
              <a:rPr lang="en-US" dirty="0"/>
              <a:t>Only when YOU have logged in to site or service YOURSELF</a:t>
            </a:r>
          </a:p>
          <a:p>
            <a:r>
              <a:rPr lang="en-US" dirty="0"/>
              <a:t>Legitimate requests for SSN</a:t>
            </a:r>
          </a:p>
          <a:p>
            <a:pPr lvl="1"/>
            <a:r>
              <a:rPr lang="en-US" dirty="0"/>
              <a:t>Financial institutions (for tax purposes)</a:t>
            </a:r>
          </a:p>
          <a:p>
            <a:pPr lvl="1"/>
            <a:r>
              <a:rPr lang="en-US" dirty="0"/>
              <a:t>Employers</a:t>
            </a:r>
          </a:p>
          <a:p>
            <a:pPr lvl="1"/>
            <a:r>
              <a:rPr lang="en-US" dirty="0"/>
              <a:t>Credit-reporting</a:t>
            </a:r>
          </a:p>
          <a:p>
            <a:pPr lvl="1"/>
            <a:r>
              <a:rPr lang="en-US" dirty="0"/>
              <a:t>Background checks</a:t>
            </a:r>
          </a:p>
          <a:p>
            <a:pPr lvl="1"/>
            <a:r>
              <a:rPr lang="en-US" dirty="0"/>
              <a:t>Insurance companies</a:t>
            </a:r>
          </a:p>
          <a:p>
            <a:r>
              <a:rPr lang="en-US" dirty="0"/>
              <a:t>Other organizations may ASK but you may DECLINE</a:t>
            </a:r>
          </a:p>
        </p:txBody>
      </p:sp>
    </p:spTree>
    <p:extLst>
      <p:ext uri="{BB962C8B-B14F-4D97-AF65-F5344CB8AC3E}">
        <p14:creationId xmlns:p14="http://schemas.microsoft.com/office/powerpoint/2010/main" val="153341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0CAA-46AE-10E3-CB5E-2D01B2F59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lvl="0"/>
            <a:r>
              <a:rPr lang="en-US" dirty="0"/>
              <a:t>Antivirus/Firewall Software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E32A2-E702-EEFC-84C1-BA5ABD75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772400" cy="5029200"/>
          </a:xfrm>
        </p:spPr>
        <p:txBody>
          <a:bodyPr/>
          <a:lstStyle/>
          <a:p>
            <a:r>
              <a:rPr lang="en-US" dirty="0"/>
              <a:t>Antivirus (“antimalware”) protects against illegal software</a:t>
            </a:r>
          </a:p>
          <a:p>
            <a:pPr lvl="1"/>
            <a:r>
              <a:rPr lang="en-US" dirty="0"/>
              <a:t>Malware can modify/steal data &amp; block access</a:t>
            </a:r>
          </a:p>
          <a:p>
            <a:pPr lvl="1"/>
            <a:r>
              <a:rPr lang="en-US" dirty="0"/>
              <a:t>Viruses are self-replicating </a:t>
            </a:r>
          </a:p>
          <a:p>
            <a:pPr lvl="1"/>
            <a:r>
              <a:rPr lang="en-US" dirty="0"/>
              <a:t>Remote-access Trojans provide control by hackers</a:t>
            </a:r>
          </a:p>
          <a:p>
            <a:r>
              <a:rPr lang="en-US" dirty="0"/>
              <a:t>Firewalls usually integrated into security software</a:t>
            </a:r>
          </a:p>
          <a:p>
            <a:pPr lvl="1"/>
            <a:r>
              <a:rPr lang="en-US" dirty="0"/>
              <a:t>Control access from external sources</a:t>
            </a:r>
          </a:p>
          <a:p>
            <a:pPr lvl="1"/>
            <a:r>
              <a:rPr lang="en-US" dirty="0"/>
              <a:t>Prevent infiltration of target systems</a:t>
            </a:r>
          </a:p>
        </p:txBody>
      </p:sp>
    </p:spTree>
    <p:extLst>
      <p:ext uri="{BB962C8B-B14F-4D97-AF65-F5344CB8AC3E}">
        <p14:creationId xmlns:p14="http://schemas.microsoft.com/office/powerpoint/2010/main" val="320402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235BD-0EA0-4BFD-BA73-7889B663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r>
              <a:rPr lang="en-US" dirty="0"/>
              <a:t>Antivirus/Firewall Software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68AB-BFB4-FC3B-8AA0-AA41049F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For Windows systems (including Android phones)</a:t>
            </a:r>
          </a:p>
          <a:p>
            <a:r>
              <a:rPr lang="en-US" dirty="0"/>
              <a:t>Bitdefender Total Security</a:t>
            </a:r>
          </a:p>
          <a:p>
            <a:pPr lvl="1"/>
            <a:r>
              <a:rPr lang="en-US" dirty="0"/>
              <a:t>Highly regarded</a:t>
            </a:r>
          </a:p>
          <a:p>
            <a:pPr lvl="1"/>
            <a:r>
              <a:rPr lang="en-US" dirty="0"/>
              <a:t>Anti-phishing</a:t>
            </a:r>
          </a:p>
          <a:p>
            <a:pPr lvl="1"/>
            <a:r>
              <a:rPr lang="en-US" dirty="0"/>
              <a:t>Anti-fraud</a:t>
            </a:r>
          </a:p>
          <a:p>
            <a:pPr lvl="1"/>
            <a:r>
              <a:rPr lang="en-US" dirty="0"/>
              <a:t>Anti-ransomware</a:t>
            </a:r>
          </a:p>
          <a:p>
            <a:pPr lvl="1"/>
            <a:r>
              <a:rPr lang="en-US" dirty="0"/>
              <a:t>Password manager</a:t>
            </a:r>
          </a:p>
          <a:p>
            <a:r>
              <a:rPr lang="en-US" dirty="0"/>
              <a:t>Norton 360 Deluxe</a:t>
            </a:r>
          </a:p>
          <a:p>
            <a:r>
              <a:rPr lang="en-US" dirty="0"/>
              <a:t>McAfee Total Protection</a:t>
            </a:r>
          </a:p>
          <a:p>
            <a:r>
              <a:rPr lang="en-US" dirty="0"/>
              <a:t>Avast One</a:t>
            </a:r>
          </a:p>
        </p:txBody>
      </p:sp>
    </p:spTree>
    <p:extLst>
      <p:ext uri="{BB962C8B-B14F-4D97-AF65-F5344CB8AC3E}">
        <p14:creationId xmlns:p14="http://schemas.microsoft.com/office/powerpoint/2010/main" val="3819199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94386-C41A-154E-ADFC-7F900B884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Antivirus/Firewall Software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AAB0C-9E5A-2FFF-0A29-0455E565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Intego</a:t>
            </a:r>
            <a:r>
              <a:rPr lang="en-US" dirty="0"/>
              <a:t> Mac Internet Security X9</a:t>
            </a:r>
          </a:p>
          <a:p>
            <a:r>
              <a:rPr lang="en-US" dirty="0"/>
              <a:t>Bitdefender Premium Security for Mac</a:t>
            </a:r>
          </a:p>
          <a:p>
            <a:pPr lvl="1"/>
            <a:r>
              <a:rPr lang="en-US" dirty="0"/>
              <a:t>Aka “Bitdefender Antivirus for Mac”</a:t>
            </a:r>
          </a:p>
          <a:p>
            <a:r>
              <a:rPr lang="en-US" dirty="0"/>
              <a:t>Norton 360 Deluxe for Mac</a:t>
            </a:r>
          </a:p>
          <a:p>
            <a:r>
              <a:rPr lang="en-US" dirty="0"/>
              <a:t>Avast Premium Security for Mac</a:t>
            </a:r>
          </a:p>
        </p:txBody>
      </p:sp>
    </p:spTree>
    <p:extLst>
      <p:ext uri="{BB962C8B-B14F-4D97-AF65-F5344CB8AC3E}">
        <p14:creationId xmlns:p14="http://schemas.microsoft.com/office/powerpoint/2010/main" val="68332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2CBE-E0BC-C35F-8E7D-804838325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 Off When Finished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7D3B-6DFA-DE51-4B6E-1D4DFEAE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Do not leave system logged on (active) when you leave it</a:t>
            </a:r>
          </a:p>
          <a:p>
            <a:r>
              <a:rPr lang="en-US" dirty="0"/>
              <a:t>Must not allow anyone to access system simply by using your existing session</a:t>
            </a:r>
          </a:p>
          <a:p>
            <a:r>
              <a:rPr lang="en-US" dirty="0"/>
              <a:t>Applies even to home systems</a:t>
            </a:r>
          </a:p>
          <a:p>
            <a:pPr lvl="1"/>
            <a:r>
              <a:rPr lang="en-US" dirty="0"/>
              <a:t>Intruder could cause damage or steal info</a:t>
            </a:r>
          </a:p>
          <a:p>
            <a:pPr lvl="1"/>
            <a:r>
              <a:rPr lang="en-US" dirty="0"/>
              <a:t>Children could misuse system</a:t>
            </a:r>
          </a:p>
          <a:p>
            <a:pPr lvl="2"/>
            <a:r>
              <a:rPr lang="en-US" dirty="0"/>
              <a:t>Access dangerous sites (porn, abuse)</a:t>
            </a:r>
          </a:p>
          <a:p>
            <a:pPr lvl="2"/>
            <a:r>
              <a:rPr lang="en-US" dirty="0"/>
              <a:t>Some kids have charged $thousands online using parents or grandparents’ access to AMAZON etc.</a:t>
            </a:r>
          </a:p>
        </p:txBody>
      </p:sp>
    </p:spTree>
    <p:extLst>
      <p:ext uri="{BB962C8B-B14F-4D97-AF65-F5344CB8AC3E}">
        <p14:creationId xmlns:p14="http://schemas.microsoft.com/office/powerpoint/2010/main" val="205956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26C7-9A93-21F7-D6D2-35160E4C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Children’s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95D1-598A-9AC1-52CD-529C7B99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295400"/>
            <a:ext cx="7162800" cy="5029200"/>
          </a:xfrm>
        </p:spPr>
        <p:txBody>
          <a:bodyPr/>
          <a:lstStyle/>
          <a:p>
            <a:r>
              <a:rPr lang="en-US" dirty="0"/>
              <a:t>Watch</a:t>
            </a:r>
            <a:r>
              <a:rPr lang="en-US" baseline="0" dirty="0"/>
              <a:t> for access to online stores!</a:t>
            </a:r>
          </a:p>
          <a:p>
            <a:r>
              <a:rPr lang="en-US" dirty="0"/>
              <a:t>Guardian 3 Mar 2025:</a:t>
            </a:r>
          </a:p>
          <a:p>
            <a:pPr lvl="1"/>
            <a:r>
              <a:rPr lang="en-US" baseline="0" dirty="0"/>
              <a:t>8</a:t>
            </a:r>
            <a:r>
              <a:rPr lang="en-US" dirty="0"/>
              <a:t> year-old in Britain with iPhone</a:t>
            </a:r>
          </a:p>
          <a:p>
            <a:pPr lvl="1"/>
            <a:r>
              <a:rPr lang="en-US" dirty="0"/>
              <a:t>Accidentally had automatic access to parents’ HSBC debit card </a:t>
            </a:r>
          </a:p>
          <a:p>
            <a:pPr lvl="1"/>
            <a:r>
              <a:rPr lang="en-US" baseline="0" dirty="0"/>
              <a:t>Spent equivalent</a:t>
            </a:r>
            <a:r>
              <a:rPr lang="en-US" dirty="0"/>
              <a:t> of $11,000</a:t>
            </a:r>
          </a:p>
          <a:p>
            <a:pPr lvl="2"/>
            <a:r>
              <a:rPr lang="en-US" dirty="0"/>
              <a:t>270 payments in 3 months</a:t>
            </a:r>
          </a:p>
          <a:p>
            <a:pPr lvl="2"/>
            <a:r>
              <a:rPr lang="en-US" dirty="0"/>
              <a:t>Parents did not notice</a:t>
            </a:r>
          </a:p>
          <a:p>
            <a:pPr lvl="2"/>
            <a:r>
              <a:rPr lang="en-US" dirty="0"/>
              <a:t>No alerts from banks or Apple</a:t>
            </a:r>
          </a:p>
          <a:p>
            <a:pPr lvl="1"/>
            <a:r>
              <a:rPr lang="en-US" baseline="0" dirty="0"/>
              <a:t>Thought</a:t>
            </a:r>
            <a:r>
              <a:rPr lang="en-US" dirty="0"/>
              <a:t> the charges were like in a game</a:t>
            </a:r>
            <a:endParaRPr lang="en-US" baseline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00365-7C9F-8F4B-DB03-2595FFE1258A}"/>
              </a:ext>
            </a:extLst>
          </p:cNvPr>
          <p:cNvSpPr txBox="1"/>
          <p:nvPr/>
        </p:nvSpPr>
        <p:spPr>
          <a:xfrm>
            <a:off x="76200" y="5791200"/>
            <a:ext cx="90678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hlinkClick r:id="rId2"/>
              </a:rPr>
              <a:t>https://www.theguardian.com/money/2025/mar/03/our-eight-year-old-daughter-spent-over-8500-on-the-apple-app-store</a:t>
            </a:r>
            <a:endParaRPr lang="en-US" sz="1400" u="sng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endParaRPr lang="en-US" sz="1400" u="sng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11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81C90-938C-2E94-0F0E-46608318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Update System &amp;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D3192-3D9D-DB4C-0E38-87A0D4948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104900"/>
            <a:ext cx="7162800" cy="4648200"/>
          </a:xfrm>
        </p:spPr>
        <p:txBody>
          <a:bodyPr/>
          <a:lstStyle/>
          <a:p>
            <a:r>
              <a:rPr lang="en-US" dirty="0"/>
              <a:t>Allow your antimalware &amp; operating system to update automatically</a:t>
            </a:r>
          </a:p>
          <a:p>
            <a:pPr lvl="1"/>
            <a:r>
              <a:rPr lang="en-US" dirty="0"/>
              <a:t>And can initiate update on demand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B1E204-F686-8597-7C0D-514D7C614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90630"/>
            <a:ext cx="8230749" cy="2076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833BF-C266-665C-63D2-DE6701704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347" y="4648200"/>
            <a:ext cx="4134427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3C7B-1A0D-4B97-BC9E-E14F2768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AA47-2910-41CB-A970-4C19642A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257800"/>
          </a:xfrm>
        </p:spPr>
        <p:txBody>
          <a:bodyPr/>
          <a:lstStyle/>
          <a:p>
            <a:r>
              <a:rPr lang="en-US" dirty="0"/>
              <a:t>Check the Link</a:t>
            </a:r>
          </a:p>
          <a:p>
            <a:r>
              <a:rPr lang="en-US" dirty="0"/>
              <a:t>Download Carefully</a:t>
            </a:r>
          </a:p>
          <a:p>
            <a:r>
              <a:rPr lang="en-US" dirty="0"/>
              <a:t>Avoid Public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/>
              <a:t>Passwords</a:t>
            </a:r>
          </a:p>
          <a:p>
            <a:r>
              <a:rPr lang="en-US" dirty="0"/>
              <a:t>Two-factor Authentication</a:t>
            </a:r>
          </a:p>
          <a:p>
            <a:r>
              <a:rPr lang="en-US" dirty="0"/>
              <a:t>Be Shy – Restrict PII</a:t>
            </a:r>
          </a:p>
          <a:p>
            <a:r>
              <a:rPr lang="en-US" dirty="0"/>
              <a:t>Antivirus/Firewall Software</a:t>
            </a:r>
          </a:p>
          <a:p>
            <a:r>
              <a:rPr lang="en-US" dirty="0"/>
              <a:t>Log Off When Finished</a:t>
            </a:r>
          </a:p>
          <a:p>
            <a:r>
              <a:rPr lang="en-US" dirty="0"/>
              <a:t>Update System &amp; Software</a:t>
            </a:r>
          </a:p>
          <a:p>
            <a:r>
              <a:rPr lang="en-US" dirty="0"/>
              <a:t>Backups</a:t>
            </a:r>
          </a:p>
        </p:txBody>
      </p:sp>
    </p:spTree>
    <p:extLst>
      <p:ext uri="{BB962C8B-B14F-4D97-AF65-F5344CB8AC3E}">
        <p14:creationId xmlns:p14="http://schemas.microsoft.com/office/powerpoint/2010/main" val="4122320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A3F8-5263-B234-B98E-5D75E7004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838200"/>
          </a:xfrm>
        </p:spPr>
        <p:txBody>
          <a:bodyPr/>
          <a:lstStyle/>
          <a:p>
            <a:pPr lvl="0"/>
            <a:r>
              <a:rPr lang="en-US" dirty="0"/>
              <a:t>Backups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3D780-B609-5CC0-E503-B08135F2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8001000" cy="5715000"/>
          </a:xfrm>
        </p:spPr>
        <p:txBody>
          <a:bodyPr/>
          <a:lstStyle/>
          <a:p>
            <a:r>
              <a:rPr lang="en-US" dirty="0"/>
              <a:t>Keep copies of your data on EXTERNAL resources</a:t>
            </a:r>
          </a:p>
          <a:p>
            <a:r>
              <a:rPr lang="en-US" dirty="0"/>
              <a:t>Cloud storage (copies sent online to servers)</a:t>
            </a:r>
          </a:p>
          <a:p>
            <a:pPr lvl="1"/>
            <a:r>
              <a:rPr lang="en-US" dirty="0"/>
              <a:t>Microsoft Office 365</a:t>
            </a:r>
          </a:p>
          <a:p>
            <a:pPr lvl="1"/>
            <a:r>
              <a:rPr lang="en-US" dirty="0" err="1"/>
              <a:t>Backblaze</a:t>
            </a:r>
            <a:r>
              <a:rPr lang="en-US" dirty="0"/>
              <a:t> (Windows &amp;</a:t>
            </a:r>
            <a:r>
              <a:rPr lang="en-US" baseline="0" dirty="0"/>
              <a:t> Mac)</a:t>
            </a:r>
            <a:endParaRPr lang="en-US" dirty="0"/>
          </a:p>
          <a:p>
            <a:pPr lvl="1"/>
            <a:r>
              <a:rPr lang="en-US" dirty="0"/>
              <a:t>IDrive for Mac</a:t>
            </a:r>
          </a:p>
          <a:p>
            <a:r>
              <a:rPr lang="en-US" dirty="0"/>
              <a:t>Physical USB drives</a:t>
            </a:r>
          </a:p>
          <a:p>
            <a:pPr lvl="1"/>
            <a:r>
              <a:rPr lang="en-US" dirty="0"/>
              <a:t>3TB (=3,000 GB = 3,000,000 KB) cost ~$100</a:t>
            </a:r>
          </a:p>
          <a:p>
            <a:r>
              <a:rPr lang="en-US" dirty="0"/>
              <a:t>Backup software</a:t>
            </a:r>
          </a:p>
          <a:p>
            <a:pPr lvl="1"/>
            <a:r>
              <a:rPr lang="en-US" dirty="0"/>
              <a:t>Windows: </a:t>
            </a:r>
          </a:p>
          <a:p>
            <a:pPr lvl="2"/>
            <a:r>
              <a:rPr lang="en-US" dirty="0"/>
              <a:t>WinZip (compresses modified files),</a:t>
            </a:r>
          </a:p>
          <a:p>
            <a:pPr lvl="2"/>
            <a:r>
              <a:rPr lang="en-US" dirty="0" err="1"/>
              <a:t>ViceVersa</a:t>
            </a:r>
            <a:r>
              <a:rPr lang="en-US" dirty="0"/>
              <a:t> Pro (updates backup drive)</a:t>
            </a:r>
          </a:p>
          <a:p>
            <a:pPr lvl="1"/>
            <a:r>
              <a:rPr lang="en-US" dirty="0"/>
              <a:t>Mac: </a:t>
            </a:r>
            <a:r>
              <a:rPr lang="en-US" dirty="0" err="1"/>
              <a:t>TimeMachine</a:t>
            </a:r>
            <a:r>
              <a:rPr lang="en-US" dirty="0"/>
              <a:t> (built-in), Carbon Copy Cloner</a:t>
            </a:r>
          </a:p>
        </p:txBody>
      </p:sp>
    </p:spTree>
    <p:extLst>
      <p:ext uri="{BB962C8B-B14F-4D97-AF65-F5344CB8AC3E}">
        <p14:creationId xmlns:p14="http://schemas.microsoft.com/office/powerpoint/2010/main" val="1052169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3D4DD-F057-E0F3-38AE-46CF3FCD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609600"/>
          </a:xfrm>
        </p:spPr>
        <p:txBody>
          <a:bodyPr/>
          <a:lstStyle/>
          <a:p>
            <a:r>
              <a:rPr lang="en-US" dirty="0"/>
              <a:t>Backups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6CEEE-5792-65BF-8149-54AF9EA27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838200"/>
            <a:ext cx="8001000" cy="5791200"/>
          </a:xfrm>
        </p:spPr>
        <p:txBody>
          <a:bodyPr/>
          <a:lstStyle/>
          <a:p>
            <a:r>
              <a:rPr lang="en-US" dirty="0"/>
              <a:t>Mich was in charge of operations centers in 1980s (Hewlett-Packard, Mathema Inc)</a:t>
            </a:r>
          </a:p>
          <a:p>
            <a:r>
              <a:rPr lang="en-US" dirty="0"/>
              <a:t>Earned a living in operations-management consulting</a:t>
            </a:r>
          </a:p>
          <a:p>
            <a:pPr lvl="1"/>
            <a:r>
              <a:rPr lang="en-US" dirty="0"/>
              <a:t>Industry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Therefore a bit </a:t>
            </a:r>
            <a:br>
              <a:rPr lang="en-US" dirty="0"/>
            </a:br>
            <a:r>
              <a:rPr lang="en-US" dirty="0"/>
              <a:t>fanatic about </a:t>
            </a:r>
            <a:br>
              <a:rPr lang="en-US" dirty="0"/>
            </a:br>
            <a:r>
              <a:rPr lang="en-US" dirty="0"/>
              <a:t>backups!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2BBC4-EEC1-CB5C-FB1F-1A113CCD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2046494"/>
            <a:ext cx="5257800" cy="444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15D4-CFD8-A112-C775-038926C6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086600" cy="1143000"/>
          </a:xfrm>
        </p:spPr>
        <p:txBody>
          <a:bodyPr/>
          <a:lstStyle/>
          <a:p>
            <a:r>
              <a:rPr lang="en-US" sz="6000" dirty="0"/>
              <a:t>OK, STAY SAFE!</a:t>
            </a:r>
          </a:p>
        </p:txBody>
      </p:sp>
      <p:pic>
        <p:nvPicPr>
          <p:cNvPr id="4" name="Picture 3" descr="A yellow emoji holding a heart&#10;&#10;AI-generated content may be incorrect.">
            <a:extLst>
              <a:ext uri="{FF2B5EF4-FFF2-40B4-BE49-F238E27FC236}">
                <a16:creationId xmlns:a16="http://schemas.microsoft.com/office/drawing/2014/main" id="{9C4C9B6E-B192-6ACE-9375-40207B663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1790700"/>
            <a:ext cx="47339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9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757B-A328-CCC0-45CF-74A71EF9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Check the Link</a:t>
            </a:r>
            <a:r>
              <a:rPr lang="en-US" baseline="0" dirty="0"/>
              <a:t>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9B90E-8C2E-891D-29DB-FCDEDF41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Easy to see when you use browser: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015F0-5B44-483E-3F30-E8425C794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35" y="2261977"/>
            <a:ext cx="7753587" cy="4062623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EDF833A-0E5B-D6A2-A1BD-0EF7C3412445}"/>
              </a:ext>
            </a:extLst>
          </p:cNvPr>
          <p:cNvSpPr/>
          <p:nvPr/>
        </p:nvSpPr>
        <p:spPr bwMode="auto">
          <a:xfrm>
            <a:off x="5029200" y="1981200"/>
            <a:ext cx="838200" cy="1371600"/>
          </a:xfrm>
          <a:prstGeom prst="downArrow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7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F2983-F4D5-E046-EDB9-594BB3B09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685800"/>
          </a:xfrm>
        </p:spPr>
        <p:txBody>
          <a:bodyPr/>
          <a:lstStyle/>
          <a:p>
            <a:r>
              <a:rPr lang="en-US" dirty="0"/>
              <a:t>Check the Link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27C2-47E8-9261-C7C9-82C38A4E0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63" y="838200"/>
            <a:ext cx="7162800" cy="4866200"/>
          </a:xfrm>
        </p:spPr>
        <p:txBody>
          <a:bodyPr/>
          <a:lstStyle/>
          <a:p>
            <a:r>
              <a:rPr lang="en-US" dirty="0"/>
              <a:t>Important to check in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6E7D9-78EF-5FA9-8FE8-A2F6C6F3E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39" y="1404323"/>
            <a:ext cx="5459772" cy="48662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FBC89C-3D1B-3968-E86E-FA4F45D04AEF}"/>
              </a:ext>
            </a:extLst>
          </p:cNvPr>
          <p:cNvSpPr/>
          <p:nvPr/>
        </p:nvSpPr>
        <p:spPr bwMode="auto">
          <a:xfrm>
            <a:off x="2982890" y="3462508"/>
            <a:ext cx="1219200" cy="762000"/>
          </a:xfrm>
          <a:prstGeom prst="ellipse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02C3C5C-1005-B799-BF9E-096195F9C066}"/>
              </a:ext>
            </a:extLst>
          </p:cNvPr>
          <p:cNvCxnSpPr>
            <a:stCxn id="6" idx="3"/>
          </p:cNvCxnSpPr>
          <p:nvPr/>
        </p:nvCxnSpPr>
        <p:spPr bwMode="auto">
          <a:xfrm flipH="1">
            <a:off x="2439201" y="4112916"/>
            <a:ext cx="722237" cy="1800968"/>
          </a:xfrm>
          <a:prstGeom prst="straightConnector1">
            <a:avLst/>
          </a:prstGeom>
          <a:solidFill>
            <a:schemeClr val="accent2"/>
          </a:solidFill>
          <a:ln w="76200" cap="flat" cmpd="sng" algn="ctr">
            <a:solidFill>
              <a:srgbClr val="92D050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A2F1413-ACCE-E253-2029-219FBFB11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39" y="5913884"/>
            <a:ext cx="3334215" cy="47631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9CB6764-E411-EC08-5907-4825BFF4C5FE}"/>
              </a:ext>
            </a:extLst>
          </p:cNvPr>
          <p:cNvSpPr txBox="1"/>
          <p:nvPr/>
        </p:nvSpPr>
        <p:spPr>
          <a:xfrm>
            <a:off x="6248400" y="1524000"/>
            <a:ext cx="2667000" cy="470898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Howevering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the cursor over the link brings up the actual link at the bottom of the page (in this browser).</a:t>
            </a:r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ROUTLEDGE is the publisher of the textbook.</a:t>
            </a:r>
          </a:p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If one doesn’t know that, it is wise to look up the name before clicking on the link to be sure it’s safe.</a:t>
            </a:r>
          </a:p>
        </p:txBody>
      </p:sp>
    </p:spTree>
    <p:extLst>
      <p:ext uri="{BB962C8B-B14F-4D97-AF65-F5344CB8AC3E}">
        <p14:creationId xmlns:p14="http://schemas.microsoft.com/office/powerpoint/2010/main" val="417859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D0062-35E2-BE45-DD7E-091AA35C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Link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69A8C-207E-A4DF-9E71-D68C59152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33400"/>
          </a:xfrm>
        </p:spPr>
        <p:txBody>
          <a:bodyPr/>
          <a:lstStyle/>
          <a:p>
            <a:r>
              <a:rPr lang="en-US" dirty="0"/>
              <a:t>Particularly important in email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CE8FC-046A-6D07-530D-93E6307A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6461600" cy="5061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62143A-9B76-2921-35FC-744E65982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629" y="5057715"/>
            <a:ext cx="4248743" cy="428685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0DA92B6B-72BC-69B0-D7AD-4F7775A2ACAF}"/>
              </a:ext>
            </a:extLst>
          </p:cNvPr>
          <p:cNvSpPr/>
          <p:nvPr/>
        </p:nvSpPr>
        <p:spPr bwMode="auto">
          <a:xfrm flipH="1">
            <a:off x="4038600" y="5105399"/>
            <a:ext cx="609600" cy="38100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7260E8-3BA3-7663-D5F6-6AD6221BC3A7}"/>
              </a:ext>
            </a:extLst>
          </p:cNvPr>
          <p:cNvSpPr txBox="1"/>
          <p:nvPr/>
        </p:nvSpPr>
        <p:spPr>
          <a:xfrm>
            <a:off x="6614000" y="896897"/>
            <a:ext cx="2514600" cy="39703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This was actually a legitimate email, not phishing.</a:t>
            </a:r>
          </a:p>
          <a:p>
            <a:pPr algn="ctr"/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It simply illustrates that hovering the cursor over ANY link in email or on a Web page brings up the actual link.</a:t>
            </a:r>
          </a:p>
          <a:p>
            <a:pPr algn="ctr"/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In this case, the company uses a third-party emailing service. I checked and it’s OK.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6F1E8A-778E-B9C5-8875-58458EC45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102273"/>
            <a:ext cx="2715004" cy="438211"/>
          </a:xfrm>
          <a:prstGeom prst="rect">
            <a:avLst/>
          </a:prstGeom>
        </p:spPr>
      </p:pic>
      <p:sp>
        <p:nvSpPr>
          <p:cNvPr id="16" name="Callout: Quad Arrow 15">
            <a:extLst>
              <a:ext uri="{FF2B5EF4-FFF2-40B4-BE49-F238E27FC236}">
                <a16:creationId xmlns:a16="http://schemas.microsoft.com/office/drawing/2014/main" id="{9B21E7DE-4717-F7FD-425A-F49992D3DB29}"/>
              </a:ext>
            </a:extLst>
          </p:cNvPr>
          <p:cNvSpPr/>
          <p:nvPr/>
        </p:nvSpPr>
        <p:spPr bwMode="auto">
          <a:xfrm>
            <a:off x="3592750" y="4857690"/>
            <a:ext cx="457200" cy="381001"/>
          </a:xfrm>
          <a:prstGeom prst="quadArrowCallout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7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5E64-52EA-464A-FE7F-1BAF1286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62000"/>
          </a:xfrm>
        </p:spPr>
        <p:txBody>
          <a:bodyPr/>
          <a:lstStyle/>
          <a:p>
            <a:pPr lvl="0"/>
            <a:r>
              <a:rPr lang="en-US" dirty="0"/>
              <a:t>Download Carefully (1)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A8098-E12A-8624-8709-8BD4A3B8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66800"/>
            <a:ext cx="6144482" cy="54585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85E14C-A434-8825-1415-EFC85208092C}"/>
              </a:ext>
            </a:extLst>
          </p:cNvPr>
          <p:cNvSpPr txBox="1"/>
          <p:nvPr/>
        </p:nvSpPr>
        <p:spPr>
          <a:xfrm>
            <a:off x="5334000" y="2819400"/>
            <a:ext cx="3581400" cy="35394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If you are logged into a site you normally use, you can download files safely</a:t>
            </a:r>
          </a:p>
          <a:p>
            <a:pPr lvl="1"/>
            <a:r>
              <a:rPr lang="en-US" sz="2800" dirty="0"/>
              <a:t>E.g., banking, credit-card, medical systems</a:t>
            </a:r>
          </a:p>
        </p:txBody>
      </p:sp>
    </p:spTree>
    <p:extLst>
      <p:ext uri="{BB962C8B-B14F-4D97-AF65-F5344CB8AC3E}">
        <p14:creationId xmlns:p14="http://schemas.microsoft.com/office/powerpoint/2010/main" val="239782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6C2A0-8575-2AB5-5AEC-CBE4095D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Carefully</a:t>
            </a:r>
            <a:r>
              <a:rPr lang="en-US" baseline="0" dirty="0"/>
              <a:t> (2)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362C61-5914-BD54-706A-4ED74098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665" y="1037891"/>
            <a:ext cx="6239746" cy="4782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16AE13-F9F4-D5AE-C188-87F00E120516}"/>
              </a:ext>
            </a:extLst>
          </p:cNvPr>
          <p:cNvSpPr txBox="1"/>
          <p:nvPr/>
        </p:nvSpPr>
        <p:spPr>
          <a:xfrm>
            <a:off x="6220081" y="1037891"/>
            <a:ext cx="2819400" cy="523220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/>
              <a:t>Do not download ANYTHING from strangers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from emails from random sender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 unexpected email from supposedly safe organization or person</a:t>
            </a:r>
          </a:p>
          <a:p>
            <a:pPr marL="800100" lvl="1" indent="-342900">
              <a:buFontTx/>
              <a:buChar char="-"/>
            </a:pPr>
            <a:endParaRPr lang="en-US" dirty="0"/>
          </a:p>
          <a:p>
            <a:pPr algn="ctr"/>
            <a:r>
              <a:rPr lang="en-US" dirty="0"/>
              <a:t>Contact the organization </a:t>
            </a:r>
            <a:r>
              <a:rPr lang="en-US" i="1" dirty="0"/>
              <a:t>yourself</a:t>
            </a:r>
            <a:r>
              <a:rPr lang="en-US" dirty="0"/>
              <a:t> to download information</a:t>
            </a:r>
          </a:p>
          <a:p>
            <a:pPr algn="ctr"/>
            <a:endParaRPr lang="en-US" sz="1400" b="0" u="sng" dirty="0">
              <a:solidFill>
                <a:schemeClr val="accent6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9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98DC-6D97-6EF6-0FA6-91A271F80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Avoid Public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9BC7B-0ACA-06FC-B539-2F1D11C6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990600"/>
            <a:ext cx="3429000" cy="5715000"/>
          </a:xfrm>
        </p:spPr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available at hotels, restaurants, offices….</a:t>
            </a:r>
          </a:p>
          <a:p>
            <a:r>
              <a:rPr lang="en-US" dirty="0"/>
              <a:t>Easy to link phones, tablets, laptops</a:t>
            </a:r>
          </a:p>
          <a:p>
            <a:r>
              <a:rPr lang="en-US" dirty="0"/>
              <a:t>Be CAREFUL!</a:t>
            </a:r>
          </a:p>
          <a:p>
            <a:pPr lvl="1"/>
            <a:r>
              <a:rPr lang="en-US" dirty="0"/>
              <a:t>May be unsafe</a:t>
            </a:r>
          </a:p>
          <a:p>
            <a:pPr lvl="1"/>
            <a:r>
              <a:rPr lang="en-US" dirty="0"/>
              <a:t>Can allow criminals to log onto network</a:t>
            </a:r>
          </a:p>
          <a:p>
            <a:pPr lvl="1"/>
            <a:r>
              <a:rPr lang="en-US" dirty="0"/>
              <a:t>Easier to steal passwords, insert malware on users’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7D1FC-ED1F-1CFE-0821-A9D5383D3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104900"/>
            <a:ext cx="4295762" cy="464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6CE197-2249-A983-FDCD-6912C9AEE97C}"/>
              </a:ext>
            </a:extLst>
          </p:cNvPr>
          <p:cNvSpPr txBox="1"/>
          <p:nvPr/>
        </p:nvSpPr>
        <p:spPr>
          <a:xfrm>
            <a:off x="4572000" y="5867400"/>
            <a:ext cx="419100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USE FOR PUBLIC SITES, NOT SECURE SITES</a:t>
            </a:r>
          </a:p>
        </p:txBody>
      </p:sp>
    </p:spTree>
    <p:extLst>
      <p:ext uri="{BB962C8B-B14F-4D97-AF65-F5344CB8AC3E}">
        <p14:creationId xmlns:p14="http://schemas.microsoft.com/office/powerpoint/2010/main" val="295577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1AF7-8DE4-E6D6-A366-89F25836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Passwords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4DAD6-CCEA-3B5A-1309-EE548766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890" y="1095068"/>
            <a:ext cx="7162800" cy="5219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Passwords are ONE </a:t>
            </a:r>
            <a:r>
              <a:rPr lang="en-US" i="1" dirty="0"/>
              <a:t>authentication </a:t>
            </a:r>
            <a:r>
              <a:rPr lang="en-US" dirty="0"/>
              <a:t>method to prove that the </a:t>
            </a:r>
            <a:r>
              <a:rPr lang="en-US" i="1" dirty="0"/>
              <a:t>identification</a:t>
            </a:r>
            <a:r>
              <a:rPr lang="en-US" dirty="0"/>
              <a:t> is correct</a:t>
            </a:r>
          </a:p>
          <a:p>
            <a:r>
              <a:rPr lang="en-US" dirty="0"/>
              <a:t>What you know that others don’t know</a:t>
            </a:r>
          </a:p>
          <a:p>
            <a:pPr lvl="1"/>
            <a:r>
              <a:rPr lang="en-US" dirty="0"/>
              <a:t>Passwords</a:t>
            </a:r>
          </a:p>
          <a:p>
            <a:r>
              <a:rPr lang="en-US" dirty="0"/>
              <a:t>What you have that others don’t have</a:t>
            </a:r>
          </a:p>
          <a:p>
            <a:pPr lvl="1"/>
            <a:r>
              <a:rPr lang="en-US" dirty="0"/>
              <a:t>Tokens (e.g., physical keys)</a:t>
            </a:r>
          </a:p>
          <a:p>
            <a:r>
              <a:rPr lang="en-US" dirty="0"/>
              <a:t>What you are that others aren’t</a:t>
            </a:r>
          </a:p>
          <a:p>
            <a:pPr lvl="1"/>
            <a:r>
              <a:rPr lang="en-US" dirty="0"/>
              <a:t>Biometrics (face, fingerprint)</a:t>
            </a:r>
          </a:p>
          <a:p>
            <a:r>
              <a:rPr lang="en-US" dirty="0"/>
              <a:t>What you do that others do differently</a:t>
            </a:r>
          </a:p>
          <a:p>
            <a:pPr lvl="1"/>
            <a:r>
              <a:rPr lang="en-US" dirty="0"/>
              <a:t>Voice</a:t>
            </a:r>
          </a:p>
          <a:p>
            <a:pPr lvl="1"/>
            <a:r>
              <a:rPr lang="en-US" dirty="0"/>
              <a:t>Signature dynamics</a:t>
            </a:r>
          </a:p>
        </p:txBody>
      </p:sp>
      <p:pic>
        <p:nvPicPr>
          <p:cNvPr id="1026" name="Picture 2" descr="Amazon.com : Symantec VIP Hardware Authenticator – OTP One Time Password  Display Token - Two Factor Authentication - Time Based TOTP - Key Chain  Size : Electronics">
            <a:extLst>
              <a:ext uri="{FF2B5EF4-FFF2-40B4-BE49-F238E27FC236}">
                <a16:creationId xmlns:a16="http://schemas.microsoft.com/office/drawing/2014/main" id="{3DEF96E9-F1A5-06C7-D218-82F59CE4B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31" y="2401780"/>
            <a:ext cx="2124075" cy="100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do Fingerprint Scanners work ...">
            <a:extLst>
              <a:ext uri="{FF2B5EF4-FFF2-40B4-BE49-F238E27FC236}">
                <a16:creationId xmlns:a16="http://schemas.microsoft.com/office/drawing/2014/main" id="{F58C8977-ECA7-9515-2486-3E0B3B3ED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36" y="3641259"/>
            <a:ext cx="92354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40E57-DED1-002C-2797-8618415B7C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5105400"/>
            <a:ext cx="260179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12348"/>
      </p:ext>
    </p:extLst>
  </p:cSld>
  <p:clrMapOvr>
    <a:masterClrMapping/>
  </p:clrMapOvr>
</p:sld>
</file>

<file path=ppt/theme/theme1.xml><?xml version="1.0" encoding="utf-8"?>
<a:theme xmlns:a="http://schemas.openxmlformats.org/drawingml/2006/main" name="IS 340 Class Notes">
  <a:themeElements>
    <a:clrScheme name="IS 340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IS 340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square" rtlCol="0">
        <a:spAutoFit/>
      </a:bodyPr>
      <a:lstStyle>
        <a:defPPr algn="ctr">
          <a:defRPr sz="1400" b="0" u="sng" dirty="0">
            <a:solidFill>
              <a:schemeClr val="accent6">
                <a:lumMod val="60000"/>
                <a:lumOff val="40000"/>
              </a:schemeClr>
            </a:solidFill>
            <a:latin typeface="Arial Narrow" panose="020B0606020202030204" pitchFamily="34" charset="0"/>
          </a:defRPr>
        </a:defPPr>
      </a:lstStyle>
    </a:txDef>
  </a:objectDefaults>
  <a:extraClrSchemeLst>
    <a:extraClrScheme>
      <a:clrScheme name="IS 340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 340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 340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5D630D5-F1F6-4A55-A355-7CB5B02414F4}" vid="{5ECAB060-1E65-4A57-9290-843EED714E5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Staying Safe Online</Template>
  <TotalTime>307</TotalTime>
  <Words>1056</Words>
  <Application>Microsoft Office PowerPoint</Application>
  <PresentationFormat>On-screen Show (4:3)</PresentationFormat>
  <Paragraphs>175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Narrow</vt:lpstr>
      <vt:lpstr>Bookman Old Style</vt:lpstr>
      <vt:lpstr>Garamond</vt:lpstr>
      <vt:lpstr>Times New Roman</vt:lpstr>
      <vt:lpstr>Wingdings</vt:lpstr>
      <vt:lpstr>IS 340 Class Notes</vt:lpstr>
      <vt:lpstr>Staying Safe Online Montpelier Senior Center</vt:lpstr>
      <vt:lpstr>Topics</vt:lpstr>
      <vt:lpstr>Check the Link (1)</vt:lpstr>
      <vt:lpstr>Check the Link (2)</vt:lpstr>
      <vt:lpstr>Check the Link (3)</vt:lpstr>
      <vt:lpstr>Download Carefully (1)</vt:lpstr>
      <vt:lpstr>Download Carefully (2)</vt:lpstr>
      <vt:lpstr>Avoid Public WiFi</vt:lpstr>
      <vt:lpstr>Passwords (1)</vt:lpstr>
      <vt:lpstr>Passwords (2)</vt:lpstr>
      <vt:lpstr>Passwords (3)</vt:lpstr>
      <vt:lpstr>Two-factor Authentication</vt:lpstr>
      <vt:lpstr>Be Shy – Restrict PII</vt:lpstr>
      <vt:lpstr>Antivirus/Firewall Software (1)</vt:lpstr>
      <vt:lpstr>Antivirus/Firewall Software (2)</vt:lpstr>
      <vt:lpstr>Antivirus/Firewall Software (3)</vt:lpstr>
      <vt:lpstr>Log Off When Finished</vt:lpstr>
      <vt:lpstr>Check Children’s Systems</vt:lpstr>
      <vt:lpstr>Update System &amp; Software</vt:lpstr>
      <vt:lpstr>Backups (1)</vt:lpstr>
      <vt:lpstr>Backups (2)</vt:lpstr>
      <vt:lpstr>OK, STAY SAFE!</vt:lpstr>
    </vt:vector>
  </TitlesOfParts>
  <Manager>David Blythe, JD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CSH5 Chapter 39</dc:subject>
  <dc:creator>Mich Kabay</dc:creator>
  <cp:keywords/>
  <dc:description/>
  <cp:lastModifiedBy>Mich Kabay</cp:lastModifiedBy>
  <cp:revision>10</cp:revision>
  <cp:lastPrinted>2018-05-24T23:59:51Z</cp:lastPrinted>
  <dcterms:created xsi:type="dcterms:W3CDTF">2025-11-13T19:57:10Z</dcterms:created>
  <dcterms:modified xsi:type="dcterms:W3CDTF">2026-01-14T00:51:29Z</dcterms:modified>
  <cp:category/>
</cp:coreProperties>
</file>