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257" r:id="rId2"/>
    <p:sldId id="593" r:id="rId3"/>
    <p:sldId id="580" r:id="rId4"/>
    <p:sldId id="605" r:id="rId5"/>
    <p:sldId id="606" r:id="rId6"/>
    <p:sldId id="607" r:id="rId7"/>
    <p:sldId id="594" r:id="rId8"/>
    <p:sldId id="608" r:id="rId9"/>
    <p:sldId id="609" r:id="rId10"/>
    <p:sldId id="617" r:id="rId11"/>
    <p:sldId id="610" r:id="rId12"/>
    <p:sldId id="612" r:id="rId13"/>
    <p:sldId id="615" r:id="rId14"/>
    <p:sldId id="616" r:id="rId15"/>
    <p:sldId id="596" r:id="rId16"/>
    <p:sldId id="619" r:id="rId17"/>
    <p:sldId id="629" r:id="rId18"/>
    <p:sldId id="597" r:id="rId19"/>
    <p:sldId id="598" r:id="rId20"/>
    <p:sldId id="599" r:id="rId21"/>
    <p:sldId id="600" r:id="rId22"/>
    <p:sldId id="601" r:id="rId23"/>
    <p:sldId id="602" r:id="rId24"/>
    <p:sldId id="613" r:id="rId25"/>
    <p:sldId id="588" r:id="rId26"/>
    <p:sldId id="614" r:id="rId27"/>
    <p:sldId id="583" r:id="rId28"/>
    <p:sldId id="620" r:id="rId29"/>
    <p:sldId id="621" r:id="rId30"/>
    <p:sldId id="625" r:id="rId31"/>
    <p:sldId id="626" r:id="rId32"/>
    <p:sldId id="622" r:id="rId33"/>
    <p:sldId id="627" r:id="rId34"/>
    <p:sldId id="618" r:id="rId35"/>
    <p:sldId id="623" r:id="rId36"/>
    <p:sldId id="628" r:id="rId37"/>
    <p:sldId id="630" r:id="rId38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0" autoAdjust="0"/>
  </p:normalViewPr>
  <p:slideViewPr>
    <p:cSldViewPr>
      <p:cViewPr varScale="1">
        <p:scale>
          <a:sx n="70" d="100"/>
          <a:sy n="70" d="100"/>
        </p:scale>
        <p:origin x="235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858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75" d="100"/>
          <a:sy n="75" d="100"/>
        </p:scale>
        <p:origin x="3222" y="5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3291"/>
            <a:ext cx="7053263" cy="2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POLITICS OF CYBERSPACE @ JCOGS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165"/>
            <a:ext cx="7053263" cy="4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2018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75544" y="232420"/>
            <a:ext cx="4702175" cy="2324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ctr" defTabSz="935077">
              <a:defRPr sz="1300" b="0" i="1">
                <a:latin typeface="Garamond" pitchFamily="18" charset="0"/>
              </a:defRPr>
            </a:lvl1pPr>
          </a:lstStyle>
          <a:p>
            <a:r>
              <a:rPr lang="en-US" dirty="0"/>
              <a:t>Staying Safe Online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7481" y="4422131"/>
            <a:ext cx="4858302" cy="418817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7481" y="8844261"/>
            <a:ext cx="4858302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784" y="8844261"/>
            <a:ext cx="1019417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81" y="4802314"/>
            <a:ext cx="4858302" cy="3807988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5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7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9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4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02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59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86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5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3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9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3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5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8652094" y="6523831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2026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nope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800" i="1" dirty="0"/>
              <a:t>Staying Safe Online</a:t>
            </a:r>
            <a:br>
              <a:rPr lang="en-US" sz="4800" i="1" dirty="0"/>
            </a:br>
            <a:r>
              <a:rPr lang="en-US" sz="2400" i="1" dirty="0"/>
              <a:t>Montpelier Senior Center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60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M. E. Kabay, PhD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Emeritus Professor – BSc &amp; MSc Cybersecurity Programs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Norwich University</a:t>
            </a:r>
          </a:p>
          <a:p>
            <a:pPr algn="ctr">
              <a:buNone/>
            </a:pPr>
            <a:r>
              <a:rPr lang="en-US" i="1" u="sng"/>
              <a:t>https://tinyurl.com/3b6p3h8s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774CAB-1659-5B62-E7EE-0467ADF9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36944"/>
            <a:ext cx="9144000" cy="409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2pPr>
            <a:lvl3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3pPr>
            <a:lvl4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4pPr>
            <a:lvl5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5pPr>
            <a:lvl6pPr marL="4572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6pPr>
            <a:lvl7pPr marL="9144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7pPr>
            <a:lvl8pPr marL="13716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8pPr>
            <a:lvl9pPr marL="18288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4800" dirty="0"/>
              <a:t>Week #4</a:t>
            </a:r>
          </a:p>
          <a:p>
            <a:pPr algn="ctr"/>
            <a:r>
              <a:rPr lang="en-US" sz="9600" dirty="0"/>
              <a:t>Social Media</a:t>
            </a:r>
            <a:endParaRPr lang="en-US" sz="7200" kern="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8DD6-6AB8-C8F5-5A6A-238C2C95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66A2-6319-9688-879D-28142D15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~120,000 newsgroups currently active</a:t>
            </a:r>
          </a:p>
          <a:p>
            <a:r>
              <a:rPr lang="en-US" dirty="0"/>
              <a:t>Many millions posts/year</a:t>
            </a:r>
          </a:p>
          <a:p>
            <a:r>
              <a:rPr lang="en-US" dirty="0"/>
              <a:t>Unknown # users – but likely in millions</a:t>
            </a:r>
          </a:p>
          <a:p>
            <a:r>
              <a:rPr lang="en-US" dirty="0"/>
              <a:t>Articles typically available online more than 20 years</a:t>
            </a:r>
          </a:p>
          <a:p>
            <a:r>
              <a:rPr lang="en-US" dirty="0"/>
              <a:t>Popular among privacy geeks</a:t>
            </a:r>
          </a:p>
          <a:p>
            <a:r>
              <a:rPr lang="en-US" dirty="0"/>
              <a:t>Lots of highly technical discussion groups</a:t>
            </a:r>
          </a:p>
        </p:txBody>
      </p:sp>
    </p:spTree>
    <p:extLst>
      <p:ext uri="{BB962C8B-B14F-4D97-AF65-F5344CB8AC3E}">
        <p14:creationId xmlns:p14="http://schemas.microsoft.com/office/powerpoint/2010/main" val="286992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C3F3-0D76-4467-A739-D281EE4E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Blogs on Variety of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ECE5-D41B-4622-A9D3-ABADE583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410200"/>
          </a:xfrm>
        </p:spPr>
        <p:txBody>
          <a:bodyPr/>
          <a:lstStyle/>
          <a:p>
            <a:r>
              <a:rPr lang="en-US" dirty="0"/>
              <a:t>Originally “weblogs” but now on any medium</a:t>
            </a:r>
          </a:p>
          <a:p>
            <a:r>
              <a:rPr lang="en-US" dirty="0"/>
              <a:t>Diary-like “posts” w/ most recent first</a:t>
            </a:r>
          </a:p>
          <a:p>
            <a:r>
              <a:rPr lang="en-US" dirty="0"/>
              <a:t>~440M bloggers worldwide</a:t>
            </a:r>
          </a:p>
          <a:p>
            <a:r>
              <a:rPr lang="en-US" dirty="0"/>
              <a:t>Becoming highly focused</a:t>
            </a:r>
          </a:p>
          <a:p>
            <a:r>
              <a:rPr lang="en-US" dirty="0"/>
              <a:t>Lots of illustrations and videos (e.g., on YouTube)</a:t>
            </a:r>
          </a:p>
          <a:p>
            <a:r>
              <a:rPr lang="en-US" dirty="0"/>
              <a:t>Increasing amount of AI-generated materials</a:t>
            </a:r>
          </a:p>
          <a:p>
            <a:r>
              <a:rPr lang="en-US" dirty="0"/>
              <a:t>Earning money</a:t>
            </a:r>
          </a:p>
          <a:p>
            <a:pPr lvl="1"/>
            <a:r>
              <a:rPr lang="en-US" dirty="0"/>
              <a:t>Advertising own or others’ products</a:t>
            </a:r>
          </a:p>
          <a:p>
            <a:pPr lvl="1"/>
            <a:r>
              <a:rPr lang="en-US" dirty="0"/>
              <a:t>Some bloggers earn &gt;$millions</a:t>
            </a:r>
          </a:p>
          <a:p>
            <a:pPr lvl="2"/>
            <a:r>
              <a:rPr lang="en-US" dirty="0"/>
              <a:t>Ariana Huffington: $250,000,000/year</a:t>
            </a:r>
          </a:p>
          <a:p>
            <a:pPr lvl="3"/>
            <a:r>
              <a:rPr lang="en-US" dirty="0"/>
              <a:t>Huffington Post – news discussions</a:t>
            </a:r>
          </a:p>
          <a:p>
            <a:pPr lvl="2"/>
            <a:r>
              <a:rPr lang="en-US" dirty="0"/>
              <a:t>Engadget (tech) – $50,000,000/year</a:t>
            </a:r>
          </a:p>
        </p:txBody>
      </p:sp>
    </p:spTree>
    <p:extLst>
      <p:ext uri="{BB962C8B-B14F-4D97-AF65-F5344CB8AC3E}">
        <p14:creationId xmlns:p14="http://schemas.microsoft.com/office/powerpoint/2010/main" val="93712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09FB-47A5-462D-AECC-BAEDB085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(1.1B users 2025)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19B6-42A1-4A3B-9E29-B0338726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819400"/>
            <a:ext cx="5867400" cy="372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FC50-5EE6-2990-C4D6-A186369A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743" y="1128486"/>
            <a:ext cx="7162800" cy="4876800"/>
          </a:xfrm>
        </p:spPr>
        <p:txBody>
          <a:bodyPr/>
          <a:lstStyle/>
          <a:p>
            <a:r>
              <a:rPr lang="en-US" dirty="0"/>
              <a:t>Free</a:t>
            </a:r>
          </a:p>
          <a:p>
            <a:r>
              <a:rPr lang="en-US" dirty="0"/>
              <a:t>Premium</a:t>
            </a:r>
          </a:p>
          <a:p>
            <a:pPr lvl="1"/>
            <a:r>
              <a:rPr lang="en-US" dirty="0"/>
              <a:t>$30/</a:t>
            </a:r>
            <a:r>
              <a:rPr lang="en-US" dirty="0" err="1"/>
              <a:t>mo</a:t>
            </a:r>
            <a:r>
              <a:rPr lang="en-US" dirty="0"/>
              <a:t> to $170/</a:t>
            </a:r>
            <a:r>
              <a:rPr lang="en-US" dirty="0" err="1"/>
              <a:t>mo</a:t>
            </a:r>
            <a:r>
              <a:rPr lang="en-US" dirty="0"/>
              <a:t> depending on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7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A942-B194-4E7A-8AE1-A9EC4D39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– now “X”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50D4-98BD-426D-815D-453FF896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82231"/>
            <a:ext cx="7162800" cy="5294769"/>
          </a:xfrm>
        </p:spPr>
        <p:txBody>
          <a:bodyPr/>
          <a:lstStyle/>
          <a:p>
            <a:r>
              <a:rPr lang="en-US" dirty="0"/>
              <a:t>Widely used mechanism for broadcasting information and opinions</a:t>
            </a:r>
          </a:p>
          <a:p>
            <a:r>
              <a:rPr lang="en-US" dirty="0"/>
              <a:t>Bought by Elon Musk in 2022</a:t>
            </a:r>
          </a:p>
          <a:p>
            <a:pPr lvl="1"/>
            <a:r>
              <a:rPr lang="en-US" dirty="0"/>
              <a:t>Renamed it to X</a:t>
            </a:r>
          </a:p>
          <a:p>
            <a:pPr lvl="1"/>
            <a:r>
              <a:rPr lang="en-US" dirty="0"/>
              <a:t>557 million users in 2025</a:t>
            </a:r>
          </a:p>
          <a:p>
            <a:r>
              <a:rPr lang="en-US" dirty="0"/>
              <a:t>Anyone can read “tweets”</a:t>
            </a:r>
          </a:p>
          <a:p>
            <a:pPr lvl="1"/>
            <a:r>
              <a:rPr lang="en-US" dirty="0"/>
              <a:t>Must register to post free tweets</a:t>
            </a:r>
          </a:p>
          <a:p>
            <a:pPr lvl="1"/>
            <a:r>
              <a:rPr lang="en-US" dirty="0"/>
              <a:t>X Premium costs U$84/year</a:t>
            </a:r>
          </a:p>
          <a:p>
            <a:r>
              <a:rPr lang="en-US" dirty="0"/>
              <a:t>Max 280 characters/tweet for free</a:t>
            </a:r>
          </a:p>
          <a:p>
            <a:pPr lvl="1"/>
            <a:r>
              <a:rPr lang="en-US" dirty="0"/>
              <a:t>But “X Premium” can post 25,000 characters/post</a:t>
            </a:r>
          </a:p>
        </p:txBody>
      </p:sp>
      <p:pic>
        <p:nvPicPr>
          <p:cNvPr id="9220" name="Picture 4" descr="Image result for twitter logo">
            <a:extLst>
              <a:ext uri="{FF2B5EF4-FFF2-40B4-BE49-F238E27FC236}">
                <a16:creationId xmlns:a16="http://schemas.microsoft.com/office/drawing/2014/main" id="{E3253F61-4B35-40E4-9A0A-923EBE4C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01" y="1981200"/>
            <a:ext cx="3190242" cy="259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7E0C-1A23-4631-B846-4397B3E8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Weibo (578M users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ADFF-00CB-4DB3-87FD-2470B8EE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Generic term </a:t>
            </a:r>
            <a:r>
              <a:rPr lang="ja-JP" altLang="en-US" dirty="0"/>
              <a:t>微博 </a:t>
            </a:r>
            <a:r>
              <a:rPr lang="en-US" altLang="ja-JP" dirty="0"/>
              <a:t>means “microblog.”</a:t>
            </a:r>
          </a:p>
          <a:p>
            <a:pPr lvl="1"/>
            <a:r>
              <a:rPr lang="en-US" dirty="0"/>
              <a:t>Most popular: </a:t>
            </a:r>
            <a:r>
              <a:rPr lang="en-US" i="1" dirty="0"/>
              <a:t>Weibo.com </a:t>
            </a:r>
            <a:r>
              <a:rPr lang="en-US" dirty="0"/>
              <a:t>for </a:t>
            </a:r>
            <a:r>
              <a:rPr lang="en-US" i="1" dirty="0" err="1"/>
              <a:t>Sina</a:t>
            </a:r>
            <a:r>
              <a:rPr lang="en-US" i="1" dirty="0"/>
              <a:t> Weibo</a:t>
            </a:r>
          </a:p>
          <a:p>
            <a:pPr lvl="1"/>
            <a:r>
              <a:rPr lang="en-US" dirty="0"/>
              <a:t>Others: Alibaba, Baidu, </a:t>
            </a:r>
            <a:r>
              <a:rPr lang="en-US" dirty="0" err="1"/>
              <a:t>Ctrip</a:t>
            </a:r>
            <a:r>
              <a:rPr lang="en-US" dirty="0"/>
              <a:t>, JD.com, QQ, YY, WeChat, </a:t>
            </a:r>
            <a:r>
              <a:rPr lang="en-US" dirty="0" err="1"/>
              <a:t>Tmall</a:t>
            </a:r>
            <a:r>
              <a:rPr lang="en-US" dirty="0"/>
              <a:t>, Taobao</a:t>
            </a:r>
          </a:p>
          <a:p>
            <a:r>
              <a:rPr lang="en-US" dirty="0"/>
              <a:t>140 Chinese characters code for more info than 280 letters via X</a:t>
            </a:r>
          </a:p>
          <a:p>
            <a:r>
              <a:rPr lang="en-US" dirty="0" err="1"/>
              <a:t>Sina</a:t>
            </a:r>
            <a:r>
              <a:rPr lang="en-US" dirty="0"/>
              <a:t> Weibo – most used</a:t>
            </a:r>
          </a:p>
          <a:p>
            <a:r>
              <a:rPr lang="en-US" dirty="0"/>
              <a:t>Strictly monitored by Chinese government (see later under “Censorship”)</a:t>
            </a:r>
          </a:p>
        </p:txBody>
      </p:sp>
    </p:spTree>
    <p:extLst>
      <p:ext uri="{BB962C8B-B14F-4D97-AF65-F5344CB8AC3E}">
        <p14:creationId xmlns:p14="http://schemas.microsoft.com/office/powerpoint/2010/main" val="144292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3B1E-9761-FE52-1F0C-06CA5D68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914400"/>
          </a:xfrm>
        </p:spPr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DISINFO via Social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A794-F393-8E30-17BF-38FFA1CDD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410200"/>
          </a:xfrm>
        </p:spPr>
        <p:txBody>
          <a:bodyPr/>
          <a:lstStyle/>
          <a:p>
            <a:r>
              <a:rPr lang="en-US" dirty="0"/>
              <a:t>DISINFO = disinformation = deliberately incorrect information or false rumors</a:t>
            </a:r>
          </a:p>
          <a:p>
            <a:r>
              <a:rPr lang="en-US" dirty="0"/>
              <a:t>Methods for spreading DISINFO</a:t>
            </a:r>
          </a:p>
          <a:p>
            <a:pPr lvl="1"/>
            <a:r>
              <a:rPr lang="en-US" dirty="0"/>
              <a:t>Selective censorship (e.g., China)</a:t>
            </a:r>
          </a:p>
          <a:p>
            <a:pPr lvl="1"/>
            <a:r>
              <a:rPr lang="en-US" dirty="0"/>
              <a:t>Hacking/leaking (e.g., DNC email hack)</a:t>
            </a:r>
          </a:p>
          <a:p>
            <a:pPr lvl="1"/>
            <a:r>
              <a:rPr lang="en-US" dirty="0"/>
              <a:t>Tricking search algorithms (e.g., padding sites with thousands of invisible links to target to raise its profile in GOOGLE search)</a:t>
            </a:r>
          </a:p>
          <a:p>
            <a:pPr lvl="1"/>
            <a:r>
              <a:rPr lang="en-US" dirty="0"/>
              <a:t>Bots (from “ro</a:t>
            </a:r>
            <a:r>
              <a:rPr lang="en-US" i="1" dirty="0"/>
              <a:t>bots</a:t>
            </a:r>
            <a:r>
              <a:rPr lang="en-US" dirty="0"/>
              <a:t>”): automated fake users to spread false information</a:t>
            </a:r>
          </a:p>
          <a:p>
            <a:pPr lvl="1"/>
            <a:r>
              <a:rPr lang="en-US" dirty="0"/>
              <a:t>Trolls: humans who deliberately post lies and accusations to generate controversy</a:t>
            </a:r>
          </a:p>
        </p:txBody>
      </p:sp>
    </p:spTree>
    <p:extLst>
      <p:ext uri="{BB962C8B-B14F-4D97-AF65-F5344CB8AC3E}">
        <p14:creationId xmlns:p14="http://schemas.microsoft.com/office/powerpoint/2010/main" val="260808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0B7E-65CD-44E6-98B2-FBC5F508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DISINFO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8787-CC55-42CA-8FD1-4EF07DB7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r>
              <a:rPr lang="en-US" dirty="0"/>
              <a:t>2025: false news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725D7-B3F4-EE7E-4CD2-30A64514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3" y="1752600"/>
            <a:ext cx="6938654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05D47-B2F2-1C66-8444-E3C2435885C8}"/>
              </a:ext>
            </a:extLst>
          </p:cNvPr>
          <p:cNvSpPr txBox="1"/>
          <p:nvPr/>
        </p:nvSpPr>
        <p:spPr>
          <a:xfrm>
            <a:off x="3581400" y="1905000"/>
            <a:ext cx="4038600" cy="196977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 of seeing false or misleading information online among adults in the United States as of May 2025</a:t>
            </a:r>
          </a:p>
          <a:p>
            <a:pPr algn="ctr"/>
            <a:endParaRPr lang="en-US" sz="1400" b="0" u="sng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https://www.statista.com/statistics/1462054/false-news-consumption-frequency-us/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EB73B-4676-FD7B-5D34-4121B055F15B}"/>
              </a:ext>
            </a:extLst>
          </p:cNvPr>
          <p:cNvSpPr txBox="1"/>
          <p:nvPr/>
        </p:nvSpPr>
        <p:spPr>
          <a:xfrm>
            <a:off x="1120140" y="5867400"/>
            <a:ext cx="6898327" cy="3048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     DAILY      WEEKLY  MONTHLY &lt;MONTHLY NEVER   UNSURE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292A0-98F7-BDCA-89B3-FE1DC4B09999}"/>
              </a:ext>
            </a:extLst>
          </p:cNvPr>
          <p:cNvSpPr txBox="1"/>
          <p:nvPr/>
        </p:nvSpPr>
        <p:spPr>
          <a:xfrm>
            <a:off x="1248567" y="1801981"/>
            <a:ext cx="708660" cy="418576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60%</a:t>
            </a: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50%</a:t>
            </a: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40%</a:t>
            </a: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30%</a:t>
            </a: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20%</a:t>
            </a: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10%</a:t>
            </a: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88671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4D94-D8DB-478D-FADB-41C22007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Validity of “News”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D3E4-A0D8-341B-2710-A863484A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The more shocking the “news,” the more important to CHECK ITS VALIDITY</a:t>
            </a:r>
          </a:p>
          <a:p>
            <a:r>
              <a:rPr lang="en-US" dirty="0"/>
              <a:t>Valuable site: SNOPES.COM</a:t>
            </a:r>
            <a:br>
              <a:rPr lang="en-US" dirty="0"/>
            </a:br>
            <a:r>
              <a:rPr lang="en-US" dirty="0"/>
              <a:t>             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https://www.snopes.com/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68DE6-9371-50BF-60A2-355A888A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600"/>
            <a:ext cx="7696200" cy="36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C0DD-0592-DF5E-C46A-86824EEA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Trolling &amp; Cyberbullying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3901D-495C-0AF4-39F2-4822E574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029200"/>
          </a:xfrm>
        </p:spPr>
        <p:txBody>
          <a:bodyPr/>
          <a:lstStyle/>
          <a:p>
            <a:r>
              <a:rPr lang="en-US" dirty="0"/>
              <a:t>Trolls</a:t>
            </a:r>
          </a:p>
          <a:p>
            <a:pPr lvl="1"/>
            <a:r>
              <a:rPr lang="en-US" dirty="0"/>
              <a:t>Deliberately foment discord</a:t>
            </a:r>
          </a:p>
          <a:p>
            <a:pPr lvl="1"/>
            <a:r>
              <a:rPr lang="en-US" dirty="0"/>
              <a:t>Post off-topic comments</a:t>
            </a:r>
          </a:p>
          <a:p>
            <a:pPr lvl="1"/>
            <a:r>
              <a:rPr lang="en-US" dirty="0"/>
              <a:t>Insults, abuse, threats</a:t>
            </a:r>
          </a:p>
          <a:p>
            <a:r>
              <a:rPr lang="en-US" dirty="0"/>
              <a:t>Cyberbullies</a:t>
            </a:r>
          </a:p>
          <a:p>
            <a:pPr lvl="1"/>
            <a:r>
              <a:rPr lang="en-US" dirty="0"/>
              <a:t>Target specific individuals or groups</a:t>
            </a:r>
          </a:p>
          <a:p>
            <a:pPr lvl="1"/>
            <a:r>
              <a:rPr lang="en-US" dirty="0"/>
              <a:t>Post sneers, insults, &amp; lies</a:t>
            </a:r>
          </a:p>
          <a:p>
            <a:pPr lvl="1"/>
            <a:r>
              <a:rPr lang="en-US" dirty="0"/>
              <a:t>Can include threats of harm</a:t>
            </a:r>
          </a:p>
          <a:p>
            <a:pPr lvl="1"/>
            <a:r>
              <a:rPr lang="en-US" dirty="0"/>
              <a:t>May post doctored photographs</a:t>
            </a:r>
          </a:p>
          <a:p>
            <a:pPr lvl="1"/>
            <a:r>
              <a:rPr lang="en-US" dirty="0"/>
              <a:t>Often directed at women</a:t>
            </a:r>
          </a:p>
          <a:p>
            <a:r>
              <a:rPr lang="en-US" dirty="0"/>
              <a:t>Can report threats to social-media or to police</a:t>
            </a:r>
          </a:p>
        </p:txBody>
      </p:sp>
    </p:spTree>
    <p:extLst>
      <p:ext uri="{BB962C8B-B14F-4D97-AF65-F5344CB8AC3E}">
        <p14:creationId xmlns:p14="http://schemas.microsoft.com/office/powerpoint/2010/main" val="383290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D49E-F598-24AE-457C-1711CDC3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Privacy &amp; Control Issues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70561-2380-FC6D-EFA5-DEA24BE5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5257800"/>
          </a:xfrm>
        </p:spPr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Limits on </a:t>
            </a:r>
            <a:r>
              <a:rPr lang="en-US" i="1" dirty="0"/>
              <a:t>who</a:t>
            </a:r>
            <a:r>
              <a:rPr lang="en-US" dirty="0"/>
              <a:t> sees </a:t>
            </a:r>
            <a:r>
              <a:rPr lang="en-US" i="1" dirty="0"/>
              <a:t>what</a:t>
            </a:r>
            <a:r>
              <a:rPr lang="en-US" dirty="0"/>
              <a:t> about </a:t>
            </a:r>
            <a:r>
              <a:rPr lang="en-US" i="1" dirty="0"/>
              <a:t>whom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Degree to which confidentiality can be maintained</a:t>
            </a:r>
          </a:p>
          <a:p>
            <a:r>
              <a:rPr lang="en-US" dirty="0"/>
              <a:t>Classic failure of privacy</a:t>
            </a:r>
          </a:p>
          <a:p>
            <a:pPr lvl="1"/>
            <a:r>
              <a:rPr lang="en-US" dirty="0"/>
              <a:t>Young people send nude or otherwise embarrassing pictures to a few supposed friends</a:t>
            </a:r>
          </a:p>
          <a:p>
            <a:pPr lvl="1"/>
            <a:r>
              <a:rPr lang="en-US" dirty="0"/>
              <a:t>But recipients have complete </a:t>
            </a:r>
            <a:r>
              <a:rPr lang="en-US" i="1" dirty="0"/>
              <a:t>control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Sender does not limit whether recipient(s) share sender’s info with others w/out permission</a:t>
            </a:r>
          </a:p>
          <a:p>
            <a:pPr lvl="1"/>
            <a:r>
              <a:rPr lang="en-US" dirty="0"/>
              <a:t>E.g., nude photos can spread through the Internet like cancer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4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3C7B-1A0D-4B97-BC9E-E14F2768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AA47-2910-41CB-A970-4C19642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257800"/>
          </a:xfrm>
        </p:spPr>
        <p:txBody>
          <a:bodyPr/>
          <a:lstStyle/>
          <a:p>
            <a:r>
              <a:rPr lang="en-US" dirty="0"/>
              <a:t>Social-Media History</a:t>
            </a:r>
          </a:p>
          <a:p>
            <a:r>
              <a:rPr lang="en-US" dirty="0"/>
              <a:t>The Profit Mechanism: Advertising &amp; Profiling</a:t>
            </a:r>
          </a:p>
          <a:p>
            <a:r>
              <a:rPr lang="en-US" dirty="0"/>
              <a:t>Cambridge Analytica Case</a:t>
            </a:r>
          </a:p>
          <a:p>
            <a:pPr lvl="0" eaLnBrk="0" hangingPunct="0">
              <a:defRPr/>
            </a:pPr>
            <a:r>
              <a:rPr lang="en-US" dirty="0"/>
              <a:t>DISINFO via Social Media</a:t>
            </a:r>
          </a:p>
          <a:p>
            <a:pPr lvl="0" eaLnBrk="0" hangingPunct="0">
              <a:defRPr/>
            </a:pPr>
            <a:r>
              <a:rPr lang="en-US" dirty="0"/>
              <a:t>Trolling &amp; Cyberbullying</a:t>
            </a:r>
          </a:p>
          <a:p>
            <a:r>
              <a:rPr lang="en-US" dirty="0"/>
              <a:t>Privacy Issues</a:t>
            </a:r>
          </a:p>
          <a:p>
            <a:pPr lvl="0" eaLnBrk="0" hangingPunct="0">
              <a:defRPr/>
            </a:pPr>
            <a:r>
              <a:rPr lang="en-US" dirty="0"/>
              <a:t>Political Implications</a:t>
            </a:r>
          </a:p>
          <a:p>
            <a:pPr lvl="0" eaLnBrk="0" hangingPunct="0">
              <a:defRPr/>
            </a:pPr>
            <a:r>
              <a:rPr lang="en-US" dirty="0"/>
              <a:t>Censorship</a:t>
            </a:r>
          </a:p>
          <a:p>
            <a:pPr lvl="0" eaLnBrk="0" hangingPunct="0">
              <a:defRPr/>
            </a:pPr>
            <a:r>
              <a:rPr lang="en-US" dirty="0"/>
              <a:t>Return of Intermediation</a:t>
            </a:r>
          </a:p>
          <a:p>
            <a:pPr lvl="0" eaLnBrk="0" hangingPunct="0">
              <a:defRPr/>
            </a:pPr>
            <a:r>
              <a:rPr lang="en-US" dirty="0"/>
              <a:t>Surveillance</a:t>
            </a:r>
          </a:p>
          <a:p>
            <a:pPr lvl="0" eaLnBrk="0" hangingPunct="0">
              <a:defRPr/>
            </a:pPr>
            <a:r>
              <a:rPr lang="en-US" dirty="0"/>
              <a:t>Identity Theft using Social Media</a:t>
            </a:r>
          </a:p>
          <a:p>
            <a:r>
              <a:rPr lang="en-US" dirty="0"/>
              <a:t>Facebook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2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2162-874B-FB26-111F-78366002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Political Implications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F92A-F6B3-2444-734D-75EF18AE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315200" cy="5334000"/>
          </a:xfrm>
        </p:spPr>
        <p:txBody>
          <a:bodyPr/>
          <a:lstStyle/>
          <a:p>
            <a:r>
              <a:rPr lang="en-US" dirty="0"/>
              <a:t>Sharing information </a:t>
            </a:r>
            <a:br>
              <a:rPr lang="en-US" dirty="0"/>
            </a:br>
            <a:r>
              <a:rPr lang="en-US" dirty="0"/>
              <a:t>can challenge </a:t>
            </a:r>
            <a:br>
              <a:rPr lang="en-US" dirty="0"/>
            </a:br>
            <a:r>
              <a:rPr lang="en-US" dirty="0"/>
              <a:t>dictatorships</a:t>
            </a:r>
          </a:p>
          <a:p>
            <a:r>
              <a:rPr lang="en-US" dirty="0"/>
              <a:t>“Arab Spring” </a:t>
            </a:r>
            <a:br>
              <a:rPr lang="en-US" dirty="0"/>
            </a:br>
            <a:r>
              <a:rPr lang="en-US" dirty="0"/>
              <a:t>demonstrated power </a:t>
            </a:r>
            <a:br>
              <a:rPr lang="en-US" dirty="0"/>
            </a:br>
            <a:r>
              <a:rPr lang="en-US" dirty="0"/>
              <a:t>of uncontrolled </a:t>
            </a:r>
            <a:br>
              <a:rPr lang="en-US" dirty="0"/>
            </a:br>
            <a:r>
              <a:rPr lang="en-US" dirty="0"/>
              <a:t>communications via smart phones</a:t>
            </a:r>
          </a:p>
          <a:p>
            <a:r>
              <a:rPr lang="en-US" dirty="0"/>
              <a:t>Possible to </a:t>
            </a:r>
          </a:p>
          <a:p>
            <a:pPr lvl="1"/>
            <a:r>
              <a:rPr lang="en-US" dirty="0"/>
              <a:t>Distribute recordings challenging govt lies</a:t>
            </a:r>
          </a:p>
          <a:p>
            <a:pPr lvl="1"/>
            <a:r>
              <a:rPr lang="en-US" dirty="0"/>
              <a:t>Plan &amp; announce meetings, rallies</a:t>
            </a:r>
          </a:p>
          <a:p>
            <a:r>
              <a:rPr lang="en-US" dirty="0"/>
              <a:t>Terrifies dictators – they shut down networks</a:t>
            </a:r>
          </a:p>
          <a:p>
            <a:r>
              <a:rPr lang="en-US" dirty="0"/>
              <a:t>Increasingly important in 2026</a:t>
            </a:r>
          </a:p>
          <a:p>
            <a:pPr lvl="1"/>
            <a:r>
              <a:rPr lang="en-US" dirty="0"/>
              <a:t>Resisting rise of Fascism from federal govt</a:t>
            </a:r>
          </a:p>
          <a:p>
            <a:endParaRPr lang="en-US" dirty="0"/>
          </a:p>
        </p:txBody>
      </p:sp>
      <p:pic>
        <p:nvPicPr>
          <p:cNvPr id="4" name="Picture 3" descr="Image result for arab spring">
            <a:extLst>
              <a:ext uri="{FF2B5EF4-FFF2-40B4-BE49-F238E27FC236}">
                <a16:creationId xmlns:a16="http://schemas.microsoft.com/office/drawing/2014/main" id="{65BFCEB9-8CB0-46D5-831A-B45874C4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912905" cy="220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70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93E6-982E-3882-E99E-A5750374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Censorship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3D3CC-701C-B7F9-B485-FF373318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5334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Amendment of US Constitution </a:t>
            </a:r>
          </a:p>
          <a:p>
            <a:pPr lvl="1"/>
            <a:r>
              <a:rPr lang="en-US" dirty="0"/>
              <a:t>Controls </a:t>
            </a:r>
            <a:r>
              <a:rPr lang="en-US" i="1" dirty="0"/>
              <a:t>government</a:t>
            </a:r>
            <a:r>
              <a:rPr lang="en-US" dirty="0"/>
              <a:t> suppression of information</a:t>
            </a:r>
          </a:p>
          <a:p>
            <a:pPr lvl="1"/>
            <a:r>
              <a:rPr lang="en-US" dirty="0"/>
              <a:t>No restriction on suppression by private individuals or organizations</a:t>
            </a:r>
          </a:p>
          <a:p>
            <a:r>
              <a:rPr lang="en-US" dirty="0"/>
              <a:t>Most other nations do </a:t>
            </a:r>
            <a:r>
              <a:rPr lang="en-US" i="1" dirty="0"/>
              <a:t>not</a:t>
            </a:r>
            <a:r>
              <a:rPr lang="en-US" dirty="0"/>
              <a:t> have severe restrictions on government control of information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hate speech</a:t>
            </a:r>
            <a:r>
              <a:rPr lang="en-US" dirty="0"/>
              <a:t> illegal in Canada &amp; EU</a:t>
            </a:r>
          </a:p>
          <a:p>
            <a:pPr lvl="1"/>
            <a:r>
              <a:rPr lang="en-US" dirty="0"/>
              <a:t>Anything that threatens power of dictatorships</a:t>
            </a:r>
          </a:p>
          <a:p>
            <a:pPr lvl="2"/>
            <a:r>
              <a:rPr lang="en-US" dirty="0"/>
              <a:t>Chinese suppression of challenges</a:t>
            </a:r>
          </a:p>
          <a:p>
            <a:pPr lvl="2"/>
            <a:r>
              <a:rPr lang="en-US" dirty="0"/>
              <a:t>Misogynistic Demented Orange Racist Narcissistic Sociopath threatens to terminate FCC licenses for major news</a:t>
            </a:r>
          </a:p>
        </p:txBody>
      </p:sp>
    </p:spTree>
    <p:extLst>
      <p:ext uri="{BB962C8B-B14F-4D97-AF65-F5344CB8AC3E}">
        <p14:creationId xmlns:p14="http://schemas.microsoft.com/office/powerpoint/2010/main" val="144374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CB1A-25A4-F954-683F-CD20B3D1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Increasing Intermediation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31C0-5198-AEEF-DBB1-FBF84309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48" y="1066800"/>
            <a:ext cx="7645052" cy="5410200"/>
          </a:xfrm>
        </p:spPr>
        <p:txBody>
          <a:bodyPr/>
          <a:lstStyle/>
          <a:p>
            <a:r>
              <a:rPr lang="en-US" dirty="0"/>
              <a:t>Disintermediation: reduction in power of conventional news sources to control information</a:t>
            </a:r>
          </a:p>
          <a:p>
            <a:r>
              <a:rPr lang="en-US" dirty="0"/>
              <a:t>Social media increasing control over content: </a:t>
            </a:r>
            <a:r>
              <a:rPr lang="en-US" i="1" dirty="0"/>
              <a:t>intermediation</a:t>
            </a:r>
            <a:r>
              <a:rPr lang="en-US" dirty="0"/>
              <a:t> returns</a:t>
            </a:r>
          </a:p>
          <a:p>
            <a:pPr lvl="1"/>
            <a:r>
              <a:rPr lang="en-US" dirty="0"/>
              <a:t>NO RESTRICTION on private firms’ control over content</a:t>
            </a:r>
          </a:p>
          <a:p>
            <a:pPr lvl="1"/>
            <a:r>
              <a:rPr lang="en-US" dirty="0"/>
              <a:t>Blocking accounts</a:t>
            </a:r>
          </a:p>
          <a:p>
            <a:pPr lvl="1"/>
            <a:r>
              <a:rPr lang="en-US" dirty="0"/>
              <a:t>Deleting posts</a:t>
            </a:r>
          </a:p>
          <a:p>
            <a:pPr lvl="1"/>
            <a:r>
              <a:rPr lang="en-US" dirty="0"/>
              <a:t>Reducing visibility of posts</a:t>
            </a:r>
          </a:p>
          <a:p>
            <a:pPr lvl="1"/>
            <a:r>
              <a:rPr lang="en-US" dirty="0"/>
              <a:t>Government and law-enforcement “requests”</a:t>
            </a:r>
          </a:p>
          <a:p>
            <a:pPr lvl="2"/>
            <a:r>
              <a:rPr lang="en-US" dirty="0"/>
              <a:t>Constant “presidential” demands to fire Jimmy Kimmel and other commentators</a:t>
            </a:r>
          </a:p>
        </p:txBody>
      </p:sp>
    </p:spTree>
    <p:extLst>
      <p:ext uri="{BB962C8B-B14F-4D97-AF65-F5344CB8AC3E}">
        <p14:creationId xmlns:p14="http://schemas.microsoft.com/office/powerpoint/2010/main" val="387611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4ED2-55B0-38AC-674F-D9C46071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Surveillance (1)</a:t>
            </a:r>
            <a:endParaRPr lang="en-US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EC101-B8C5-4888-926C-9E89F627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08310"/>
            <a:ext cx="8610600" cy="42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07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05A0-CF25-4379-A178-24FB0910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C571-BEC9-4700-A87D-9B228F80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4724400"/>
          </a:xfrm>
        </p:spPr>
        <p:txBody>
          <a:bodyPr/>
          <a:lstStyle/>
          <a:p>
            <a:r>
              <a:rPr lang="en-US" dirty="0"/>
              <a:t>US govt under 1</a:t>
            </a:r>
            <a:r>
              <a:rPr lang="en-US" baseline="30000" dirty="0"/>
              <a:t>st</a:t>
            </a:r>
            <a:r>
              <a:rPr lang="en-US" dirty="0"/>
              <a:t> Trump regime increased surveillance of social-media posts</a:t>
            </a:r>
          </a:p>
          <a:p>
            <a:pPr lvl="1"/>
            <a:r>
              <a:rPr lang="en-US" dirty="0"/>
              <a:t>DHS: “Shared Social Media Screening Service”</a:t>
            </a:r>
          </a:p>
          <a:p>
            <a:pPr lvl="1"/>
            <a:r>
              <a:rPr lang="en-US" dirty="0"/>
              <a:t>ICE: $100M contract to monitor social media of visitors</a:t>
            </a:r>
          </a:p>
          <a:p>
            <a:pPr lvl="1"/>
            <a:r>
              <a:rPr lang="en-US" dirty="0"/>
              <a:t>State Dept: 14.7M applicants for work/tourist visas submitted social-media identifiers</a:t>
            </a:r>
          </a:p>
          <a:p>
            <a:pPr lvl="1"/>
            <a:r>
              <a:rPr lang="en-US" dirty="0"/>
              <a:t>FBI: task force monitored social-media posts</a:t>
            </a:r>
          </a:p>
          <a:p>
            <a:r>
              <a:rPr lang="en-US" dirty="0"/>
              <a:t>Surveillance chills expressions of criticism of government / society</a:t>
            </a:r>
          </a:p>
          <a:p>
            <a:r>
              <a:rPr lang="en-US" dirty="0"/>
              <a:t>Discriminatory monitoring well documented (e.g., Black Lives Matter members monitored)</a:t>
            </a:r>
          </a:p>
        </p:txBody>
      </p:sp>
    </p:spTree>
    <p:extLst>
      <p:ext uri="{BB962C8B-B14F-4D97-AF65-F5344CB8AC3E}">
        <p14:creationId xmlns:p14="http://schemas.microsoft.com/office/powerpoint/2010/main" val="264673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5E25-7851-44B7-B016-8E7C5157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 using Social Media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4E7F-B61E-4AC4-A294-64D4A660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848600" cy="4800600"/>
          </a:xfrm>
        </p:spPr>
        <p:txBody>
          <a:bodyPr/>
          <a:lstStyle/>
          <a:p>
            <a:r>
              <a:rPr lang="en-US" i="1" dirty="0"/>
              <a:t>Authentication </a:t>
            </a:r>
            <a:r>
              <a:rPr lang="en-US" dirty="0"/>
              <a:t>is tying an identifier (e.g., user name) to a specific person (i.e., YOU).</a:t>
            </a:r>
          </a:p>
          <a:p>
            <a:r>
              <a:rPr lang="en-US" dirty="0"/>
              <a:t>If someone forgets a password, systems may ask for additional authentication using secret questions chosen by the user.</a:t>
            </a:r>
          </a:p>
          <a:p>
            <a:r>
              <a:rPr lang="en-US" dirty="0"/>
              <a:t>Some authentication routines allow users to choose whose answers are supposedly unknown by others</a:t>
            </a:r>
          </a:p>
          <a:p>
            <a:pPr lvl="1"/>
            <a:r>
              <a:rPr lang="en-US" dirty="0"/>
              <a:t>What was the name of your school in grade 3?</a:t>
            </a:r>
          </a:p>
          <a:p>
            <a:pPr lvl="1"/>
            <a:r>
              <a:rPr lang="en-US" dirty="0"/>
              <a:t>Who was your prom date in high school?</a:t>
            </a:r>
          </a:p>
          <a:p>
            <a:pPr lvl="1"/>
            <a:r>
              <a:rPr lang="en-US" dirty="0"/>
              <a:t>What was the name of your first pet?</a:t>
            </a:r>
          </a:p>
        </p:txBody>
      </p:sp>
    </p:spTree>
    <p:extLst>
      <p:ext uri="{BB962C8B-B14F-4D97-AF65-F5344CB8AC3E}">
        <p14:creationId xmlns:p14="http://schemas.microsoft.com/office/powerpoint/2010/main" val="205304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3F91-93E8-47B2-8756-34459F2E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 using Social Media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8CA4-E342-490C-A086-2DE18CDD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92" y="1295400"/>
            <a:ext cx="7162800" cy="5257800"/>
          </a:xfrm>
        </p:spPr>
        <p:txBody>
          <a:bodyPr/>
          <a:lstStyle/>
          <a:p>
            <a:r>
              <a:rPr lang="en-US" dirty="0"/>
              <a:t>However, anyone can see public information from social media</a:t>
            </a:r>
          </a:p>
          <a:p>
            <a:pPr lvl="1"/>
            <a:r>
              <a:rPr lang="en-US" dirty="0"/>
              <a:t>Including answers to all the secret questions!</a:t>
            </a:r>
          </a:p>
          <a:p>
            <a:r>
              <a:rPr lang="en-US" dirty="0"/>
              <a:t>Identity thieves can use the information to impersonate victim</a:t>
            </a:r>
          </a:p>
          <a:p>
            <a:r>
              <a:rPr lang="en-US" dirty="0"/>
              <a:t>ID theft can result in</a:t>
            </a:r>
          </a:p>
          <a:p>
            <a:pPr lvl="1"/>
            <a:r>
              <a:rPr lang="en-US" dirty="0"/>
              <a:t>Theft of $$ via credit cards, banks, loans</a:t>
            </a:r>
          </a:p>
          <a:p>
            <a:pPr lvl="1"/>
            <a:r>
              <a:rPr lang="en-US" dirty="0"/>
              <a:t>Spoofing identity to tarnish/destroy reputation using fake accounts</a:t>
            </a:r>
          </a:p>
          <a:p>
            <a:r>
              <a:rPr lang="en-US" dirty="0"/>
              <a:t>Use social-media settings to </a:t>
            </a:r>
            <a:r>
              <a:rPr lang="en-US" i="1" dirty="0"/>
              <a:t>restrict access </a:t>
            </a:r>
            <a:r>
              <a:rPr lang="en-US" dirty="0"/>
              <a:t>to such information</a:t>
            </a:r>
          </a:p>
          <a:p>
            <a:pPr lvl="1"/>
            <a:r>
              <a:rPr lang="en-US" dirty="0"/>
              <a:t>E.g., “Friends only”</a:t>
            </a:r>
          </a:p>
        </p:txBody>
      </p:sp>
    </p:spTree>
    <p:extLst>
      <p:ext uri="{BB962C8B-B14F-4D97-AF65-F5344CB8AC3E}">
        <p14:creationId xmlns:p14="http://schemas.microsoft.com/office/powerpoint/2010/main" val="293639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1A5F-4455-4A46-B7DE-EBDA13E6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86420-1024-44A6-94B2-B557BD11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43000"/>
            <a:ext cx="4257675" cy="520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539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69D6-BD5A-40C0-9FD7-7CDEDD0A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E675E-FE95-D471-CDA1-0A5B634C8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92232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5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6A03-00C0-4001-9922-FD3877C8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(3)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E7CFC4-DA99-D88F-4CAA-673EDC80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7265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A5A6-DC2A-4758-95DF-20EC6F89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pPr rtl="0" eaLnBrk="1" fontAlgn="base" hangingPunct="1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Social-Media History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0DED-4C0C-4CF8-891D-3FDCF170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715000"/>
          </a:xfrm>
        </p:spPr>
        <p:txBody>
          <a:bodyPr/>
          <a:lstStyle/>
          <a:p>
            <a:r>
              <a:rPr lang="en-US" sz="2000" dirty="0"/>
              <a:t>Cave art (40,000 BCE)</a:t>
            </a:r>
          </a:p>
          <a:p>
            <a:r>
              <a:rPr lang="en-US" sz="2000" dirty="0"/>
              <a:t>Graffiti (13,000 BCE)</a:t>
            </a:r>
          </a:p>
          <a:p>
            <a:r>
              <a:rPr lang="en-US" sz="2000" dirty="0"/>
              <a:t>Cork Bulletin boards (1801)</a:t>
            </a:r>
          </a:p>
          <a:p>
            <a:r>
              <a:rPr lang="en-US" sz="2000" dirty="0"/>
              <a:t>Electronic systems (1970s ff)</a:t>
            </a:r>
          </a:p>
          <a:p>
            <a:pPr lvl="1"/>
            <a:r>
              <a:rPr lang="en-US" sz="2000" dirty="0"/>
              <a:t>CompuServe (1969)</a:t>
            </a:r>
          </a:p>
          <a:p>
            <a:pPr lvl="1"/>
            <a:r>
              <a:rPr lang="en-US" sz="2000" dirty="0"/>
              <a:t>PLATO (1970s)</a:t>
            </a:r>
          </a:p>
          <a:p>
            <a:pPr lvl="1"/>
            <a:r>
              <a:rPr lang="en-US" sz="2000" dirty="0"/>
              <a:t>USENET (1980)</a:t>
            </a:r>
          </a:p>
          <a:p>
            <a:pPr lvl="1"/>
            <a:r>
              <a:rPr lang="en-US" sz="2000" dirty="0"/>
              <a:t>IRC (1980s)</a:t>
            </a:r>
          </a:p>
          <a:p>
            <a:pPr lvl="1"/>
            <a:r>
              <a:rPr lang="en-US" sz="2000" dirty="0"/>
              <a:t>Blogs (1990s)</a:t>
            </a:r>
          </a:p>
          <a:p>
            <a:pPr lvl="1"/>
            <a:r>
              <a:rPr lang="en-US" sz="2000" dirty="0"/>
              <a:t>AIM (1997)</a:t>
            </a:r>
          </a:p>
          <a:p>
            <a:pPr lvl="1"/>
            <a:r>
              <a:rPr lang="en-US" sz="2000" dirty="0"/>
              <a:t>LinkedIn (2002)</a:t>
            </a:r>
          </a:p>
          <a:p>
            <a:pPr lvl="1"/>
            <a:r>
              <a:rPr lang="en-US" sz="2000" dirty="0" err="1"/>
              <a:t>MySpace</a:t>
            </a:r>
            <a:r>
              <a:rPr lang="en-US" sz="2000" dirty="0"/>
              <a:t> (2003)</a:t>
            </a:r>
          </a:p>
          <a:p>
            <a:pPr lvl="1"/>
            <a:r>
              <a:rPr lang="en-US" sz="2000" dirty="0"/>
              <a:t>Facebook (2004)</a:t>
            </a:r>
          </a:p>
          <a:p>
            <a:pPr lvl="1"/>
            <a:r>
              <a:rPr lang="en-US" sz="2000" dirty="0"/>
              <a:t>Twitter (2006)</a:t>
            </a:r>
          </a:p>
          <a:p>
            <a:pPr lvl="1"/>
            <a:r>
              <a:rPr lang="en-US" sz="2000" dirty="0"/>
              <a:t>Weibo (2007)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29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4E29-6902-46E2-6320-F12FF5E2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(4)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350636-DA2C-1D05-D0B5-C5878551D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95400"/>
            <a:ext cx="86581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6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54F7-D0FA-E8FA-BC0C-7E47638D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(5)</a:t>
            </a:r>
          </a:p>
        </p:txBody>
      </p:sp>
      <p:pic>
        <p:nvPicPr>
          <p:cNvPr id="5" name="Picture 4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624338E7-D295-D5CD-55F3-6678381CE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1295400"/>
            <a:ext cx="8798289" cy="49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1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53A-2B2D-4B84-8A19-259C68FD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(6)</a:t>
            </a:r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E5E9A6DC-A3CC-B49B-DBB7-414A7CC3E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002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0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73EA-B930-E6D4-0349-1C464A61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  <a:r>
              <a:rPr lang="en-US" baseline="0" dirty="0"/>
              <a:t> Settings (7)</a:t>
            </a:r>
            <a:endParaRPr lang="en-US" dirty="0"/>
          </a:p>
        </p:txBody>
      </p:sp>
      <p:pic>
        <p:nvPicPr>
          <p:cNvPr id="5" name="Picture 4" descr="A screenshot of a social media account&#10;&#10;AI-generated content may be incorrect.">
            <a:extLst>
              <a:ext uri="{FF2B5EF4-FFF2-40B4-BE49-F238E27FC236}">
                <a16:creationId xmlns:a16="http://schemas.microsoft.com/office/drawing/2014/main" id="{98407DD4-29DA-83E3-9023-B93FECAC3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1686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B2B1-89AC-453F-82DA-F730FC0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F5C3-EF0E-456F-A5B7-BD66B07F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762000"/>
          </a:xfrm>
        </p:spPr>
        <p:txBody>
          <a:bodyPr/>
          <a:lstStyle/>
          <a:p>
            <a:r>
              <a:rPr lang="en-US" dirty="0"/>
              <a:t>Can control who can see EVERY ELEMENT of your Facebook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1FBF3-A9F6-477B-8276-093F1817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45" y="1905000"/>
            <a:ext cx="6511909" cy="457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923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F053-C3EE-4837-9394-387B2F4C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1C424-6D1D-89D0-EA2B-BEE36336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47639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7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B79B-3772-04E5-8F4F-9435DD3A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</a:t>
            </a:r>
            <a:r>
              <a:rPr lang="en-US" baseline="0" dirty="0"/>
              <a:t>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3AC8-2686-8D93-A050-3F609DF4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Set social-media controls to permit only “friends” to comment on your posts</a:t>
            </a:r>
          </a:p>
          <a:p>
            <a:r>
              <a:rPr lang="en-US" dirty="0"/>
              <a:t>When evaluating a “friend request”, examine the sender’s own page to see what they are like</a:t>
            </a:r>
          </a:p>
          <a:p>
            <a:r>
              <a:rPr lang="en-US" dirty="0"/>
              <a:t>If you receive hostile comments, block the sender</a:t>
            </a:r>
          </a:p>
          <a:p>
            <a:r>
              <a:rPr lang="en-US" dirty="0"/>
              <a:t>If you receive offers of love, profit, or requests for money, block the sender</a:t>
            </a:r>
          </a:p>
          <a:p>
            <a:r>
              <a:rPr lang="en-US" dirty="0"/>
              <a:t>Block all attempts from strangers to get you to reveal confidential information</a:t>
            </a:r>
          </a:p>
          <a:p>
            <a:r>
              <a:rPr lang="en-US" dirty="0"/>
              <a:t>Don’t repost “news” without checking its validity</a:t>
            </a:r>
          </a:p>
        </p:txBody>
      </p:sp>
    </p:spTree>
    <p:extLst>
      <p:ext uri="{BB962C8B-B14F-4D97-AF65-F5344CB8AC3E}">
        <p14:creationId xmlns:p14="http://schemas.microsoft.com/office/powerpoint/2010/main" val="1204927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B15F9A-268C-F549-89C4-4E1F4DC9F8C1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467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2pPr>
            <a:lvl3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3pPr>
            <a:lvl4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4pPr>
            <a:lvl5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5pPr>
            <a:lvl6pPr marL="4572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6pPr>
            <a:lvl7pPr marL="9144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7pPr>
            <a:lvl8pPr marL="13716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8pPr>
            <a:lvl9pPr marL="18288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6000" kern="0" dirty="0"/>
              <a:t>OK, STAY SAFE!</a:t>
            </a:r>
            <a:endParaRPr lang="en-US" kern="0" dirty="0"/>
          </a:p>
        </p:txBody>
      </p:sp>
      <p:pic>
        <p:nvPicPr>
          <p:cNvPr id="5" name="Picture 4" descr="A yellow emoji holding a heart&#10;&#10;AI-generated content may be incorrect.">
            <a:extLst>
              <a:ext uri="{FF2B5EF4-FFF2-40B4-BE49-F238E27FC236}">
                <a16:creationId xmlns:a16="http://schemas.microsoft.com/office/drawing/2014/main" id="{5EBCCA6E-D1F6-231E-2965-D41A50FF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790700"/>
            <a:ext cx="4733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000E-4431-3CCF-EDD3-B88973CE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Cave art (40,000 BCE)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EE23AD-2A16-4063-827F-823CB6B64EB7}"/>
              </a:ext>
            </a:extLst>
          </p:cNvPr>
          <p:cNvSpPr>
            <a:spLocks noGrp="1"/>
          </p:cNvSpPr>
          <p:nvPr/>
        </p:nvSpPr>
        <p:spPr bwMode="auto">
          <a:xfrm>
            <a:off x="952500" y="24765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2pPr>
            <a:lvl3pPr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3pPr>
            <a:lvl4pPr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4pPr>
            <a:lvl5pPr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5pPr>
            <a:lvl6pPr marL="457200"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6pPr>
            <a:lvl7pPr marL="914400"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7pPr>
            <a:lvl8pPr marL="1371600"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8pPr>
            <a:lvl9pPr marL="1828800" algn="l" defTabSz="9175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D2DB3-B879-4C72-868B-765D8031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9724"/>
            <a:ext cx="6667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B57F5F2-70C6-42DE-B3F0-B967D68442D0}"/>
              </a:ext>
            </a:extLst>
          </p:cNvPr>
          <p:cNvSpPr txBox="1"/>
          <p:nvPr/>
        </p:nvSpPr>
        <p:spPr>
          <a:xfrm>
            <a:off x="3838881" y="824681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i="1" dirty="0"/>
              <a:t>Cave of Hands </a:t>
            </a:r>
          </a:p>
          <a:p>
            <a:r>
              <a:rPr lang="en-US" i="1" dirty="0"/>
              <a:t>(13,000 BCE)</a:t>
            </a:r>
          </a:p>
        </p:txBody>
      </p:sp>
    </p:spTree>
    <p:extLst>
      <p:ext uri="{BB962C8B-B14F-4D97-AF65-F5344CB8AC3E}">
        <p14:creationId xmlns:p14="http://schemas.microsoft.com/office/powerpoint/2010/main" val="420010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8F9-FFF4-32C1-26E4-7DAFB853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Graffiti (13,000 BCE)</a:t>
            </a:r>
            <a:endParaRPr lang="en-US" dirty="0">
              <a:effectLst/>
            </a:endParaRPr>
          </a:p>
        </p:txBody>
      </p:sp>
      <p:pic>
        <p:nvPicPr>
          <p:cNvPr id="4" name="Picture 3" descr="Satirical Alexamenos graffito, possibly the earliest known representation of Jesus">
            <a:extLst>
              <a:ext uri="{FF2B5EF4-FFF2-40B4-BE49-F238E27FC236}">
                <a16:creationId xmlns:a16="http://schemas.microsoft.com/office/drawing/2014/main" id="{CF248B21-54F5-4F5F-8EDE-7FA11E0E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04846"/>
            <a:ext cx="261545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2F46A-95CB-4DCE-BE59-0538445CDDEE}"/>
              </a:ext>
            </a:extLst>
          </p:cNvPr>
          <p:cNvSpPr txBox="1"/>
          <p:nvPr/>
        </p:nvSpPr>
        <p:spPr>
          <a:xfrm>
            <a:off x="304801" y="4159361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i="1" dirty="0" err="1"/>
              <a:t>Alexamenos</a:t>
            </a:r>
            <a:r>
              <a:rPr lang="en-US" i="1" dirty="0"/>
              <a:t> Graffito</a:t>
            </a:r>
          </a:p>
          <a:p>
            <a:pPr algn="ctr"/>
            <a:r>
              <a:rPr lang="en-US" i="1" dirty="0"/>
              <a:t>(200 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4D005-E7F9-4420-BD80-090A05EA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42" y="2047845"/>
            <a:ext cx="5587257" cy="33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AF7BA4D-9432-4635-AC5F-55F1281C1A95}"/>
              </a:ext>
            </a:extLst>
          </p:cNvPr>
          <p:cNvSpPr txBox="1"/>
          <p:nvPr/>
        </p:nvSpPr>
        <p:spPr>
          <a:xfrm>
            <a:off x="3733801" y="5553045"/>
            <a:ext cx="495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it-IT" i="1" dirty="0"/>
              <a:t>Graffiti art in Kuala Lumpur, Malaysia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311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A7CA-C823-7125-76E2-E372A9FF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Cork Bulletin boards (1801)</a:t>
            </a:r>
            <a:endParaRPr lang="en-US" dirty="0"/>
          </a:p>
        </p:txBody>
      </p:sp>
      <p:pic>
        <p:nvPicPr>
          <p:cNvPr id="7" name="Picture 6" descr="Image result for cork bulletin board">
            <a:extLst>
              <a:ext uri="{FF2B5EF4-FFF2-40B4-BE49-F238E27FC236}">
                <a16:creationId xmlns:a16="http://schemas.microsoft.com/office/drawing/2014/main" id="{32D97BCB-2223-4D71-8F96-B6D31975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3277"/>
            <a:ext cx="7467600" cy="508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5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53CD-19B2-B235-5DD0-07E2F50B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1791"/>
            <a:ext cx="7162800" cy="1101209"/>
          </a:xfrm>
        </p:spPr>
        <p:txBody>
          <a:bodyPr/>
          <a:lstStyle/>
          <a:p>
            <a:pPr rtl="0" eaLnBrk="1" fontAlgn="base" hangingPunct="1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Social Media Today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6E62-45C0-3332-3889-17F7A2ED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334000"/>
          </a:xfrm>
        </p:spPr>
        <p:txBody>
          <a:bodyPr/>
          <a:lstStyle/>
          <a:p>
            <a:r>
              <a:rPr lang="en-US" dirty="0"/>
              <a:t>Computer-mediated technologies</a:t>
            </a:r>
          </a:p>
          <a:p>
            <a:r>
              <a:rPr lang="en-US" dirty="0"/>
              <a:t>Facilitate </a:t>
            </a:r>
          </a:p>
          <a:p>
            <a:pPr lvl="1"/>
            <a:r>
              <a:rPr lang="en-US" dirty="0"/>
              <a:t>creation &amp; sharing of information, </a:t>
            </a:r>
          </a:p>
          <a:p>
            <a:pPr lvl="1"/>
            <a:r>
              <a:rPr lang="en-US" dirty="0"/>
              <a:t>ideas, </a:t>
            </a:r>
          </a:p>
          <a:p>
            <a:pPr lvl="1"/>
            <a:r>
              <a:rPr lang="en-US" dirty="0"/>
              <a:t>career interests and </a:t>
            </a:r>
          </a:p>
          <a:p>
            <a:pPr lvl="1"/>
            <a:r>
              <a:rPr lang="en-US" dirty="0"/>
              <a:t>other forms of expression via virtual communities and networks</a:t>
            </a:r>
          </a:p>
          <a:p>
            <a:r>
              <a:rPr lang="en-US" dirty="0"/>
              <a:t>User-generated content</a:t>
            </a:r>
          </a:p>
          <a:p>
            <a:pPr lvl="1"/>
            <a:r>
              <a:rPr lang="en-US" dirty="0"/>
              <a:t>Text posts, comments</a:t>
            </a:r>
          </a:p>
          <a:p>
            <a:pPr lvl="1"/>
            <a:r>
              <a:rPr lang="en-US" dirty="0"/>
              <a:t>Digital photos &amp; videos</a:t>
            </a:r>
          </a:p>
          <a:p>
            <a:pPr lvl="1"/>
            <a:r>
              <a:rPr lang="en-US" dirty="0"/>
              <a:t>Results of artificial intelligence (AI)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CCCE9-199A-41F3-9DD8-05C73E0AEA44}"/>
              </a:ext>
            </a:extLst>
          </p:cNvPr>
          <p:cNvSpPr txBox="1"/>
          <p:nvPr/>
        </p:nvSpPr>
        <p:spPr>
          <a:xfrm>
            <a:off x="4800600" y="5936218"/>
            <a:ext cx="39624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https://en.wikipedia.org/wiki/Social_media</a:t>
            </a:r>
          </a:p>
        </p:txBody>
      </p:sp>
    </p:spTree>
    <p:extLst>
      <p:ext uri="{BB962C8B-B14F-4D97-AF65-F5344CB8AC3E}">
        <p14:creationId xmlns:p14="http://schemas.microsoft.com/office/powerpoint/2010/main" val="182821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F2A7-D7A8-44DD-95E2-24A62952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CompuServe (closed 2009)</a:t>
            </a:r>
          </a:p>
        </p:txBody>
      </p:sp>
      <p:pic>
        <p:nvPicPr>
          <p:cNvPr id="2050" name="Picture 2" descr="Image result for compuserve">
            <a:extLst>
              <a:ext uri="{FF2B5EF4-FFF2-40B4-BE49-F238E27FC236}">
                <a16:creationId xmlns:a16="http://schemas.microsoft.com/office/drawing/2014/main" id="{197D7014-490B-4BEE-9611-5D0AD172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7846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7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22FF-FF4A-4019-BE49-D1B2A949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USENET Started in 1979 </a:t>
            </a:r>
          </a:p>
        </p:txBody>
      </p:sp>
      <p:pic>
        <p:nvPicPr>
          <p:cNvPr id="4" name="Picture 12" descr="Image result for USENET">
            <a:extLst>
              <a:ext uri="{FF2B5EF4-FFF2-40B4-BE49-F238E27FC236}">
                <a16:creationId xmlns:a16="http://schemas.microsoft.com/office/drawing/2014/main" id="{1938A50B-E130-49CC-8AC6-0BD27772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1844"/>
            <a:ext cx="7688032" cy="451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6D17E-3D69-4C38-8D76-7F8CBA081B10}"/>
              </a:ext>
            </a:extLst>
          </p:cNvPr>
          <p:cNvSpPr txBox="1"/>
          <p:nvPr/>
        </p:nvSpPr>
        <p:spPr>
          <a:xfrm>
            <a:off x="375557" y="6048345"/>
            <a:ext cx="823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USENET Satire example: </a:t>
            </a:r>
            <a:r>
              <a:rPr lang="en-US" i="1" dirty="0" err="1"/>
              <a:t>alt.sex.bestiality.hamster.duct</a:t>
            </a:r>
            <a:r>
              <a:rPr lang="en-US" i="1" dirty="0"/>
              <a:t>-tape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2080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1400" b="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5D630D5-F1F6-4A55-A355-7CB5B02414F4}" vid="{5ECAB060-1E65-4A57-9290-843EED714E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Staying Safe Online</Template>
  <TotalTime>145</TotalTime>
  <Words>1688</Words>
  <Application>Microsoft Office PowerPoint</Application>
  <PresentationFormat>On-screen Show (4:3)</PresentationFormat>
  <Paragraphs>266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Arial Narrow</vt:lpstr>
      <vt:lpstr>Bookman Old Style</vt:lpstr>
      <vt:lpstr>Garamond</vt:lpstr>
      <vt:lpstr>Times New Roman</vt:lpstr>
      <vt:lpstr>Wingdings</vt:lpstr>
      <vt:lpstr>IS 340 Class Notes</vt:lpstr>
      <vt:lpstr>Staying Safe Online Montpelier Senior Center</vt:lpstr>
      <vt:lpstr>Topics</vt:lpstr>
      <vt:lpstr>Social-Media History</vt:lpstr>
      <vt:lpstr>Cave art (40,000 BCE)</vt:lpstr>
      <vt:lpstr>Graffiti (13,000 BCE)</vt:lpstr>
      <vt:lpstr>Cork Bulletin boards (1801)</vt:lpstr>
      <vt:lpstr>Social Media Today</vt:lpstr>
      <vt:lpstr>CompuServe (closed 2009)</vt:lpstr>
      <vt:lpstr>USENET Started in 1979 </vt:lpstr>
      <vt:lpstr>USENET</vt:lpstr>
      <vt:lpstr>Blogs on Variety of Media</vt:lpstr>
      <vt:lpstr>LinkedIn (1.1B users 2025)</vt:lpstr>
      <vt:lpstr>Twitter – now “X”</vt:lpstr>
      <vt:lpstr>Weibo (578M users 2025)</vt:lpstr>
      <vt:lpstr>DISINFO via Social Media</vt:lpstr>
      <vt:lpstr>Effectiveness of DISINFO</vt:lpstr>
      <vt:lpstr>Checking Validity of “News”</vt:lpstr>
      <vt:lpstr>Trolling &amp; Cyberbullying</vt:lpstr>
      <vt:lpstr>Privacy &amp; Control Issues</vt:lpstr>
      <vt:lpstr>Political Implications </vt:lpstr>
      <vt:lpstr>Censorship</vt:lpstr>
      <vt:lpstr>Increasing Intermediation</vt:lpstr>
      <vt:lpstr>Surveillance (1)</vt:lpstr>
      <vt:lpstr>Surveillance (2)</vt:lpstr>
      <vt:lpstr>Identity Theft using Social Media (1)</vt:lpstr>
      <vt:lpstr>Identity Theft using Social Media (2)</vt:lpstr>
      <vt:lpstr>Facebook Settings (1)</vt:lpstr>
      <vt:lpstr>Facebook Settings (2)</vt:lpstr>
      <vt:lpstr>Facebook Settings (3)</vt:lpstr>
      <vt:lpstr>Facebook Settings (4)</vt:lpstr>
      <vt:lpstr>Facebook Settings (5)</vt:lpstr>
      <vt:lpstr>Facebook Settings (6)</vt:lpstr>
      <vt:lpstr>Facebook Settings (7)</vt:lpstr>
      <vt:lpstr>Facebook Settings (8)</vt:lpstr>
      <vt:lpstr>Facebook Settings (9)</vt:lpstr>
      <vt:lpstr>Practical Guidelines</vt:lpstr>
      <vt:lpstr>PowerPoint Presentation</vt:lpstr>
    </vt:vector>
  </TitlesOfParts>
  <Manager>David Blythe, JD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CSH5 Chapter 39</dc:subject>
  <dc:creator>Mich Kabay</dc:creator>
  <cp:keywords/>
  <dc:description/>
  <cp:lastModifiedBy>Mich Kabay</cp:lastModifiedBy>
  <cp:revision>9</cp:revision>
  <cp:lastPrinted>2018-05-24T23:59:51Z</cp:lastPrinted>
  <dcterms:created xsi:type="dcterms:W3CDTF">2025-11-13T19:57:10Z</dcterms:created>
  <dcterms:modified xsi:type="dcterms:W3CDTF">2026-01-14T00:52:14Z</dcterms:modified>
  <cp:category/>
</cp:coreProperties>
</file>