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257" r:id="rId2"/>
    <p:sldId id="593" r:id="rId3"/>
    <p:sldId id="604" r:id="rId4"/>
    <p:sldId id="594" r:id="rId5"/>
    <p:sldId id="601" r:id="rId6"/>
    <p:sldId id="602" r:id="rId7"/>
    <p:sldId id="595" r:id="rId8"/>
    <p:sldId id="603" r:id="rId9"/>
    <p:sldId id="596" r:id="rId10"/>
    <p:sldId id="605" r:id="rId11"/>
    <p:sldId id="607" r:id="rId12"/>
    <p:sldId id="606" r:id="rId13"/>
    <p:sldId id="608" r:id="rId14"/>
    <p:sldId id="597" r:id="rId15"/>
    <p:sldId id="598" r:id="rId16"/>
    <p:sldId id="599" r:id="rId17"/>
    <p:sldId id="600" r:id="rId18"/>
    <p:sldId id="580" r:id="rId19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0" autoAdjust="0"/>
  </p:normalViewPr>
  <p:slideViewPr>
    <p:cSldViewPr>
      <p:cViewPr varScale="1">
        <p:scale>
          <a:sx n="70" d="100"/>
          <a:sy n="70" d="100"/>
        </p:scale>
        <p:origin x="2352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516"/>
    </p:cViewPr>
    <p:sldLst>
      <p:sld r:id="rId1" collapse="1"/>
      <p:sld r:id="rId2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4230" y="84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8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43291"/>
            <a:ext cx="7053263" cy="22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1" tIns="44220" rIns="88441" bIns="44220" numCol="1" anchor="t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STAYING SAFE ONLINE</a:t>
            </a:r>
            <a:endParaRPr lang="en-US" dirty="0"/>
          </a:p>
        </p:txBody>
      </p:sp>
      <p:sp>
        <p:nvSpPr>
          <p:cNvPr id="503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44165"/>
            <a:ext cx="7053263" cy="443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1" tIns="44220" rIns="88441" bIns="44220" numCol="1" anchor="b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Copyright © 2026 M. E. Kabay                             </a:t>
            </a:r>
            <a:fld id="{56FE725C-E0C2-4D1D-B105-12DF7B0A71E6}" type="slidenum">
              <a:rPr lang="en-US"/>
              <a:pPr/>
              <a:t>‹#›</a:t>
            </a:fld>
            <a:r>
              <a:rPr lang="fr-CA" dirty="0"/>
              <a:t>                                              All </a:t>
            </a:r>
            <a:r>
              <a:rPr lang="fr-CA" dirty="0" err="1"/>
              <a:t>rights</a:t>
            </a:r>
            <a:r>
              <a:rPr lang="fr-CA" dirty="0"/>
              <a:t> </a:t>
            </a:r>
            <a:r>
              <a:rPr lang="fr-CA" dirty="0" err="1"/>
              <a:t>reserved</a:t>
            </a:r>
            <a:r>
              <a:rPr lang="fr-C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75544" y="232420"/>
            <a:ext cx="4702175" cy="23241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>
            <a:lvl1pPr algn="ctr" defTabSz="935077">
              <a:defRPr sz="1300" b="0" i="1">
                <a:latin typeface="Garamond" pitchFamily="18" charset="0"/>
              </a:defRPr>
            </a:lvl1pPr>
          </a:lstStyle>
          <a:p>
            <a:r>
              <a:rPr lang="en-US"/>
              <a:t>IS 340  Class Notes</a:t>
            </a: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2963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97481" y="4422131"/>
            <a:ext cx="4858302" cy="4188171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97481" y="8844261"/>
            <a:ext cx="4858302" cy="2324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ctr" defTabSz="935077">
              <a:defRPr sz="1100" b="0" i="1">
                <a:latin typeface="Garamond" pitchFamily="18" charset="0"/>
              </a:defRPr>
            </a:lvl1pPr>
          </a:lstStyle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34784" y="8844261"/>
            <a:ext cx="1019417" cy="2324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ctr" defTabSz="935077">
              <a:defRPr sz="1100" b="0">
                <a:latin typeface="Garamond" pitchFamily="18" charset="0"/>
              </a:defRPr>
            </a:lvl1pPr>
          </a:lstStyle>
          <a:p>
            <a:r>
              <a:rPr lang="en-US" dirty="0"/>
              <a:t>1-</a:t>
            </a:r>
            <a:fld id="{D976C8F9-028E-484A-8241-77FC3C56C6EF}" type="slidenum">
              <a:rPr lang="en-US"/>
              <a:pPr/>
              <a:t>‹#›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8708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1143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228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3429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 dirty="0"/>
              <a:t>1-</a:t>
            </a:r>
            <a:fld id="{A9C5BF17-0ACF-4E8F-8A04-AB0BB80870A2}" type="slidenum">
              <a:rPr lang="en-US"/>
              <a:pPr/>
              <a:t>1</a:t>
            </a:fld>
            <a:endParaRPr lang="en-US" sz="1300" dirty="0">
              <a:latin typeface="Times New Roman" pitchFamily="18" charset="0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481" y="4802314"/>
            <a:ext cx="4858302" cy="3807988"/>
          </a:xfrm>
          <a:ln>
            <a:headEnd/>
            <a:tailEnd/>
          </a:ln>
        </p:spPr>
        <p:txBody>
          <a:bodyPr/>
          <a:lstStyle/>
          <a:p>
            <a:pPr algn="ctr"/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2439429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2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7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18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3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152400"/>
            <a:ext cx="17907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2197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162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89860" name="Rectangle 4"/>
          <p:cNvSpPr>
            <a:spLocks noChangeArrowheads="1"/>
          </p:cNvSpPr>
          <p:nvPr/>
        </p:nvSpPr>
        <p:spPr bwMode="auto">
          <a:xfrm>
            <a:off x="8652094" y="6523831"/>
            <a:ext cx="4603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661D8A99-02C3-4E07-8723-96C95229B775}" type="slidenum">
              <a:rPr lang="en-US" sz="1800"/>
              <a:pPr/>
              <a:t>‹#›</a:t>
            </a:fld>
            <a:endParaRPr lang="en-US" sz="1800" dirty="0"/>
          </a:p>
        </p:txBody>
      </p:sp>
      <p:sp>
        <p:nvSpPr>
          <p:cNvPr id="889861" name="Text Box 5"/>
          <p:cNvSpPr txBox="1">
            <a:spLocks noChangeArrowheads="1"/>
          </p:cNvSpPr>
          <p:nvPr/>
        </p:nvSpPr>
        <p:spPr bwMode="auto">
          <a:xfrm>
            <a:off x="8839200" y="152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889863" name="Text Box 7"/>
          <p:cNvSpPr txBox="1">
            <a:spLocks noChangeArrowheads="1"/>
          </p:cNvSpPr>
          <p:nvPr userDrawn="1"/>
        </p:nvSpPr>
        <p:spPr bwMode="auto">
          <a:xfrm>
            <a:off x="3322638" y="6643688"/>
            <a:ext cx="2520242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800" b="0" i="1" dirty="0"/>
              <a:t>Copyright © 2026 M. E. Kabay.  All rights reserved.</a:t>
            </a:r>
          </a:p>
        </p:txBody>
      </p:sp>
      <p:pic>
        <p:nvPicPr>
          <p:cNvPr id="8" name="Picture 7" descr="NWU_2c_stacked_logo_1-inch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235696" y="0"/>
            <a:ext cx="908304" cy="792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2pPr>
      <a:lvl3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3pPr>
      <a:lvl4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4pPr>
      <a:lvl5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5pPr>
      <a:lvl6pPr marL="4572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6pPr>
      <a:lvl7pPr marL="9144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7pPr>
      <a:lvl8pPr marL="13716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8pPr>
      <a:lvl9pPr marL="18288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9pPr>
    </p:titleStyle>
    <p:bodyStyle>
      <a:lvl1pPr marL="2857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q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ü"/>
        <a:defRPr sz="2400" b="1">
          <a:solidFill>
            <a:schemeClr val="tx1"/>
          </a:solidFill>
          <a:latin typeface="+mn-lt"/>
        </a:defRPr>
      </a:lvl3pPr>
      <a:lvl4pPr marL="1543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4pPr>
      <a:lvl5pPr marL="20002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4574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9146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3718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829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/>
            <a:r>
              <a:rPr lang="en-US" sz="4800" i="1" dirty="0"/>
              <a:t>Staying Safe Online</a:t>
            </a:r>
            <a:br>
              <a:rPr lang="en-US" sz="4800" i="1" dirty="0"/>
            </a:br>
            <a:r>
              <a:rPr lang="en-US" sz="2400" i="1" dirty="0"/>
              <a:t>Montpelier Senior Center</a:t>
            </a:r>
            <a:endParaRPr lang="en-US" sz="7200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5029200"/>
            <a:ext cx="9144000" cy="1447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/>
              <a:t>M. E. Kabay, PhD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Emeritus Professor – BSc &amp; MSc Cybersecurity Programs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Norwich University</a:t>
            </a:r>
          </a:p>
          <a:p>
            <a:pPr algn="ctr">
              <a:buNone/>
            </a:pPr>
            <a:r>
              <a:rPr lang="en-US" i="1" u="sng" dirty="0"/>
              <a:t>https://tinyurl.com/3b6p3h8s</a:t>
            </a:r>
          </a:p>
          <a:p>
            <a:pPr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A774CAB-1659-5B62-E7EE-0467ADF9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236944"/>
            <a:ext cx="9144000" cy="40970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+mj-lt"/>
                <a:ea typeface="+mj-ea"/>
                <a:cs typeface="+mj-cs"/>
              </a:defRPr>
            </a:lvl1pPr>
            <a:lvl2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2pPr>
            <a:lvl3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3pPr>
            <a:lvl4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4pPr>
            <a:lvl5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5pPr>
            <a:lvl6pPr marL="4572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6pPr>
            <a:lvl7pPr marL="9144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7pPr>
            <a:lvl8pPr marL="13716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8pPr>
            <a:lvl9pPr marL="18288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4800" dirty="0"/>
              <a:t>Week 7</a:t>
            </a:r>
          </a:p>
          <a:p>
            <a:pPr algn="ctr"/>
            <a:r>
              <a:rPr lang="en-US" sz="9600" dirty="0"/>
              <a:t>Protecting Your Systems</a:t>
            </a:r>
            <a:endParaRPr lang="en-US" sz="7200" kern="0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FB1CA-CA4F-013B-0368-30A3ACD4E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 Your Computers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08F7B-424C-F1DC-08DF-E74D62966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41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3F9B-9DC2-C8C8-F885-424E20FF8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Parental</a:t>
            </a:r>
            <a:r>
              <a:rPr lang="en-US" baseline="0" dirty="0"/>
              <a:t> Controls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3DC75-8C31-4135-EF01-8B80768D8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Screen time limits</a:t>
            </a:r>
          </a:p>
          <a:p>
            <a:pPr lvl="1"/>
            <a:r>
              <a:rPr lang="en-US" dirty="0"/>
              <a:t>Each child/user has specific logon ID</a:t>
            </a:r>
          </a:p>
          <a:p>
            <a:pPr lvl="1"/>
            <a:r>
              <a:rPr lang="en-US" dirty="0"/>
              <a:t>Parents can set limits on how long each user can stay online in specific programs (e.g., games)</a:t>
            </a:r>
          </a:p>
          <a:p>
            <a:r>
              <a:rPr lang="en-US" dirty="0"/>
              <a:t>Content filters for specific browsers</a:t>
            </a:r>
          </a:p>
          <a:p>
            <a:pPr lvl="1"/>
            <a:r>
              <a:rPr lang="en-US" dirty="0"/>
              <a:t>Strictly forbid access to specific types of websites</a:t>
            </a:r>
          </a:p>
          <a:p>
            <a:pPr lvl="1"/>
            <a:r>
              <a:rPr lang="en-US" dirty="0"/>
              <a:t>E.g., porn &amp; violence in games &amp; pages</a:t>
            </a:r>
          </a:p>
        </p:txBody>
      </p:sp>
    </p:spTree>
    <p:extLst>
      <p:ext uri="{BB962C8B-B14F-4D97-AF65-F5344CB8AC3E}">
        <p14:creationId xmlns:p14="http://schemas.microsoft.com/office/powerpoint/2010/main" val="3872255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E76EF-5F97-2B75-2A1B-7908FEB2C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Parental</a:t>
            </a:r>
            <a:r>
              <a:rPr lang="en-US" baseline="0" dirty="0"/>
              <a:t> Controls (2)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07044F-A55C-F6D7-4BF4-A15735786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788" y="1066800"/>
            <a:ext cx="6680423" cy="551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119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6FA28-106D-5E16-5570-A9C3FB66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609600"/>
          </a:xfrm>
        </p:spPr>
        <p:txBody>
          <a:bodyPr/>
          <a:lstStyle/>
          <a:p>
            <a:r>
              <a:rPr lang="en-US" dirty="0"/>
              <a:t>Parental</a:t>
            </a:r>
            <a:r>
              <a:rPr lang="en-US" baseline="0" dirty="0"/>
              <a:t> Controls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6F743-46AA-139E-1D26-4C451AAA6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762000"/>
            <a:ext cx="7924800" cy="5562600"/>
          </a:xfrm>
        </p:spPr>
        <p:txBody>
          <a:bodyPr/>
          <a:lstStyle/>
          <a:p>
            <a:r>
              <a:rPr lang="en-US" dirty="0"/>
              <a:t>ASK YOUR CHILD TO SHOW YOU THE GAME THEY ARE PLAYING</a:t>
            </a:r>
          </a:p>
          <a:p>
            <a:pPr lvl="1"/>
            <a:r>
              <a:rPr lang="en-US" dirty="0"/>
              <a:t>May be horrified by level of violence</a:t>
            </a:r>
          </a:p>
          <a:p>
            <a:pPr lvl="1"/>
            <a:r>
              <a:rPr lang="en-US" dirty="0"/>
              <a:t>Car chases, gunfights, robberies</a:t>
            </a:r>
          </a:p>
          <a:p>
            <a:pPr lvl="1"/>
            <a:r>
              <a:rPr lang="en-US" dirty="0"/>
              <a:t>Murdering characters</a:t>
            </a:r>
          </a:p>
          <a:p>
            <a:pPr lvl="1"/>
            <a:r>
              <a:rPr lang="en-US" dirty="0"/>
              <a:t>Blood, explosions, amputations, decapitations</a:t>
            </a:r>
          </a:p>
          <a:p>
            <a:pPr lvl="1"/>
            <a:r>
              <a:rPr lang="en-US" dirty="0"/>
              <a:t>Do not accept “</a:t>
            </a:r>
            <a:r>
              <a:rPr lang="en-US" i="1" dirty="0"/>
              <a:t>Oh it’s only a game.</a:t>
            </a:r>
            <a:r>
              <a:rPr lang="en-US" dirty="0"/>
              <a:t>”</a:t>
            </a:r>
          </a:p>
          <a:p>
            <a:r>
              <a:rPr lang="en-US" dirty="0"/>
              <a:t>Watch out for (just a few examples)</a:t>
            </a:r>
          </a:p>
          <a:p>
            <a:pPr lvl="1"/>
            <a:r>
              <a:rPr lang="en-US" dirty="0"/>
              <a:t>Grand Theft Auto</a:t>
            </a:r>
          </a:p>
          <a:p>
            <a:pPr lvl="1"/>
            <a:r>
              <a:rPr lang="en-US" dirty="0"/>
              <a:t>Call of Duty (e.g., Warzone &amp; Modern Warfare)</a:t>
            </a:r>
          </a:p>
          <a:p>
            <a:pPr lvl="1"/>
            <a:r>
              <a:rPr lang="en-US" dirty="0"/>
              <a:t>Mortal</a:t>
            </a:r>
            <a:r>
              <a:rPr lang="en-US" baseline="0" dirty="0"/>
              <a:t> Kombat</a:t>
            </a:r>
          </a:p>
          <a:p>
            <a:pPr lvl="1"/>
            <a:r>
              <a:rPr lang="en-US" dirty="0"/>
              <a:t>Hatred</a:t>
            </a:r>
          </a:p>
          <a:p>
            <a:pPr lvl="1"/>
            <a:r>
              <a:rPr lang="en-US" dirty="0"/>
              <a:t>Doom</a:t>
            </a: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353471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D0604-B80A-CD2E-3D3F-4A694EEA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3C066-142B-D5B0-9A50-1B20751C4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066800"/>
            <a:ext cx="7924800" cy="5257800"/>
          </a:xfrm>
        </p:spPr>
        <p:txBody>
          <a:bodyPr/>
          <a:lstStyle/>
          <a:p>
            <a:r>
              <a:rPr lang="en-US" dirty="0"/>
              <a:t>Use complex passwords, not easy-to-remember</a:t>
            </a:r>
          </a:p>
          <a:p>
            <a:pPr lvl="1"/>
            <a:r>
              <a:rPr lang="en-US" dirty="0"/>
              <a:t>NO to birthdays, favorite pets, old friends’ names</a:t>
            </a:r>
          </a:p>
          <a:p>
            <a:pPr lvl="1"/>
            <a:r>
              <a:rPr lang="en-US" dirty="0"/>
              <a:t>YES to 8-12 characters</a:t>
            </a:r>
          </a:p>
          <a:p>
            <a:pPr lvl="2"/>
            <a:r>
              <a:rPr lang="en-US" dirty="0"/>
              <a:t>Upper and lowercase letters</a:t>
            </a:r>
          </a:p>
          <a:p>
            <a:pPr lvl="2"/>
            <a:r>
              <a:rPr lang="en-US" dirty="0"/>
              <a:t>Numbers</a:t>
            </a:r>
          </a:p>
          <a:p>
            <a:pPr lvl="2"/>
            <a:r>
              <a:rPr lang="en-US" dirty="0"/>
              <a:t>Special symbols (as permitted by site)</a:t>
            </a:r>
          </a:p>
          <a:p>
            <a:pPr lvl="1"/>
            <a:r>
              <a:rPr lang="en-US" dirty="0"/>
              <a:t>E.g., 8URn#v3J*w </a:t>
            </a:r>
            <a:r>
              <a:rPr lang="en-US" i="1" dirty="0"/>
              <a:t>(no, not one used by prof!)</a:t>
            </a:r>
          </a:p>
          <a:p>
            <a:r>
              <a:rPr lang="en-US" dirty="0"/>
              <a:t>Use good </a:t>
            </a:r>
            <a:r>
              <a:rPr lang="en-US" i="1" dirty="0"/>
              <a:t>password safes </a:t>
            </a:r>
            <a:r>
              <a:rPr lang="en-US" dirty="0"/>
              <a:t>for Windows &amp; Apple:</a:t>
            </a:r>
          </a:p>
          <a:p>
            <a:pPr lvl="1"/>
            <a:r>
              <a:rPr lang="en-US" dirty="0" err="1"/>
              <a:t>Dashlane</a:t>
            </a:r>
            <a:r>
              <a:rPr lang="en-US" dirty="0"/>
              <a:t>, </a:t>
            </a:r>
            <a:r>
              <a:rPr lang="en-US" dirty="0" err="1"/>
              <a:t>Bitwarden</a:t>
            </a:r>
            <a:r>
              <a:rPr lang="en-US" dirty="0"/>
              <a:t>, 1Password, Keeper, </a:t>
            </a:r>
            <a:r>
              <a:rPr lang="en-US" dirty="0" err="1"/>
              <a:t>NordPass</a:t>
            </a:r>
            <a:r>
              <a:rPr lang="en-US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3482680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E9BBB-6884-348C-51D7-A67F17D94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4525C-A867-3A7A-CEFB-81CB053C0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162800" cy="5181600"/>
          </a:xfrm>
        </p:spPr>
        <p:txBody>
          <a:bodyPr/>
          <a:lstStyle/>
          <a:p>
            <a:r>
              <a:rPr lang="en-US" dirty="0"/>
              <a:t>Software changes to adapt to new conditions</a:t>
            </a:r>
          </a:p>
          <a:p>
            <a:pPr lvl="1"/>
            <a:r>
              <a:rPr lang="en-US" dirty="0"/>
              <a:t>Operating system (Windows, macOS, Android, iOS….)</a:t>
            </a:r>
          </a:p>
          <a:p>
            <a:pPr lvl="1"/>
            <a:r>
              <a:rPr lang="en-US" dirty="0"/>
              <a:t>Software</a:t>
            </a:r>
          </a:p>
          <a:p>
            <a:pPr lvl="2"/>
            <a:r>
              <a:rPr lang="en-US" dirty="0"/>
              <a:t>Utilities (word-processing, browsers…)</a:t>
            </a:r>
          </a:p>
          <a:p>
            <a:pPr lvl="2"/>
            <a:r>
              <a:rPr lang="en-US" dirty="0"/>
              <a:t>Security (antimalware, firewalls…)</a:t>
            </a:r>
          </a:p>
          <a:p>
            <a:r>
              <a:rPr lang="en-US" dirty="0"/>
              <a:t>Best to allow automatic updates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3715D7-F6EA-6E6A-D1E8-5004666D3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04" y="4648200"/>
            <a:ext cx="8173591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314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CFFB4-FF77-D387-9560-C90F9B5AE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53DAE-1AC0-C8A7-3F15-2A2B81953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620000" cy="5029200"/>
          </a:xfrm>
        </p:spPr>
        <p:txBody>
          <a:bodyPr/>
          <a:lstStyle/>
          <a:p>
            <a:r>
              <a:rPr lang="en-US" dirty="0"/>
              <a:t>DO NOT DOWNLOAD SOFTWARE WITHOUT CAREFUL EVALUATION OF SECURITY</a:t>
            </a:r>
          </a:p>
          <a:p>
            <a:pPr lvl="1"/>
            <a:r>
              <a:rPr lang="en-US" dirty="0"/>
              <a:t>Don’t download from ANY link in an SMS message or unexpected email</a:t>
            </a:r>
          </a:p>
          <a:p>
            <a:pPr lvl="1"/>
            <a:r>
              <a:rPr lang="en-US" dirty="0"/>
              <a:t>Always verify the source independently</a:t>
            </a:r>
          </a:p>
          <a:p>
            <a:pPr lvl="2"/>
            <a:r>
              <a:rPr lang="en-US" dirty="0"/>
              <a:t>Look up the company or organization yourself</a:t>
            </a:r>
          </a:p>
          <a:p>
            <a:pPr lvl="2"/>
            <a:r>
              <a:rPr lang="en-US" dirty="0"/>
              <a:t>If there are doubts remaining, phone the </a:t>
            </a:r>
            <a:r>
              <a:rPr lang="en-US" i="1" dirty="0"/>
              <a:t>official</a:t>
            </a:r>
            <a:r>
              <a:rPr lang="en-US" dirty="0"/>
              <a:t> phone number </a:t>
            </a:r>
            <a:r>
              <a:rPr lang="en-US" i="1" dirty="0"/>
              <a:t>you have found yourself</a:t>
            </a:r>
          </a:p>
          <a:p>
            <a:r>
              <a:rPr lang="en-US" dirty="0"/>
              <a:t>Before buying or downloading </a:t>
            </a:r>
            <a:r>
              <a:rPr lang="en-US" i="1" dirty="0"/>
              <a:t>any new software,</a:t>
            </a:r>
            <a:r>
              <a:rPr lang="en-US" dirty="0"/>
              <a:t> look up reviews</a:t>
            </a:r>
          </a:p>
        </p:txBody>
      </p:sp>
    </p:spTree>
    <p:extLst>
      <p:ext uri="{BB962C8B-B14F-4D97-AF65-F5344CB8AC3E}">
        <p14:creationId xmlns:p14="http://schemas.microsoft.com/office/powerpoint/2010/main" val="2003482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5E3A-96F8-2410-DA1A-4E72108D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53E99-AD03-16E2-238A-614619476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066800"/>
            <a:ext cx="7162800" cy="5257800"/>
          </a:xfrm>
        </p:spPr>
        <p:txBody>
          <a:bodyPr/>
          <a:lstStyle/>
          <a:p>
            <a:r>
              <a:rPr lang="en-US" dirty="0"/>
              <a:t>Bring Your Own Device</a:t>
            </a:r>
          </a:p>
          <a:p>
            <a:pPr lvl="1"/>
            <a:r>
              <a:rPr lang="en-US" dirty="0"/>
              <a:t>May have to use a portable computer or phone outside the home or business</a:t>
            </a:r>
          </a:p>
          <a:p>
            <a:pPr lvl="1"/>
            <a:r>
              <a:rPr lang="en-US" dirty="0"/>
              <a:t>Not all businesses or home owners will permit access to </a:t>
            </a:r>
            <a:r>
              <a:rPr lang="en-US" i="1" dirty="0"/>
              <a:t>their</a:t>
            </a:r>
            <a:r>
              <a:rPr lang="en-US" dirty="0"/>
              <a:t> internet service</a:t>
            </a:r>
          </a:p>
          <a:p>
            <a:r>
              <a:rPr lang="en-US" dirty="0"/>
              <a:t>If you do use an external internet service</a:t>
            </a:r>
          </a:p>
          <a:p>
            <a:pPr lvl="1"/>
            <a:r>
              <a:rPr lang="en-US" dirty="0"/>
              <a:t>Be sure you have up-to-date antimalware/firewall software running</a:t>
            </a:r>
          </a:p>
          <a:p>
            <a:pPr lvl="1"/>
            <a:r>
              <a:rPr lang="en-US" dirty="0"/>
              <a:t>NEVER do anything illegal on ANY service</a:t>
            </a:r>
          </a:p>
          <a:p>
            <a:pPr lvl="2"/>
            <a:r>
              <a:rPr lang="en-US" dirty="0"/>
              <a:t>Could be sued or arrested for breaking terms of service or laws</a:t>
            </a:r>
          </a:p>
          <a:p>
            <a:r>
              <a:rPr lang="en-US" dirty="0"/>
              <a:t>Think carefully before allowing guests to use your home Internet – be sure you trust them</a:t>
            </a:r>
          </a:p>
        </p:txBody>
      </p:sp>
    </p:spTree>
    <p:extLst>
      <p:ext uri="{BB962C8B-B14F-4D97-AF65-F5344CB8AC3E}">
        <p14:creationId xmlns:p14="http://schemas.microsoft.com/office/powerpoint/2010/main" val="1051631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2A50450-1E6B-62AC-7A01-BEE2A1540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1524000"/>
          </a:xfrm>
        </p:spPr>
        <p:txBody>
          <a:bodyPr/>
          <a:lstStyle/>
          <a:p>
            <a:pPr algn="ctr"/>
            <a:r>
              <a:rPr lang="en-US" sz="6000" dirty="0"/>
              <a:t>OK, STAY SAFE!</a:t>
            </a:r>
            <a:endParaRPr lang="en-US" dirty="0"/>
          </a:p>
        </p:txBody>
      </p:sp>
      <p:pic>
        <p:nvPicPr>
          <p:cNvPr id="5" name="Picture 4" descr="A yellow emoji holding a heart&#10;&#10;AI-generated content may be incorrect.">
            <a:extLst>
              <a:ext uri="{FF2B5EF4-FFF2-40B4-BE49-F238E27FC236}">
                <a16:creationId xmlns:a16="http://schemas.microsoft.com/office/drawing/2014/main" id="{CA2608B6-87C8-9CA2-D4D7-3FBC00DB5A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037" y="1790700"/>
            <a:ext cx="4733925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9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3C7B-1A0D-4B97-BC9E-E14F27683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AA47-2910-41CB-A970-4C19642A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2667000" cy="5257800"/>
          </a:xfrm>
        </p:spPr>
        <p:txBody>
          <a:bodyPr/>
          <a:lstStyle/>
          <a:p>
            <a:r>
              <a:rPr lang="en-US" dirty="0"/>
              <a:t>Issues</a:t>
            </a:r>
          </a:p>
          <a:p>
            <a:r>
              <a:rPr lang="en-US" dirty="0"/>
              <a:t>Antimalware</a:t>
            </a:r>
          </a:p>
          <a:p>
            <a:r>
              <a:rPr lang="en-US" dirty="0"/>
              <a:t>Firewalls</a:t>
            </a:r>
          </a:p>
          <a:p>
            <a:r>
              <a:rPr lang="en-US" dirty="0"/>
              <a:t>Locking</a:t>
            </a:r>
          </a:p>
          <a:p>
            <a:r>
              <a:rPr lang="en-US" dirty="0"/>
              <a:t>Parental</a:t>
            </a:r>
            <a:r>
              <a:rPr lang="en-US" baseline="0" dirty="0"/>
              <a:t> Controls</a:t>
            </a:r>
            <a:endParaRPr lang="en-US" dirty="0"/>
          </a:p>
          <a:p>
            <a:r>
              <a:rPr lang="en-US" dirty="0"/>
              <a:t>Passwords</a:t>
            </a:r>
          </a:p>
          <a:p>
            <a:r>
              <a:rPr lang="en-US" dirty="0"/>
              <a:t>Updates</a:t>
            </a:r>
          </a:p>
          <a:p>
            <a:r>
              <a:rPr lang="en-US" dirty="0"/>
              <a:t>Software</a:t>
            </a:r>
          </a:p>
          <a:p>
            <a:r>
              <a:rPr lang="en-US" dirty="0"/>
              <a:t>BYOD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24422F-1415-635A-6688-639F85D98A07}"/>
              </a:ext>
            </a:extLst>
          </p:cNvPr>
          <p:cNvSpPr txBox="1"/>
          <p:nvPr/>
        </p:nvSpPr>
        <p:spPr>
          <a:xfrm>
            <a:off x="3429000" y="648977"/>
            <a:ext cx="4724400" cy="5078313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Some of these topics have been mentioned in </a:t>
            </a:r>
          </a:p>
          <a:p>
            <a:pPr algn="ctr"/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earlier lectures. They are so important that </a:t>
            </a:r>
          </a:p>
          <a:p>
            <a:pPr algn="ctr"/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more details </a:t>
            </a:r>
          </a:p>
          <a:p>
            <a:pPr algn="ctr"/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are provided in today’s review.</a:t>
            </a:r>
          </a:p>
        </p:txBody>
      </p:sp>
    </p:spTree>
    <p:extLst>
      <p:ext uri="{BB962C8B-B14F-4D97-AF65-F5344CB8AC3E}">
        <p14:creationId xmlns:p14="http://schemas.microsoft.com/office/powerpoint/2010/main" val="412232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7A88A-0648-9F8A-9C38-2C2B9AB12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16A1B-60D2-A8F4-FB93-62303B75F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924800" cy="5029200"/>
          </a:xfrm>
        </p:spPr>
        <p:txBody>
          <a:bodyPr/>
          <a:lstStyle/>
          <a:p>
            <a:r>
              <a:rPr lang="en-US" i="1" dirty="0"/>
              <a:t>Unprotected</a:t>
            </a:r>
            <a:r>
              <a:rPr lang="en-US" dirty="0"/>
              <a:t> systems liable to immense trouble</a:t>
            </a:r>
          </a:p>
          <a:p>
            <a:pPr lvl="1"/>
            <a:r>
              <a:rPr lang="en-US" dirty="0"/>
              <a:t>Theft of information (e.g., SSN, bank info)</a:t>
            </a:r>
          </a:p>
          <a:p>
            <a:pPr lvl="1"/>
            <a:r>
              <a:rPr lang="en-US" dirty="0"/>
              <a:t>Insertion of malicious software (</a:t>
            </a:r>
            <a:r>
              <a:rPr lang="en-US" i="1" dirty="0"/>
              <a:t>malware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Ransomware (encrypting data &amp; demanding money to release info)</a:t>
            </a:r>
          </a:p>
          <a:p>
            <a:r>
              <a:rPr lang="en-US" dirty="0"/>
              <a:t>Visitors or intruders can abuse systems</a:t>
            </a:r>
          </a:p>
          <a:p>
            <a:pPr lvl="1"/>
            <a:r>
              <a:rPr lang="en-US" dirty="0"/>
              <a:t>Harmful websites</a:t>
            </a:r>
          </a:p>
          <a:p>
            <a:pPr lvl="1"/>
            <a:r>
              <a:rPr lang="en-US" dirty="0"/>
              <a:t>Illegal activities (hacking, data theft, pornography, threats….)</a:t>
            </a:r>
          </a:p>
          <a:p>
            <a:pPr lvl="1"/>
            <a:r>
              <a:rPr lang="en-US" dirty="0"/>
              <a:t>Accidental or deliberate data destruction or modification</a:t>
            </a:r>
          </a:p>
        </p:txBody>
      </p:sp>
    </p:spTree>
    <p:extLst>
      <p:ext uri="{BB962C8B-B14F-4D97-AF65-F5344CB8AC3E}">
        <p14:creationId xmlns:p14="http://schemas.microsoft.com/office/powerpoint/2010/main" val="245630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8016D-2FE1-95A7-4D95-0C482CD3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Antimalware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E4880-BE7E-250A-D4CB-DD7A208F1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8001000" cy="5029200"/>
          </a:xfrm>
        </p:spPr>
        <p:txBody>
          <a:bodyPr/>
          <a:lstStyle/>
          <a:p>
            <a:r>
              <a:rPr lang="en-US" dirty="0"/>
              <a:t>Malware (viruses &amp; Trojans) cause enormous harm</a:t>
            </a:r>
          </a:p>
          <a:p>
            <a:pPr lvl="1"/>
            <a:r>
              <a:rPr lang="en-US" dirty="0"/>
              <a:t>Direct loss of money (access to credit-cards and bank accounts)</a:t>
            </a:r>
          </a:p>
          <a:p>
            <a:pPr lvl="1"/>
            <a:r>
              <a:rPr lang="en-US" dirty="0"/>
              <a:t>Downtime (especially bad for businesses)</a:t>
            </a:r>
          </a:p>
          <a:p>
            <a:pPr lvl="1"/>
            <a:r>
              <a:rPr lang="en-US" dirty="0"/>
              <a:t>Reputational damage (embarrassing)</a:t>
            </a:r>
          </a:p>
          <a:p>
            <a:pPr lvl="1"/>
            <a:r>
              <a:rPr lang="en-US" dirty="0"/>
              <a:t>Legal &amp; regulatory penalties (US laws)</a:t>
            </a:r>
          </a:p>
          <a:p>
            <a:r>
              <a:rPr lang="en-US" dirty="0"/>
              <a:t>Viruses</a:t>
            </a:r>
          </a:p>
          <a:p>
            <a:pPr lvl="1"/>
            <a:r>
              <a:rPr lang="en-US" dirty="0"/>
              <a:t>Self-replicating programs</a:t>
            </a:r>
          </a:p>
          <a:p>
            <a:r>
              <a:rPr lang="en-US" dirty="0"/>
              <a:t>Trojans</a:t>
            </a:r>
          </a:p>
          <a:p>
            <a:pPr lvl="1"/>
            <a:r>
              <a:rPr lang="en-US" dirty="0"/>
              <a:t>Downloaded by mistake</a:t>
            </a:r>
          </a:p>
        </p:txBody>
      </p:sp>
    </p:spTree>
    <p:extLst>
      <p:ext uri="{BB962C8B-B14F-4D97-AF65-F5344CB8AC3E}">
        <p14:creationId xmlns:p14="http://schemas.microsoft.com/office/powerpoint/2010/main" val="358736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9EEA7-69D5-D9B4-F369-AF64B0CB2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Antimalware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4ACE7-56A5-3E5E-881A-09571C0B7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Internet of Things (IoT) damage can be serious</a:t>
            </a:r>
          </a:p>
          <a:p>
            <a:pPr lvl="1"/>
            <a:r>
              <a:rPr lang="en-US" dirty="0"/>
              <a:t>Medical equipment</a:t>
            </a:r>
          </a:p>
          <a:p>
            <a:pPr lvl="1"/>
            <a:r>
              <a:rPr lang="en-US" dirty="0"/>
              <a:t>Manufacturing problems</a:t>
            </a:r>
          </a:p>
          <a:p>
            <a:r>
              <a:rPr lang="en-US" dirty="0"/>
              <a:t>Malware increasing in complexity – harder to fight</a:t>
            </a:r>
          </a:p>
          <a:p>
            <a:r>
              <a:rPr lang="en-US" dirty="0"/>
              <a:t>Total damages in $100 billion range/year in US alone</a:t>
            </a:r>
          </a:p>
          <a:p>
            <a:r>
              <a:rPr lang="en-US" dirty="0"/>
              <a:t>Essential to run updated antimalware products at all times</a:t>
            </a:r>
          </a:p>
        </p:txBody>
      </p:sp>
    </p:spTree>
    <p:extLst>
      <p:ext uri="{BB962C8B-B14F-4D97-AF65-F5344CB8AC3E}">
        <p14:creationId xmlns:p14="http://schemas.microsoft.com/office/powerpoint/2010/main" val="1268934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20E0A-81C6-C77E-FCB1-EB546F08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Antimalware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A3D2D-59FC-5398-1945-F9918CD01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162800" cy="5029200"/>
          </a:xfrm>
        </p:spPr>
        <p:txBody>
          <a:bodyPr/>
          <a:lstStyle/>
          <a:p>
            <a:r>
              <a:rPr lang="en-US" dirty="0"/>
              <a:t>Top-rated software for Windows, Mac, Android, iOS</a:t>
            </a:r>
          </a:p>
          <a:p>
            <a:pPr lvl="1"/>
            <a:r>
              <a:rPr lang="en-US" dirty="0"/>
              <a:t>Bitdefender Total Security – $73/year</a:t>
            </a:r>
          </a:p>
          <a:p>
            <a:pPr lvl="1"/>
            <a:r>
              <a:rPr lang="en-US" dirty="0"/>
              <a:t>Norton 360 Deluxe – $20/year</a:t>
            </a:r>
          </a:p>
          <a:p>
            <a:pPr lvl="1"/>
            <a:r>
              <a:rPr lang="en-US" dirty="0"/>
              <a:t>ESET Home Security Ultimate – $125</a:t>
            </a:r>
          </a:p>
          <a:p>
            <a:pPr lvl="1"/>
            <a:r>
              <a:rPr lang="en-US" dirty="0"/>
              <a:t>McAfee Total Protection – $20</a:t>
            </a:r>
          </a:p>
          <a:p>
            <a:pPr lvl="1"/>
            <a:r>
              <a:rPr lang="en-US" dirty="0"/>
              <a:t>Malwarebytes Premium – $100</a:t>
            </a:r>
          </a:p>
          <a:p>
            <a:pPr lvl="0"/>
            <a:r>
              <a:rPr lang="en-US" dirty="0"/>
              <a:t>Be sure to check how many home computers or phones are covered by the license</a:t>
            </a:r>
          </a:p>
          <a:p>
            <a:pPr lvl="0"/>
            <a:r>
              <a:rPr lang="en-US" dirty="0"/>
              <a:t>Can be ordered online or at local stores such as BestBuy, Walmart, Office Depot, Staples etc.</a:t>
            </a:r>
          </a:p>
        </p:txBody>
      </p:sp>
    </p:spTree>
    <p:extLst>
      <p:ext uri="{BB962C8B-B14F-4D97-AF65-F5344CB8AC3E}">
        <p14:creationId xmlns:p14="http://schemas.microsoft.com/office/powerpoint/2010/main" val="1462248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2599A-A8EE-1BFA-EABD-4E38796F2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1066800"/>
          </a:xfrm>
        </p:spPr>
        <p:txBody>
          <a:bodyPr/>
          <a:lstStyle/>
          <a:p>
            <a:r>
              <a:rPr lang="en-US" dirty="0"/>
              <a:t>Firewalls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26428-566D-A7E9-087F-3444B4C00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19200"/>
            <a:ext cx="8001000" cy="5105400"/>
          </a:xfrm>
        </p:spPr>
        <p:txBody>
          <a:bodyPr/>
          <a:lstStyle/>
          <a:p>
            <a:r>
              <a:rPr lang="en-US" dirty="0"/>
              <a:t>Firewalls control</a:t>
            </a:r>
          </a:p>
          <a:p>
            <a:pPr lvl="1"/>
            <a:r>
              <a:rPr lang="en-US" dirty="0"/>
              <a:t>Access to your computer(s) &amp; even phones</a:t>
            </a:r>
          </a:p>
          <a:p>
            <a:pPr lvl="1"/>
            <a:r>
              <a:rPr lang="en-US" dirty="0"/>
              <a:t>Access to harmful Websites</a:t>
            </a:r>
          </a:p>
          <a:p>
            <a:r>
              <a:rPr lang="en-US" dirty="0"/>
              <a:t>Easiest &amp; Cheapest: integrated into antimalware software</a:t>
            </a:r>
          </a:p>
          <a:p>
            <a:pPr lvl="1"/>
            <a:r>
              <a:rPr lang="en-US" dirty="0"/>
              <a:t>Bitdefender Total Security</a:t>
            </a:r>
          </a:p>
          <a:p>
            <a:pPr lvl="1"/>
            <a:r>
              <a:rPr lang="en-US" dirty="0"/>
              <a:t>Norton 360</a:t>
            </a:r>
          </a:p>
          <a:p>
            <a:pPr lvl="1"/>
            <a:r>
              <a:rPr lang="en-US" dirty="0"/>
              <a:t>McAfee Total Protection</a:t>
            </a:r>
          </a:p>
          <a:p>
            <a:pPr lvl="1"/>
            <a:r>
              <a:rPr lang="en-US" dirty="0" err="1"/>
              <a:t>Kasperky</a:t>
            </a:r>
            <a:r>
              <a:rPr lang="en-US" dirty="0"/>
              <a:t> Total Security</a:t>
            </a:r>
          </a:p>
        </p:txBody>
      </p:sp>
    </p:spTree>
    <p:extLst>
      <p:ext uri="{BB962C8B-B14F-4D97-AF65-F5344CB8AC3E}">
        <p14:creationId xmlns:p14="http://schemas.microsoft.com/office/powerpoint/2010/main" val="2317768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901C5-BF6F-AE9B-BF59-A3F26321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Firewalls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BE115-8BDE-F5A5-4669-D9ADBCA40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848600" cy="5029200"/>
          </a:xfrm>
        </p:spPr>
        <p:txBody>
          <a:bodyPr/>
          <a:lstStyle/>
          <a:p>
            <a:r>
              <a:rPr lang="en-US" dirty="0"/>
              <a:t>Some firewalls are hardware</a:t>
            </a:r>
          </a:p>
          <a:p>
            <a:pPr lvl="1"/>
            <a:r>
              <a:rPr lang="en-US" dirty="0"/>
              <a:t>Offer detailed customization of traffic</a:t>
            </a:r>
          </a:p>
          <a:p>
            <a:pPr lvl="1"/>
            <a:r>
              <a:rPr lang="en-US" dirty="0"/>
              <a:t>E.g., different access for guests</a:t>
            </a:r>
          </a:p>
          <a:p>
            <a:pPr lvl="1"/>
            <a:r>
              <a:rPr lang="en-US" dirty="0"/>
              <a:t>Useful for controlling IoT (Internet of Things)</a:t>
            </a:r>
          </a:p>
          <a:p>
            <a:pPr lvl="2"/>
            <a:r>
              <a:rPr lang="en-US" dirty="0"/>
              <a:t>Refrigerators</a:t>
            </a:r>
          </a:p>
          <a:p>
            <a:pPr lvl="2"/>
            <a:r>
              <a:rPr lang="en-US" dirty="0"/>
              <a:t>Smart lights, etc.</a:t>
            </a:r>
          </a:p>
          <a:p>
            <a:r>
              <a:rPr lang="en-US" dirty="0"/>
              <a:t>More expensive than software</a:t>
            </a:r>
          </a:p>
          <a:p>
            <a:pPr lvl="1"/>
            <a:r>
              <a:rPr lang="en-US" dirty="0" err="1"/>
              <a:t>Firewalla</a:t>
            </a:r>
            <a:r>
              <a:rPr lang="en-US" dirty="0"/>
              <a:t> Gold SE – $479</a:t>
            </a:r>
          </a:p>
          <a:p>
            <a:pPr lvl="1"/>
            <a:r>
              <a:rPr lang="en-US" dirty="0" err="1"/>
              <a:t>Netgate</a:t>
            </a:r>
            <a:r>
              <a:rPr lang="en-US" dirty="0"/>
              <a:t> 1100 </a:t>
            </a:r>
            <a:r>
              <a:rPr lang="en-US" dirty="0" err="1"/>
              <a:t>pfSense</a:t>
            </a:r>
            <a:r>
              <a:rPr lang="en-US" dirty="0"/>
              <a:t> Security Gateway - $189</a:t>
            </a:r>
          </a:p>
          <a:p>
            <a:pPr lvl="1"/>
            <a:r>
              <a:rPr lang="en-US" dirty="0"/>
              <a:t>Fortinet UniFi Dream Machine Pro - $379</a:t>
            </a:r>
          </a:p>
          <a:p>
            <a:pPr lvl="1"/>
            <a:r>
              <a:rPr lang="en-US" dirty="0"/>
              <a:t>SonicWall TZ270W – $429</a:t>
            </a:r>
          </a:p>
        </p:txBody>
      </p:sp>
    </p:spTree>
    <p:extLst>
      <p:ext uri="{BB962C8B-B14F-4D97-AF65-F5344CB8AC3E}">
        <p14:creationId xmlns:p14="http://schemas.microsoft.com/office/powerpoint/2010/main" val="587355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32521-1A3C-8F6B-856A-43199BC61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 Your</a:t>
            </a:r>
            <a:r>
              <a:rPr lang="en-US" baseline="0" dirty="0"/>
              <a:t> Computers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E13EA-F19B-F4E5-511A-7CB6EA286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066800"/>
            <a:ext cx="7162800" cy="5257800"/>
          </a:xfrm>
        </p:spPr>
        <p:txBody>
          <a:bodyPr/>
          <a:lstStyle/>
          <a:p>
            <a:r>
              <a:rPr lang="en-US" dirty="0"/>
              <a:t>As discussed in previous lecture, important NOT to allow unauthorized access to systems</a:t>
            </a:r>
          </a:p>
          <a:p>
            <a:pPr lvl="1"/>
            <a:r>
              <a:rPr lang="en-US" dirty="0"/>
              <a:t>E.g., accessing certain pornography</a:t>
            </a:r>
            <a:r>
              <a:rPr lang="en-US" baseline="0" dirty="0"/>
              <a:t> sites involving images of children can result in prosecution</a:t>
            </a:r>
          </a:p>
          <a:p>
            <a:pPr lvl="1"/>
            <a:r>
              <a:rPr lang="en-US" baseline="0" dirty="0"/>
              <a:t>Children have been known to rack up huge costs by buying things online without permission</a:t>
            </a:r>
          </a:p>
          <a:p>
            <a:pPr lvl="1"/>
            <a:r>
              <a:rPr lang="en-US" dirty="0"/>
              <a:t>Hacking from </a:t>
            </a:r>
            <a:r>
              <a:rPr lang="en-US" i="1" dirty="0"/>
              <a:t>your</a:t>
            </a:r>
            <a:r>
              <a:rPr lang="en-US" dirty="0"/>
              <a:t> computer could result in charges under 18 US Code 1030(a)</a:t>
            </a:r>
          </a:p>
          <a:p>
            <a:pPr lvl="2"/>
            <a:r>
              <a:rPr lang="en-US" dirty="0"/>
              <a:t>$250,000-$500,000 fines</a:t>
            </a:r>
          </a:p>
          <a:p>
            <a:pPr lvl="2"/>
            <a:r>
              <a:rPr lang="en-US" dirty="0"/>
              <a:t>5 to 10 years in federal prison</a:t>
            </a:r>
          </a:p>
        </p:txBody>
      </p:sp>
    </p:spTree>
    <p:extLst>
      <p:ext uri="{BB962C8B-B14F-4D97-AF65-F5344CB8AC3E}">
        <p14:creationId xmlns:p14="http://schemas.microsoft.com/office/powerpoint/2010/main" val="2005491326"/>
      </p:ext>
    </p:extLst>
  </p:cSld>
  <p:clrMapOvr>
    <a:masterClrMapping/>
  </p:clrMapOvr>
</p:sld>
</file>

<file path=ppt/theme/theme1.xml><?xml version="1.0" encoding="utf-8"?>
<a:theme xmlns:a="http://schemas.openxmlformats.org/drawingml/2006/main" name="IS 340 Class Notes">
  <a:themeElements>
    <a:clrScheme name="IS 340 Class Notes 9">
      <a:dk1>
        <a:srgbClr val="000000"/>
      </a:dk1>
      <a:lt1>
        <a:srgbClr val="FFFFFF"/>
      </a:lt1>
      <a:dk2>
        <a:srgbClr val="800000"/>
      </a:dk2>
      <a:lt2>
        <a:srgbClr val="A0A0A0"/>
      </a:lt2>
      <a:accent1>
        <a:srgbClr val="FFFFFF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E7"/>
      </a:accent6>
      <a:hlink>
        <a:srgbClr val="000000"/>
      </a:hlink>
      <a:folHlink>
        <a:srgbClr val="000000"/>
      </a:folHlink>
    </a:clrScheme>
    <a:fontScheme name="IS 340 Class Notes">
      <a:majorFont>
        <a:latin typeface="Bookman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a:spPr>
      <a:bodyPr wrap="square" rtlCol="0">
        <a:spAutoFit/>
      </a:bodyPr>
      <a:lstStyle>
        <a:defPPr algn="ctr">
          <a:defRPr sz="1400" b="0" u="sng" dirty="0">
            <a:solidFill>
              <a:schemeClr val="accent6">
                <a:lumMod val="60000"/>
                <a:lumOff val="40000"/>
              </a:schemeClr>
            </a:solidFill>
            <a:latin typeface="Arial Narrow" panose="020B0606020202030204" pitchFamily="34" charset="0"/>
          </a:defRPr>
        </a:defPPr>
      </a:lstStyle>
    </a:txDef>
  </a:objectDefaults>
  <a:extraClrSchemeLst>
    <a:extraClrScheme>
      <a:clrScheme name="IS 340 Class No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340 Class No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8">
        <a:dk1>
          <a:srgbClr val="000000"/>
        </a:dk1>
        <a:lt1>
          <a:srgbClr val="FFFFFF"/>
        </a:lt1>
        <a:dk2>
          <a:srgbClr val="FF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9">
        <a:dk1>
          <a:srgbClr val="000000"/>
        </a:dk1>
        <a:lt1>
          <a:srgbClr val="FFFFFF"/>
        </a:lt1>
        <a:dk2>
          <a:srgbClr val="80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5D630D5-F1F6-4A55-A355-7CB5B02414F4}" vid="{5ECAB060-1E65-4A57-9290-843EED714E5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Staying Safe Online</Template>
  <TotalTime>72</TotalTime>
  <Words>955</Words>
  <Application>Microsoft Office PowerPoint</Application>
  <PresentationFormat>On-screen Show (4:3)</PresentationFormat>
  <Paragraphs>146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Bookman Old Style</vt:lpstr>
      <vt:lpstr>Comic Sans MS</vt:lpstr>
      <vt:lpstr>Garamond</vt:lpstr>
      <vt:lpstr>Times New Roman</vt:lpstr>
      <vt:lpstr>Wingdings</vt:lpstr>
      <vt:lpstr>IS 340 Class Notes</vt:lpstr>
      <vt:lpstr>Staying Safe Online Montpelier Senior Center</vt:lpstr>
      <vt:lpstr>Topics</vt:lpstr>
      <vt:lpstr>Issues</vt:lpstr>
      <vt:lpstr>Antimalware (1)</vt:lpstr>
      <vt:lpstr>Antimalware (2)</vt:lpstr>
      <vt:lpstr>Antimalware (3)</vt:lpstr>
      <vt:lpstr>Firewalls (1)</vt:lpstr>
      <vt:lpstr>Firewalls (2)</vt:lpstr>
      <vt:lpstr>Locking Your Computers (1)</vt:lpstr>
      <vt:lpstr>Locking Your Computers (2)</vt:lpstr>
      <vt:lpstr>Parental Controls (1)</vt:lpstr>
      <vt:lpstr>Parental Controls (2)</vt:lpstr>
      <vt:lpstr>Parental Controls (3)</vt:lpstr>
      <vt:lpstr>Passwords</vt:lpstr>
      <vt:lpstr>Updates</vt:lpstr>
      <vt:lpstr>Software Sources</vt:lpstr>
      <vt:lpstr>BYOD</vt:lpstr>
      <vt:lpstr>OK, STAY SAFE!</vt:lpstr>
    </vt:vector>
  </TitlesOfParts>
  <Manager>David Blythe, JD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CSH5 Chapter 39</dc:subject>
  <dc:creator>Mich Kabay</dc:creator>
  <cp:keywords/>
  <dc:description/>
  <cp:lastModifiedBy>Mich Kabay</cp:lastModifiedBy>
  <cp:revision>6</cp:revision>
  <cp:lastPrinted>2018-05-24T23:59:51Z</cp:lastPrinted>
  <dcterms:created xsi:type="dcterms:W3CDTF">2025-11-13T19:57:10Z</dcterms:created>
  <dcterms:modified xsi:type="dcterms:W3CDTF">2026-01-14T00:56:45Z</dcterms:modified>
  <cp:category/>
</cp:coreProperties>
</file>