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3"/>
  </p:notesMasterIdLst>
  <p:handoutMasterIdLst>
    <p:handoutMasterId r:id="rId14"/>
  </p:handoutMasterIdLst>
  <p:sldIdLst>
    <p:sldId id="257" r:id="rId2"/>
    <p:sldId id="593" r:id="rId3"/>
    <p:sldId id="600" r:id="rId4"/>
    <p:sldId id="594" r:id="rId5"/>
    <p:sldId id="597" r:id="rId6"/>
    <p:sldId id="598" r:id="rId7"/>
    <p:sldId id="595" r:id="rId8"/>
    <p:sldId id="596" r:id="rId9"/>
    <p:sldId id="599" r:id="rId10"/>
    <p:sldId id="601" r:id="rId11"/>
    <p:sldId id="580" r:id="rId12"/>
  </p:sldIdLst>
  <p:sldSz cx="9144000" cy="6858000" type="screen4x3"/>
  <p:notesSz cx="7053263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6352" autoAdjust="0"/>
  </p:normalViewPr>
  <p:slideViewPr>
    <p:cSldViewPr>
      <p:cViewPr varScale="1">
        <p:scale>
          <a:sx n="12" d="100"/>
          <a:sy n="12" d="100"/>
        </p:scale>
        <p:origin x="2022" y="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1574"/>
    </p:cViewPr>
    <p:sldLst>
      <p:sld r:id="rId1" collapse="1"/>
      <p:sld r:id="rId2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4230" y="84"/>
      </p:cViewPr>
      <p:guideLst>
        <p:guide orient="horz" pos="2932"/>
        <p:guide pos="22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1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43291"/>
            <a:ext cx="7053263" cy="221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441" tIns="44220" rIns="88441" bIns="44220" numCol="1" anchor="t" anchorCtr="0" compatLnSpc="1">
            <a:prstTxWarp prst="textNoShape">
              <a:avLst/>
            </a:prstTxWarp>
          </a:bodyPr>
          <a:lstStyle>
            <a:lvl1pPr algn="ctr">
              <a:defRPr sz="1200" b="0" i="1">
                <a:latin typeface="Times New Roman" pitchFamily="18" charset="0"/>
              </a:defRPr>
            </a:lvl1pPr>
          </a:lstStyle>
          <a:p>
            <a:r>
              <a:rPr lang="fr-CA" dirty="0"/>
              <a:t>Staying Safe Online</a:t>
            </a:r>
            <a:endParaRPr lang="en-US" dirty="0"/>
          </a:p>
        </p:txBody>
      </p:sp>
      <p:sp>
        <p:nvSpPr>
          <p:cNvPr id="503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44165"/>
            <a:ext cx="7053263" cy="443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441" tIns="44220" rIns="88441" bIns="44220" numCol="1" anchor="b" anchorCtr="0" compatLnSpc="1">
            <a:prstTxWarp prst="textNoShape">
              <a:avLst/>
            </a:prstTxWarp>
          </a:bodyPr>
          <a:lstStyle>
            <a:lvl1pPr algn="ctr">
              <a:defRPr sz="1200" b="0" i="1">
                <a:latin typeface="Times New Roman" pitchFamily="18" charset="0"/>
              </a:defRPr>
            </a:lvl1pPr>
          </a:lstStyle>
          <a:p>
            <a:r>
              <a:rPr lang="fr-CA" dirty="0"/>
              <a:t>Copyright © 2026 M. E. Kabay                             </a:t>
            </a:r>
            <a:fld id="{56FE725C-E0C2-4D1D-B105-12DF7B0A71E6}" type="slidenum">
              <a:rPr lang="en-US"/>
              <a:pPr/>
              <a:t>‹#›</a:t>
            </a:fld>
            <a:r>
              <a:rPr lang="fr-CA" dirty="0"/>
              <a:t>                                              All </a:t>
            </a:r>
            <a:r>
              <a:rPr lang="fr-CA" dirty="0" err="1"/>
              <a:t>rights</a:t>
            </a:r>
            <a:r>
              <a:rPr lang="fr-CA" dirty="0"/>
              <a:t> </a:t>
            </a:r>
            <a:r>
              <a:rPr lang="fr-CA" dirty="0" err="1"/>
              <a:t>reserved</a:t>
            </a:r>
            <a:r>
              <a:rPr lang="fr-CA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6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175544" y="232420"/>
            <a:ext cx="4702175" cy="23241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491" tIns="46746" rIns="93491" bIns="46746" numCol="1" anchor="t" anchorCtr="0" compatLnSpc="1">
            <a:prstTxWarp prst="textNoShape">
              <a:avLst/>
            </a:prstTxWarp>
          </a:bodyPr>
          <a:lstStyle>
            <a:lvl1pPr algn="ctr" defTabSz="935077">
              <a:defRPr sz="1300" b="0" i="1">
                <a:latin typeface="Garamond" pitchFamily="18" charset="0"/>
              </a:defRPr>
            </a:lvl1pPr>
          </a:lstStyle>
          <a:p>
            <a:r>
              <a:rPr lang="en-US"/>
              <a:t>IS 340  Class Notes</a:t>
            </a:r>
            <a:endParaRPr 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698500"/>
            <a:ext cx="4652963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97481" y="4422131"/>
            <a:ext cx="4858302" cy="4188171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vert="horz" wrap="square" lIns="93491" tIns="46746" rIns="93491" bIns="467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097481" y="8844261"/>
            <a:ext cx="4858302" cy="2324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491" tIns="46746" rIns="93491" bIns="46746" numCol="1" anchor="b" anchorCtr="0" compatLnSpc="1">
            <a:prstTxWarp prst="textNoShape">
              <a:avLst/>
            </a:prstTxWarp>
          </a:bodyPr>
          <a:lstStyle>
            <a:lvl1pPr algn="ctr" defTabSz="935077">
              <a:defRPr sz="1100" b="0" i="1">
                <a:latin typeface="Garamond" pitchFamily="18" charset="0"/>
              </a:defRPr>
            </a:lvl1pPr>
          </a:lstStyle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34784" y="8844261"/>
            <a:ext cx="1019417" cy="2324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491" tIns="46746" rIns="93491" bIns="46746" numCol="1" anchor="b" anchorCtr="0" compatLnSpc="1">
            <a:prstTxWarp prst="textNoShape">
              <a:avLst/>
            </a:prstTxWarp>
          </a:bodyPr>
          <a:lstStyle>
            <a:lvl1pPr algn="ctr" defTabSz="935077">
              <a:defRPr sz="1100" b="0">
                <a:latin typeface="Garamond" pitchFamily="18" charset="0"/>
              </a:defRPr>
            </a:lvl1pPr>
          </a:lstStyle>
          <a:p>
            <a:r>
              <a:rPr lang="en-US" dirty="0"/>
              <a:t>1-</a:t>
            </a:r>
            <a:fld id="{D976C8F9-028E-484A-8241-77FC3C56C6EF}" type="slidenum">
              <a:rPr lang="en-US"/>
              <a:pPr/>
              <a:t>‹#›</a:t>
            </a:fld>
            <a:endParaRPr lang="en-US" sz="13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98708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1143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228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3429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000"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 dirty="0"/>
              <a:t>1-</a:t>
            </a:r>
            <a:fld id="{A9C5BF17-0ACF-4E8F-8A04-AB0BB80870A2}" type="slidenum">
              <a:rPr lang="en-US"/>
              <a:pPr/>
              <a:t>1</a:t>
            </a:fld>
            <a:endParaRPr lang="en-US" sz="1300" dirty="0">
              <a:latin typeface="Times New Roman" pitchFamily="18" charset="0"/>
            </a:endParaRPr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7481" y="4802314"/>
            <a:ext cx="4858302" cy="3807988"/>
          </a:xfrm>
          <a:ln>
            <a:headEnd/>
            <a:tailEnd/>
          </a:ln>
        </p:spPr>
        <p:txBody>
          <a:bodyPr/>
          <a:lstStyle/>
          <a:p>
            <a:pPr algn="ctr"/>
            <a:endParaRPr lang="en-US" sz="1900" b="1" dirty="0"/>
          </a:p>
        </p:txBody>
      </p:sp>
    </p:spTree>
    <p:extLst>
      <p:ext uri="{BB962C8B-B14F-4D97-AF65-F5344CB8AC3E}">
        <p14:creationId xmlns:p14="http://schemas.microsoft.com/office/powerpoint/2010/main" val="2439429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/>
              <a:t>1-</a:t>
            </a:r>
            <a:fld id="{D976C8F9-028E-484A-8241-77FC3C56C6EF}" type="slidenum">
              <a:rPr lang="en-US" smtClean="0"/>
              <a:pPr/>
              <a:t>2</a:t>
            </a:fld>
            <a:endParaRPr lang="en-US" sz="13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7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2026 M. E. Kabay.                                                           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/>
              <a:t>1-</a:t>
            </a:r>
            <a:fld id="{D976C8F9-028E-484A-8241-77FC3C56C6EF}" type="slidenum">
              <a:rPr lang="en-US" smtClean="0"/>
              <a:pPr/>
              <a:t>10</a:t>
            </a:fld>
            <a:endParaRPr lang="en-US" sz="13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096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dirty="0"/>
              <a:t>Copyright © 2026 M. E. Kabay.                                                          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r>
              <a:rPr lang="en-US"/>
              <a:t>1-</a:t>
            </a:r>
            <a:fld id="{D976C8F9-028E-484A-8241-77FC3C56C6EF}" type="slidenum">
              <a:rPr lang="en-US" smtClean="0"/>
              <a:pPr/>
              <a:t>11</a:t>
            </a:fld>
            <a:endParaRPr lang="en-US" sz="13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730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152400"/>
            <a:ext cx="17907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52400"/>
            <a:ext cx="52197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76400"/>
            <a:ext cx="3505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505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D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8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524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SLIDE TITLE</a:t>
            </a:r>
          </a:p>
        </p:txBody>
      </p:sp>
      <p:sp>
        <p:nvSpPr>
          <p:cNvPr id="889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76400"/>
            <a:ext cx="7162800" cy="464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89860" name="Rectangle 4"/>
          <p:cNvSpPr>
            <a:spLocks noChangeArrowheads="1"/>
          </p:cNvSpPr>
          <p:nvPr/>
        </p:nvSpPr>
        <p:spPr bwMode="auto">
          <a:xfrm>
            <a:off x="8652094" y="6523831"/>
            <a:ext cx="4603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fld id="{661D8A99-02C3-4E07-8723-96C95229B775}" type="slidenum">
              <a:rPr lang="en-US" sz="1800"/>
              <a:pPr/>
              <a:t>‹#›</a:t>
            </a:fld>
            <a:endParaRPr lang="en-US" sz="1800" dirty="0"/>
          </a:p>
        </p:txBody>
      </p:sp>
      <p:sp>
        <p:nvSpPr>
          <p:cNvPr id="889861" name="Text Box 5"/>
          <p:cNvSpPr txBox="1">
            <a:spLocks noChangeArrowheads="1"/>
          </p:cNvSpPr>
          <p:nvPr/>
        </p:nvSpPr>
        <p:spPr bwMode="auto">
          <a:xfrm>
            <a:off x="8839200" y="152400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endParaRPr lang="en-US" sz="2400" b="0" dirty="0">
              <a:latin typeface="Times New Roman" pitchFamily="18" charset="0"/>
            </a:endParaRPr>
          </a:p>
        </p:txBody>
      </p:sp>
      <p:sp>
        <p:nvSpPr>
          <p:cNvPr id="889863" name="Text Box 7"/>
          <p:cNvSpPr txBox="1">
            <a:spLocks noChangeArrowheads="1"/>
          </p:cNvSpPr>
          <p:nvPr userDrawn="1"/>
        </p:nvSpPr>
        <p:spPr bwMode="auto">
          <a:xfrm>
            <a:off x="3322638" y="6643688"/>
            <a:ext cx="2520242" cy="21544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800" b="0" i="1" dirty="0"/>
              <a:t>Copyright © 2026 M. E. Kabay.  All rights reserved.</a:t>
            </a:r>
          </a:p>
        </p:txBody>
      </p:sp>
      <p:pic>
        <p:nvPicPr>
          <p:cNvPr id="8" name="Picture 7" descr="NWU_2c_stacked_logo_1-inch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8235696" y="0"/>
            <a:ext cx="908304" cy="7924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+mj-lt"/>
          <a:ea typeface="+mj-ea"/>
          <a:cs typeface="+mj-cs"/>
        </a:defRPr>
      </a:lvl1pPr>
      <a:lvl2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2pPr>
      <a:lvl3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3pPr>
      <a:lvl4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4pPr>
      <a:lvl5pPr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5pPr>
      <a:lvl6pPr marL="4572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6pPr>
      <a:lvl7pPr marL="9144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7pPr>
      <a:lvl8pPr marL="13716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8pPr>
      <a:lvl9pPr marL="1828800" algn="l" defTabSz="917575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Bookman Old Style" pitchFamily="18" charset="0"/>
        </a:defRPr>
      </a:lvl9pPr>
    </p:titleStyle>
    <p:bodyStyle>
      <a:lvl1pPr marL="285750" indent="-2857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Font typeface="Wingdings" pitchFamily="2" charset="2"/>
        <a:buChar char="Ø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q"/>
        <a:defRPr sz="24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Font typeface="Wingdings" pitchFamily="2" charset="2"/>
        <a:buChar char="ü"/>
        <a:defRPr sz="2400" b="1">
          <a:solidFill>
            <a:schemeClr val="tx1"/>
          </a:solidFill>
          <a:latin typeface="+mn-lt"/>
        </a:defRPr>
      </a:lvl3pPr>
      <a:lvl4pPr marL="15430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Font typeface="Wingdings" pitchFamily="2" charset="2"/>
        <a:buChar char="§"/>
        <a:defRPr sz="2400" b="1">
          <a:solidFill>
            <a:schemeClr val="tx1"/>
          </a:solidFill>
          <a:latin typeface="+mn-lt"/>
        </a:defRPr>
      </a:lvl4pPr>
      <a:lvl5pPr marL="20002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5pPr>
      <a:lvl6pPr marL="24574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6pPr>
      <a:lvl7pPr marL="29146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7pPr>
      <a:lvl8pPr marL="33718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8pPr>
      <a:lvl9pPr marL="3829050" indent="-1714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1"/>
        </a:buClr>
        <a:buSzPct val="100000"/>
        <a:buChar char="•"/>
        <a:defRPr sz="2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9y6MYDSAww" TargetMode="External"/><Relationship Id="rId2" Type="http://schemas.openxmlformats.org/officeDocument/2006/relationships/hyperlink" Target="https://www.youtube.com/watch?v=FktsFcooIG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HmC2D0_Hdg" TargetMode="External"/><Relationship Id="rId2" Type="http://schemas.openxmlformats.org/officeDocument/2006/relationships/hyperlink" Target="https://www.youtube.com/watch?v=8tQs5ZSrNw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VzL2A5l-eVU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pPr algn="ctr"/>
            <a:r>
              <a:rPr lang="en-US" sz="4800" i="1" dirty="0"/>
              <a:t>Staying Safe Online</a:t>
            </a:r>
            <a:br>
              <a:rPr lang="en-US" sz="4800" i="1" dirty="0"/>
            </a:br>
            <a:r>
              <a:rPr lang="en-US" sz="2400" i="1" dirty="0"/>
              <a:t>Montpelier Senior Center</a:t>
            </a:r>
            <a:endParaRPr lang="en-US" sz="7200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4953000"/>
            <a:ext cx="9144000" cy="15240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dirty="0"/>
              <a:t>M. E. Kabay, PhD</a:t>
            </a:r>
          </a:p>
          <a:p>
            <a:pPr algn="ctr">
              <a:buFont typeface="Wingdings" pitchFamily="2" charset="2"/>
              <a:buNone/>
            </a:pPr>
            <a:r>
              <a:rPr lang="en-US" sz="1800" dirty="0"/>
              <a:t>Emeritus Professor – BSc &amp; MSc Cybersecurity Programs</a:t>
            </a:r>
          </a:p>
          <a:p>
            <a:pPr algn="ctr">
              <a:buFont typeface="Wingdings" pitchFamily="2" charset="2"/>
              <a:buNone/>
            </a:pPr>
            <a:r>
              <a:rPr lang="en-US" sz="1800" dirty="0"/>
              <a:t>Norwich University</a:t>
            </a:r>
          </a:p>
          <a:p>
            <a:pPr algn="ctr">
              <a:buNone/>
            </a:pPr>
            <a:r>
              <a:rPr lang="en-US" i="1" u="sng" dirty="0"/>
              <a:t>https://tinyurl.com/3b6p3h8s</a:t>
            </a:r>
          </a:p>
          <a:p>
            <a:pPr algn="ctr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AA774CAB-1659-5B62-E7EE-0467ADF97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1236944"/>
            <a:ext cx="9144000" cy="40970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+mj-lt"/>
                <a:ea typeface="+mj-ea"/>
                <a:cs typeface="+mj-cs"/>
              </a:defRPr>
            </a:lvl1pPr>
            <a:lvl2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2pPr>
            <a:lvl3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3pPr>
            <a:lvl4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4pPr>
            <a:lvl5pPr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5pPr>
            <a:lvl6pPr marL="4572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6pPr>
            <a:lvl7pPr marL="9144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7pPr>
            <a:lvl8pPr marL="13716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8pPr>
            <a:lvl9pPr marL="1828800" algn="l" defTabSz="917575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800000"/>
                </a:solidFill>
                <a:latin typeface="Bookman Old Style" pitchFamily="18" charset="0"/>
              </a:defRPr>
            </a:lvl9pPr>
          </a:lstStyle>
          <a:p>
            <a:pPr algn="ctr"/>
            <a:r>
              <a:rPr lang="en-US" sz="4800" dirty="0"/>
              <a:t>Week #8</a:t>
            </a:r>
          </a:p>
          <a:p>
            <a:pPr algn="ctr"/>
            <a:r>
              <a:rPr lang="en-US" sz="9600" dirty="0"/>
              <a:t>Playing Games Safely</a:t>
            </a:r>
            <a:endParaRPr lang="en-US" sz="7200" kern="0" dirty="0"/>
          </a:p>
        </p:txBody>
      </p:sp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EBA04-04D7-9E31-1B33-BDAFCBC40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Responding</a:t>
            </a:r>
            <a:r>
              <a:rPr lang="en-US" baseline="0" dirty="0"/>
              <a:t> to Harassment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D0FCF-62D8-164F-35F8-92220607E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143000"/>
            <a:ext cx="7162800" cy="5334000"/>
          </a:xfrm>
        </p:spPr>
        <p:txBody>
          <a:bodyPr/>
          <a:lstStyle/>
          <a:p>
            <a:r>
              <a:rPr lang="en-US" baseline="0" dirty="0"/>
              <a:t>Goal of the bullies is to create discomfort</a:t>
            </a:r>
          </a:p>
          <a:p>
            <a:r>
              <a:rPr lang="en-US" baseline="0" dirty="0"/>
              <a:t>Responding is a positive encouragement to bullies</a:t>
            </a:r>
          </a:p>
          <a:p>
            <a:pPr lvl="1"/>
            <a:r>
              <a:rPr lang="en-US" baseline="0" dirty="0"/>
              <a:t>Stronger the negative response the better</a:t>
            </a:r>
          </a:p>
          <a:p>
            <a:pPr lvl="1"/>
            <a:r>
              <a:rPr lang="en-US" baseline="0" dirty="0"/>
              <a:t>Generates yet more harassment</a:t>
            </a:r>
          </a:p>
          <a:p>
            <a:pPr lvl="0"/>
            <a:r>
              <a:rPr lang="en-US" baseline="0" dirty="0"/>
              <a:t>Defenses vary by game (or even social media)</a:t>
            </a:r>
          </a:p>
          <a:p>
            <a:pPr lvl="1"/>
            <a:r>
              <a:rPr lang="en-US" baseline="0" dirty="0"/>
              <a:t>If possible to BLOCK further comments from an individual, do so</a:t>
            </a:r>
          </a:p>
          <a:p>
            <a:pPr lvl="1"/>
            <a:r>
              <a:rPr lang="en-US" baseline="0" dirty="0"/>
              <a:t>If possible to REPORT bullying to admins, do so</a:t>
            </a:r>
          </a:p>
          <a:p>
            <a:pPr lvl="1"/>
            <a:r>
              <a:rPr lang="en-US" baseline="0" dirty="0"/>
              <a:t>Otherwise IGNORE the bullies completely</a:t>
            </a:r>
          </a:p>
          <a:p>
            <a:pPr lvl="0"/>
            <a:r>
              <a:rPr lang="en-US" baseline="0" dirty="0"/>
              <a:t>May have to quit the game entirely if too distressing</a:t>
            </a:r>
          </a:p>
        </p:txBody>
      </p:sp>
    </p:spTree>
    <p:extLst>
      <p:ext uri="{BB962C8B-B14F-4D97-AF65-F5344CB8AC3E}">
        <p14:creationId xmlns:p14="http://schemas.microsoft.com/office/powerpoint/2010/main" val="3403293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EB52C50-45DA-06D9-6A9E-74844ACFB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2400"/>
            <a:ext cx="7162800" cy="1524000"/>
          </a:xfrm>
        </p:spPr>
        <p:txBody>
          <a:bodyPr/>
          <a:lstStyle/>
          <a:p>
            <a:pPr algn="ctr"/>
            <a:r>
              <a:rPr lang="en-US" sz="6000" dirty="0"/>
              <a:t>OK, STAY SAFE!</a:t>
            </a:r>
            <a:endParaRPr lang="en-US" dirty="0"/>
          </a:p>
        </p:txBody>
      </p:sp>
      <p:pic>
        <p:nvPicPr>
          <p:cNvPr id="7" name="Picture 6" descr="A yellow emoji holding a heart&#10;&#10;AI-generated content may be incorrect.">
            <a:extLst>
              <a:ext uri="{FF2B5EF4-FFF2-40B4-BE49-F238E27FC236}">
                <a16:creationId xmlns:a16="http://schemas.microsoft.com/office/drawing/2014/main" id="{6AA44D6B-2304-D565-6284-E614A07A04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037" y="1790700"/>
            <a:ext cx="4733925" cy="479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298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93C7B-1A0D-4B97-BC9E-E14F27683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6AA47-2910-41CB-A970-4C19642AC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143000"/>
            <a:ext cx="7162800" cy="5257800"/>
          </a:xfrm>
        </p:spPr>
        <p:txBody>
          <a:bodyPr/>
          <a:lstStyle/>
          <a:p>
            <a:r>
              <a:rPr lang="en-US" dirty="0"/>
              <a:t>Internet Games Can Be Positive</a:t>
            </a:r>
          </a:p>
          <a:p>
            <a:r>
              <a:rPr lang="en-US" dirty="0"/>
              <a:t>Game Addiction</a:t>
            </a:r>
          </a:p>
          <a:p>
            <a:r>
              <a:rPr lang="en-US" dirty="0"/>
              <a:t>Harassment in Gameworld</a:t>
            </a:r>
          </a:p>
        </p:txBody>
      </p:sp>
    </p:spTree>
    <p:extLst>
      <p:ext uri="{BB962C8B-B14F-4D97-AF65-F5344CB8AC3E}">
        <p14:creationId xmlns:p14="http://schemas.microsoft.com/office/powerpoint/2010/main" val="4122320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9774A-2F8B-0809-E1DD-55AFF5822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Internet Games Can Be Positive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232C5-396C-EBB0-43B2-90C080027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Puzzle/strategy games can help develop problem-solving and critical thinking</a:t>
            </a:r>
          </a:p>
          <a:p>
            <a:r>
              <a:rPr lang="en-US" dirty="0"/>
              <a:t>Some action/adventure games can help improve spatial awareness</a:t>
            </a:r>
          </a:p>
          <a:p>
            <a:r>
              <a:rPr lang="en-US" dirty="0"/>
              <a:t>Some first-person shooters enhance speed of reflexes</a:t>
            </a:r>
          </a:p>
          <a:p>
            <a:r>
              <a:rPr lang="en-US" dirty="0"/>
              <a:t>Complex games (e.g., Lumosity) can improve memory and learning</a:t>
            </a:r>
          </a:p>
        </p:txBody>
      </p:sp>
    </p:spTree>
    <p:extLst>
      <p:ext uri="{BB962C8B-B14F-4D97-AF65-F5344CB8AC3E}">
        <p14:creationId xmlns:p14="http://schemas.microsoft.com/office/powerpoint/2010/main" val="4167016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A7DB4-A6B6-F01C-1394-DE172D38F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Internet Games Can Be Positive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34B2E-C954-3D06-295D-D839E8E61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Ted Talk: Your Brain on Video Games / Daphne Bavelier (17:58)</a:t>
            </a:r>
          </a:p>
          <a:p>
            <a:pPr lvl="1"/>
            <a:r>
              <a:rPr lang="en-US" dirty="0">
                <a:hlinkClick r:id="rId2"/>
              </a:rPr>
              <a:t>https://www.youtube.com/watch?v=FktsFcooIG8</a:t>
            </a:r>
            <a:r>
              <a:rPr lang="en-US" dirty="0"/>
              <a:t> </a:t>
            </a:r>
          </a:p>
          <a:p>
            <a:r>
              <a:rPr lang="en-US" dirty="0"/>
              <a:t>Ted Talk: An Argument for Game Artistry / Kellee Santiago (15:37)</a:t>
            </a:r>
          </a:p>
          <a:p>
            <a:pPr lvl="1"/>
            <a:r>
              <a:rPr lang="en-US" dirty="0">
                <a:hlinkClick r:id="rId3"/>
              </a:rPr>
              <a:t>https://www.youtube.com/watch?v=K9y6MYDSAww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165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160DB-14BD-5D40-1D9D-E48167F9A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Game Addiction</a:t>
            </a:r>
            <a:r>
              <a:rPr lang="en-US" baseline="0" dirty="0"/>
              <a:t>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6D657-9C28-26A3-21CB-3A8BC7640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447800"/>
            <a:ext cx="7162800" cy="4876800"/>
          </a:xfrm>
        </p:spPr>
        <p:txBody>
          <a:bodyPr/>
          <a:lstStyle/>
          <a:p>
            <a:r>
              <a:rPr lang="en-US" dirty="0"/>
              <a:t>Video-game</a:t>
            </a:r>
            <a:r>
              <a:rPr lang="en-US" baseline="0" dirty="0"/>
              <a:t> addiction = “gaming disorder”</a:t>
            </a:r>
          </a:p>
          <a:p>
            <a:pPr lvl="1"/>
            <a:r>
              <a:rPr lang="en-US" dirty="0"/>
              <a:t>Excessive / compulsive</a:t>
            </a:r>
            <a:r>
              <a:rPr lang="en-US" baseline="0" dirty="0"/>
              <a:t> use of video games</a:t>
            </a:r>
          </a:p>
          <a:p>
            <a:pPr lvl="1"/>
            <a:r>
              <a:rPr lang="en-US" baseline="0" dirty="0"/>
              <a:t>Difficulty resisting</a:t>
            </a:r>
          </a:p>
          <a:p>
            <a:pPr lvl="1"/>
            <a:r>
              <a:rPr lang="en-US" baseline="0" dirty="0"/>
              <a:t>Spending so much time it interferes with normal life</a:t>
            </a:r>
          </a:p>
          <a:p>
            <a:pPr lvl="0"/>
            <a:r>
              <a:rPr lang="en-US" baseline="0" dirty="0"/>
              <a:t>Roughly 1 to 10% of “gamers”</a:t>
            </a:r>
          </a:p>
          <a:p>
            <a:pPr lvl="1"/>
            <a:r>
              <a:rPr lang="en-US" baseline="0" dirty="0"/>
              <a:t>Preoccupation</a:t>
            </a:r>
          </a:p>
          <a:p>
            <a:pPr lvl="1"/>
            <a:r>
              <a:rPr lang="en-US" baseline="0" dirty="0"/>
              <a:t>Withdrawal difficult</a:t>
            </a:r>
          </a:p>
          <a:p>
            <a:pPr lvl="1"/>
            <a:r>
              <a:rPr lang="en-US" baseline="0" dirty="0"/>
              <a:t>Increasing time </a:t>
            </a:r>
          </a:p>
          <a:p>
            <a:pPr lvl="1"/>
            <a:r>
              <a:rPr lang="en-US" baseline="0" dirty="0"/>
              <a:t>Inability to stop</a:t>
            </a:r>
          </a:p>
        </p:txBody>
      </p:sp>
    </p:spTree>
    <p:extLst>
      <p:ext uri="{BB962C8B-B14F-4D97-AF65-F5344CB8AC3E}">
        <p14:creationId xmlns:p14="http://schemas.microsoft.com/office/powerpoint/2010/main" val="1199911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3FA9C-4872-8C98-FC93-16BAF1BEC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Game Addiction</a:t>
            </a:r>
            <a:r>
              <a:rPr lang="en-US" baseline="0" dirty="0"/>
              <a:t> (2)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C3BFE-B171-5CEF-89E8-F237F2922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295400"/>
            <a:ext cx="7620000" cy="5029200"/>
          </a:xfrm>
        </p:spPr>
        <p:txBody>
          <a:bodyPr/>
          <a:lstStyle/>
          <a:p>
            <a:r>
              <a:rPr lang="en-US" dirty="0"/>
              <a:t>Why</a:t>
            </a:r>
            <a:r>
              <a:rPr lang="en-US" baseline="0" dirty="0"/>
              <a:t> so addictive?</a:t>
            </a:r>
          </a:p>
          <a:p>
            <a:pPr lvl="1"/>
            <a:r>
              <a:rPr lang="en-US" dirty="0"/>
              <a:t>Constant positive feedback in designs</a:t>
            </a:r>
          </a:p>
          <a:p>
            <a:pPr lvl="1"/>
            <a:r>
              <a:rPr lang="en-US" dirty="0"/>
              <a:t>Multiplayer games can have positive social groups – form communities of like-minded players</a:t>
            </a:r>
          </a:p>
          <a:p>
            <a:pPr lvl="1"/>
            <a:r>
              <a:rPr lang="en-US" dirty="0"/>
              <a:t>Some</a:t>
            </a:r>
            <a:r>
              <a:rPr lang="en-US" baseline="0" dirty="0"/>
              <a:t> people have impulsive tendencies</a:t>
            </a:r>
          </a:p>
          <a:p>
            <a:pPr lvl="0"/>
            <a:r>
              <a:rPr lang="en-US" dirty="0"/>
              <a:t>Possible negative consequences</a:t>
            </a:r>
          </a:p>
          <a:p>
            <a:pPr lvl="1"/>
            <a:r>
              <a:rPr lang="en-US" dirty="0"/>
              <a:t>Problems</a:t>
            </a:r>
            <a:r>
              <a:rPr lang="en-US" baseline="0" dirty="0"/>
              <a:t> of p</a:t>
            </a:r>
            <a:r>
              <a:rPr lang="en-US" dirty="0"/>
              <a:t>osture,</a:t>
            </a:r>
            <a:r>
              <a:rPr lang="en-US" baseline="0" dirty="0"/>
              <a:t> eye, carpal-tunnel symptoms</a:t>
            </a:r>
          </a:p>
          <a:p>
            <a:pPr lvl="1"/>
            <a:r>
              <a:rPr lang="en-US" baseline="0" dirty="0"/>
              <a:t>Psychological difficulties: anxiety, depression, isolation</a:t>
            </a:r>
          </a:p>
          <a:p>
            <a:pPr lvl="1"/>
            <a:r>
              <a:rPr lang="en-US" dirty="0"/>
              <a:t>Sleep disruption (playing too late</a:t>
            </a:r>
            <a:r>
              <a:rPr lang="en-US" baseline="0" dirty="0"/>
              <a:t> or at night)</a:t>
            </a:r>
          </a:p>
        </p:txBody>
      </p:sp>
    </p:spTree>
    <p:extLst>
      <p:ext uri="{BB962C8B-B14F-4D97-AF65-F5344CB8AC3E}">
        <p14:creationId xmlns:p14="http://schemas.microsoft.com/office/powerpoint/2010/main" val="1872872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E79F7-7D43-43E6-F6D2-13463162B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Game Addiction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0D8CF-94BF-9A28-0CAC-74ED726612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447800"/>
            <a:ext cx="7924800" cy="4876800"/>
          </a:xfrm>
        </p:spPr>
        <p:txBody>
          <a:bodyPr/>
          <a:lstStyle/>
          <a:p>
            <a:r>
              <a:rPr lang="en-US" dirty="0"/>
              <a:t>Ted Talk: Does Video Gaming Ruin People’s Lives? (9:59)</a:t>
            </a:r>
          </a:p>
          <a:p>
            <a:pPr lvl="1"/>
            <a:r>
              <a:rPr lang="en-US" dirty="0">
                <a:hlinkClick r:id="rId2"/>
              </a:rPr>
              <a:t>https://www.youtube.com/watch?v=8tQs5ZSrNwc</a:t>
            </a:r>
            <a:r>
              <a:rPr lang="en-US" dirty="0"/>
              <a:t> </a:t>
            </a:r>
          </a:p>
          <a:p>
            <a:r>
              <a:rPr lang="en-US" dirty="0"/>
              <a:t>Ted Talk: Escaping Video-Game Addiction (6:05)</a:t>
            </a:r>
          </a:p>
          <a:p>
            <a:pPr lvl="1"/>
            <a:r>
              <a:rPr lang="en-US" dirty="0">
                <a:hlinkClick r:id="rId3"/>
              </a:rPr>
              <a:t>https://www.youtube.com/watch?v=EHmC2D0_Hdg</a:t>
            </a:r>
            <a:r>
              <a:rPr lang="en-US" dirty="0"/>
              <a:t> </a:t>
            </a:r>
          </a:p>
          <a:p>
            <a:r>
              <a:rPr lang="en-US" dirty="0"/>
              <a:t>Ted Talk: How to Save a Loved One from Game Addiction (14:33)</a:t>
            </a:r>
          </a:p>
          <a:p>
            <a:pPr lvl="1"/>
            <a:r>
              <a:rPr lang="en-US" dirty="0">
                <a:hlinkClick r:id="rId4"/>
              </a:rPr>
              <a:t>https://www.youtube.com/watch?v=VzL2A5l-eVU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18187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8B9F0-7C89-31AD-E04D-6BAF180B6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7696200" cy="1143000"/>
          </a:xfrm>
        </p:spPr>
        <p:txBody>
          <a:bodyPr/>
          <a:lstStyle/>
          <a:p>
            <a:r>
              <a:rPr lang="en-US" dirty="0"/>
              <a:t>Harassment in Video Games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5FFC8-5554-537F-F56F-B788E74C7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295400"/>
            <a:ext cx="7924800" cy="5029200"/>
          </a:xfrm>
        </p:spPr>
        <p:txBody>
          <a:bodyPr/>
          <a:lstStyle/>
          <a:p>
            <a:r>
              <a:rPr lang="en-US" dirty="0"/>
              <a:t>Harassment can include</a:t>
            </a:r>
          </a:p>
          <a:p>
            <a:pPr lvl="1"/>
            <a:r>
              <a:rPr lang="en-US" dirty="0"/>
              <a:t>Verbal abuse</a:t>
            </a:r>
          </a:p>
          <a:p>
            <a:pPr lvl="1"/>
            <a:r>
              <a:rPr lang="en-US" dirty="0"/>
              <a:t>Sexual harassment</a:t>
            </a:r>
          </a:p>
          <a:p>
            <a:pPr lvl="1"/>
            <a:r>
              <a:rPr lang="en-US" dirty="0"/>
              <a:t>Doxxing – posting contact info</a:t>
            </a:r>
          </a:p>
          <a:p>
            <a:pPr lvl="1"/>
            <a:r>
              <a:rPr lang="en-US" dirty="0"/>
              <a:t>Trolling – constant abuse</a:t>
            </a:r>
          </a:p>
          <a:p>
            <a:pPr lvl="1"/>
            <a:r>
              <a:rPr lang="en-US" dirty="0"/>
              <a:t>Long-term cyberbullying</a:t>
            </a:r>
          </a:p>
          <a:p>
            <a:r>
              <a:rPr lang="en-US" dirty="0"/>
              <a:t>Estimates from surveys</a:t>
            </a:r>
          </a:p>
          <a:p>
            <a:pPr lvl="1"/>
            <a:r>
              <a:rPr lang="en-US" dirty="0"/>
              <a:t>~60% of online gamers have been harassed</a:t>
            </a:r>
          </a:p>
          <a:p>
            <a:pPr lvl="1"/>
            <a:r>
              <a:rPr lang="en-US" dirty="0"/>
              <a:t>Girls/women &amp; people of color have worse</a:t>
            </a:r>
          </a:p>
          <a:p>
            <a:pPr lvl="1"/>
            <a:r>
              <a:rPr lang="en-US" dirty="0"/>
              <a:t>Anonymous players can be worse (e.g., in Fortnite, Call of Duty)</a:t>
            </a:r>
          </a:p>
        </p:txBody>
      </p:sp>
    </p:spTree>
    <p:extLst>
      <p:ext uri="{BB962C8B-B14F-4D97-AF65-F5344CB8AC3E}">
        <p14:creationId xmlns:p14="http://schemas.microsoft.com/office/powerpoint/2010/main" val="2986057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A4CAA-6B1F-435D-0308-F82A2AB2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Harassment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E0BF5-1853-173C-8886-F6030EA51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295400"/>
            <a:ext cx="7620000" cy="50292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Factors increasing harassment include:</a:t>
            </a:r>
          </a:p>
          <a:p>
            <a:r>
              <a:rPr lang="en-US" dirty="0"/>
              <a:t>Anonymity – can’t trace malefactors in real world</a:t>
            </a:r>
          </a:p>
          <a:p>
            <a:r>
              <a:rPr lang="en-US" dirty="0"/>
              <a:t>Competition – may improve scores by intimidating competitors</a:t>
            </a:r>
          </a:p>
          <a:p>
            <a:r>
              <a:rPr lang="en-US" dirty="0"/>
              <a:t>Lack of consequences – games may have no penalties for bad behavior</a:t>
            </a:r>
          </a:p>
          <a:p>
            <a:r>
              <a:rPr lang="en-US" dirty="0"/>
              <a:t>Culture – some games may reward harassment</a:t>
            </a:r>
          </a:p>
          <a:p>
            <a:r>
              <a:rPr lang="en-US" dirty="0"/>
              <a:t>Groupthink – bond with other players through harassment</a:t>
            </a:r>
          </a:p>
        </p:txBody>
      </p:sp>
    </p:spTree>
    <p:extLst>
      <p:ext uri="{BB962C8B-B14F-4D97-AF65-F5344CB8AC3E}">
        <p14:creationId xmlns:p14="http://schemas.microsoft.com/office/powerpoint/2010/main" val="2120201809"/>
      </p:ext>
    </p:extLst>
  </p:cSld>
  <p:clrMapOvr>
    <a:masterClrMapping/>
  </p:clrMapOvr>
</p:sld>
</file>

<file path=ppt/theme/theme1.xml><?xml version="1.0" encoding="utf-8"?>
<a:theme xmlns:a="http://schemas.openxmlformats.org/drawingml/2006/main" name="IS 340 Class Notes">
  <a:themeElements>
    <a:clrScheme name="IS 340 Class Notes 9">
      <a:dk1>
        <a:srgbClr val="000000"/>
      </a:dk1>
      <a:lt1>
        <a:srgbClr val="FFFFFF"/>
      </a:lt1>
      <a:dk2>
        <a:srgbClr val="800000"/>
      </a:dk2>
      <a:lt2>
        <a:srgbClr val="A0A0A0"/>
      </a:lt2>
      <a:accent1>
        <a:srgbClr val="FFFFFF"/>
      </a:accent1>
      <a:accent2>
        <a:srgbClr val="0000FF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E7"/>
      </a:accent6>
      <a:hlink>
        <a:srgbClr val="000000"/>
      </a:hlink>
      <a:folHlink>
        <a:srgbClr val="000000"/>
      </a:folHlink>
    </a:clrScheme>
    <a:fontScheme name="IS 340 Class Notes">
      <a:majorFont>
        <a:latin typeface="Bookman Old Style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>
        <a:solidFill>
          <a:srgbClr val="FFC000"/>
        </a:solidFill>
        <a:scene3d>
          <a:camera prst="orthographicFront"/>
          <a:lightRig rig="threePt" dir="t"/>
        </a:scene3d>
        <a:sp3d>
          <a:bevelT/>
        </a:sp3d>
      </a:spPr>
      <a:bodyPr wrap="square" rtlCol="0">
        <a:spAutoFit/>
      </a:bodyPr>
      <a:lstStyle>
        <a:defPPr algn="ctr">
          <a:defRPr sz="1400" b="0" u="sng" dirty="0">
            <a:solidFill>
              <a:schemeClr val="accent6">
                <a:lumMod val="60000"/>
                <a:lumOff val="40000"/>
              </a:schemeClr>
            </a:solidFill>
            <a:latin typeface="Arial Narrow" panose="020B0606020202030204" pitchFamily="34" charset="0"/>
          </a:defRPr>
        </a:defPPr>
      </a:lstStyle>
    </a:txDef>
  </a:objectDefaults>
  <a:extraClrSchemeLst>
    <a:extraClrScheme>
      <a:clrScheme name="IS 340 Class Not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340 Class Not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8">
        <a:dk1>
          <a:srgbClr val="000000"/>
        </a:dk1>
        <a:lt1>
          <a:srgbClr val="FFFFFF"/>
        </a:lt1>
        <a:dk2>
          <a:srgbClr val="FF0000"/>
        </a:dk2>
        <a:lt2>
          <a:srgbClr val="A0A0A0"/>
        </a:lt2>
        <a:accent1>
          <a:srgbClr val="FFFFFF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000E7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340 Class Notes 9">
        <a:dk1>
          <a:srgbClr val="000000"/>
        </a:dk1>
        <a:lt1>
          <a:srgbClr val="FFFFFF"/>
        </a:lt1>
        <a:dk2>
          <a:srgbClr val="800000"/>
        </a:dk2>
        <a:lt2>
          <a:srgbClr val="A0A0A0"/>
        </a:lt2>
        <a:accent1>
          <a:srgbClr val="FFFFFF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000E7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5D630D5-F1F6-4A55-A355-7CB5B02414F4}" vid="{5ECAB060-1E65-4A57-9290-843EED714E5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Staying Safe Online</Template>
  <TotalTime>77</TotalTime>
  <Words>602</Words>
  <Application>Microsoft Office PowerPoint</Application>
  <PresentationFormat>On-screen Show (4:3)</PresentationFormat>
  <Paragraphs>84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Bookman Old Style</vt:lpstr>
      <vt:lpstr>Garamond</vt:lpstr>
      <vt:lpstr>Times New Roman</vt:lpstr>
      <vt:lpstr>Wingdings</vt:lpstr>
      <vt:lpstr>IS 340 Class Notes</vt:lpstr>
      <vt:lpstr>Staying Safe Online Montpelier Senior Center</vt:lpstr>
      <vt:lpstr>Topics</vt:lpstr>
      <vt:lpstr>Internet Games Can Be Positive (1)</vt:lpstr>
      <vt:lpstr>Internet Games Can Be Positive (2)</vt:lpstr>
      <vt:lpstr>Game Addiction (1)</vt:lpstr>
      <vt:lpstr>Game Addiction (2)</vt:lpstr>
      <vt:lpstr>Game Addiction (3)</vt:lpstr>
      <vt:lpstr>Harassment in Video Games (1)</vt:lpstr>
      <vt:lpstr>Harassment (2)</vt:lpstr>
      <vt:lpstr>Responding to Harassment</vt:lpstr>
      <vt:lpstr>OK, STAY SAFE!</vt:lpstr>
    </vt:vector>
  </TitlesOfParts>
  <Manager>David Blythe, JD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CSH5 Chapter 39</dc:subject>
  <dc:creator>Mich Kabay</dc:creator>
  <cp:keywords/>
  <dc:description/>
  <cp:lastModifiedBy>Mich Kabay</cp:lastModifiedBy>
  <cp:revision>5</cp:revision>
  <cp:lastPrinted>2018-05-24T23:59:51Z</cp:lastPrinted>
  <dcterms:created xsi:type="dcterms:W3CDTF">2025-11-13T19:57:10Z</dcterms:created>
  <dcterms:modified xsi:type="dcterms:W3CDTF">2026-01-14T01:14:21Z</dcterms:modified>
  <cp:category/>
</cp:coreProperties>
</file>